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8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Artificial Intelligence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>
                <a:solidFill>
                  <a:srgbClr val="0070C0"/>
                </a:solidFill>
              </a:rPr>
              <a:t>Lecture 15</a:t>
            </a:r>
            <a:endParaRPr lang="en-US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23160" y="857885"/>
            <a:ext cx="6207125" cy="49117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rgbClr val="0070C0"/>
                </a:solidFill>
              </a:rPr>
              <a:t>The Role of AI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en-US" altLang="en-US"/>
              <a:t>An algorithm is an ideal solution guaranteed to yield a solution in a finite amount of time. </a:t>
            </a:r>
            <a:endParaRPr lang="en-US" altLang="en-US"/>
          </a:p>
          <a:p>
            <a:pPr marL="0" indent="0" algn="just">
              <a:buNone/>
            </a:pPr>
            <a:endParaRPr lang="en-US" altLang="en-US"/>
          </a:p>
          <a:p>
            <a:pPr algn="just"/>
            <a:r>
              <a:rPr lang="en-US" altLang="en-US"/>
              <a:t>When an algorithm is not available or is insufficient, we rely on artificial intelligence (AI). </a:t>
            </a:r>
            <a:endParaRPr lang="en-US" altLang="en-US"/>
          </a:p>
          <a:p>
            <a:pPr marL="0" indent="0" algn="just">
              <a:buNone/>
            </a:pPr>
            <a:endParaRPr lang="en-US" altLang="en-US"/>
          </a:p>
          <a:p>
            <a:pPr algn="just"/>
            <a:r>
              <a:rPr lang="en-US" altLang="en-US"/>
              <a:t>Expert system relies on inference – we accept a “reasonable solution.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marL="0" indent="0" fontAlgn="auto"/>
            <a:r>
              <a:rPr lang="en-US" altLang="en-US" b="1" cap="small">
                <a:solidFill>
                  <a:srgbClr val="0070C0"/>
                </a:solidFill>
                <a:uFillTx/>
              </a:rPr>
              <a:t>COMPARISON OF CONVENTIONAL SYSTEM &amp; EXPERT SYSTEM</a:t>
            </a:r>
            <a:endParaRPr lang="en-US" altLang="en-US" b="1" cap="small">
              <a:solidFill>
                <a:srgbClr val="0070C0"/>
              </a:solidFill>
              <a:uFillTx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9685" y="1921510"/>
            <a:ext cx="9612630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rgbClr val="0070C0"/>
                </a:solidFill>
              </a:rPr>
              <a:t>Uncertainty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320" y="1609090"/>
            <a:ext cx="10515600" cy="4351338"/>
          </a:xfrm>
        </p:spPr>
        <p:txBody>
          <a:bodyPr/>
          <a:p>
            <a:pPr algn="just"/>
            <a:r>
              <a:rPr lang="en-US" altLang="en-US"/>
              <a:t>One of the strengths of an expert system is its ability to handle uncertainty just like a human expert.</a:t>
            </a:r>
            <a:endParaRPr lang="en-US" altLang="en-US"/>
          </a:p>
          <a:p>
            <a:pPr marL="0" indent="0" algn="just">
              <a:buNone/>
            </a:pPr>
            <a:endParaRPr lang="en-US" altLang="en-US"/>
          </a:p>
          <a:p>
            <a:pPr algn="just"/>
            <a:r>
              <a:rPr lang="en-US" altLang="en-US">
                <a:solidFill>
                  <a:srgbClr val="FF0000"/>
                </a:solidFill>
              </a:rPr>
              <a:t>Uncertainty:</a:t>
            </a:r>
            <a:r>
              <a:rPr lang="en-US" altLang="en-US"/>
              <a:t> is lack of information to make a decision.</a:t>
            </a:r>
            <a:endParaRPr lang="en-US" altLang="en-US"/>
          </a:p>
          <a:p>
            <a:pPr marL="0" indent="0" algn="just">
              <a:buNone/>
            </a:pPr>
            <a:endParaRPr lang="en-US" altLang="en-US"/>
          </a:p>
          <a:p>
            <a:pPr algn="just"/>
            <a:r>
              <a:rPr lang="en-US" altLang="en-US"/>
              <a:t>Algorithmic paradigm is not appropriate for problems with uncertainty.</a:t>
            </a:r>
            <a:endParaRPr lang="en-US" altLang="en-US"/>
          </a:p>
          <a:p>
            <a:pPr marL="0" indent="0" algn="just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rgbClr val="0070C0"/>
                </a:solidFill>
              </a:rPr>
              <a:t>Early Expert Systems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 altLang="en-US"/>
              <a:t>DENDRAL – used in analysis of chemical mass spectrogram to identify chemical constituents</a:t>
            </a:r>
            <a:endParaRPr lang="en-US" altLang="en-US"/>
          </a:p>
          <a:p>
            <a:r>
              <a:rPr lang="en-US" altLang="en-US"/>
              <a:t>MYCIN – medical diagnosis of illness</a:t>
            </a:r>
            <a:endParaRPr lang="en-US" altLang="en-US"/>
          </a:p>
          <a:p>
            <a:r>
              <a:rPr lang="en-US" altLang="en-US"/>
              <a:t>DIPMETER – geological data analysis for oil</a:t>
            </a:r>
            <a:endParaRPr lang="en-US" altLang="en-US"/>
          </a:p>
          <a:p>
            <a:r>
              <a:rPr lang="en-US" altLang="en-US"/>
              <a:t>PROSPECTOR – geological data analysis for minerals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XCON/R1 – configuring DEC computer systems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b="1">
                <a:solidFill>
                  <a:srgbClr val="0070C0"/>
                </a:solidFill>
              </a:rPr>
              <a:t>Considerations for Building Expert Systems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en-US" altLang="en-US"/>
              <a:t>Can the problem be solved effectively by conventional programming? (without uncertainty) </a:t>
            </a:r>
            <a:endParaRPr lang="en-US" altLang="en-US"/>
          </a:p>
          <a:p>
            <a:r>
              <a:rPr lang="en-US" altLang="en-US"/>
              <a:t>Is there a need and a desire for an expert system? </a:t>
            </a:r>
            <a:endParaRPr lang="en-US" altLang="en-US"/>
          </a:p>
          <a:p>
            <a:r>
              <a:rPr lang="en-US" altLang="en-US"/>
              <a:t>Is there at least one human expert who is willing to cooperate?</a:t>
            </a:r>
            <a:endParaRPr lang="en-US" altLang="en-US"/>
          </a:p>
          <a:p>
            <a:r>
              <a:rPr lang="en-US" altLang="en-US"/>
              <a:t>Can the expert explain the knowledge to the knowledge engineer so that it is understandable by the knowledge engineer?</a:t>
            </a:r>
            <a:endParaRPr lang="en-US" altLang="en-US"/>
          </a:p>
          <a:p>
            <a:r>
              <a:rPr lang="en-US" altLang="en-US"/>
              <a:t>Is the problem-solving knowledge mainly heuristic and uncertain (not based on logic and algorithm) ?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05"/>
            <a:ext cx="10515600" cy="1155700"/>
          </a:xfrm>
        </p:spPr>
        <p:txBody>
          <a:bodyPr/>
          <a:p>
            <a:r>
              <a:rPr lang="en-US" altLang="en-US" b="1">
                <a:solidFill>
                  <a:srgbClr val="0070C0"/>
                </a:solidFill>
              </a:rPr>
              <a:t>ELEMENTS OF AN EXPERT SYSTEM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05" y="1184275"/>
            <a:ext cx="10515600" cy="5673725"/>
          </a:xfrm>
        </p:spPr>
        <p:txBody>
          <a:bodyPr>
            <a:normAutofit lnSpcReduction="20000"/>
          </a:bodyPr>
          <a:p>
            <a:pPr marL="0" indent="0" algn="just">
              <a:lnSpc>
                <a:spcPct val="100000"/>
              </a:lnSpc>
              <a:buNone/>
            </a:pPr>
            <a:r>
              <a:rPr lang="en-US" altLang="en-US">
                <a:solidFill>
                  <a:srgbClr val="FF0000"/>
                </a:solidFill>
              </a:rPr>
              <a:t>1- User interface: </a:t>
            </a:r>
            <a:r>
              <a:rPr lang="en-US" altLang="en-US"/>
              <a:t>the mechanism by which the user and the system communicate. </a:t>
            </a:r>
            <a:endParaRPr lang="en-US" altLang="en-US"/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en-US">
                <a:solidFill>
                  <a:srgbClr val="FF0000"/>
                </a:solidFill>
              </a:rPr>
              <a:t>2-Exploration facility:</a:t>
            </a:r>
            <a:r>
              <a:rPr lang="en-US" altLang="en-US"/>
              <a:t> explains the reasoning of the expert system to the user. </a:t>
            </a:r>
            <a:endParaRPr lang="en-US" altLang="en-US"/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en-US">
                <a:solidFill>
                  <a:srgbClr val="FF0000"/>
                </a:solidFill>
              </a:rPr>
              <a:t>3-Working memory:</a:t>
            </a:r>
            <a:r>
              <a:rPr lang="en-US" altLang="en-US"/>
              <a:t> a global database of facts used by rules. </a:t>
            </a:r>
            <a:endParaRPr lang="en-US" altLang="en-US"/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en-US">
                <a:solidFill>
                  <a:srgbClr val="FF0000"/>
                </a:solidFill>
              </a:rPr>
              <a:t>4-Inference engine:</a:t>
            </a:r>
            <a:r>
              <a:rPr lang="en-US" altLang="en-US"/>
              <a:t> makes inferences, deciding which rules are satisfied and prioritizing them.</a:t>
            </a:r>
            <a:endParaRPr lang="en-US" altLang="en-US"/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en-US">
                <a:solidFill>
                  <a:srgbClr val="FF0000"/>
                </a:solidFill>
              </a:rPr>
              <a:t>5-Agenda: </a:t>
            </a:r>
            <a:r>
              <a:rPr lang="en-US" altLang="en-US"/>
              <a:t>a prioritized list of rules created by the inference engine, whose patterns are satisfied by facts or objects in working memory. </a:t>
            </a:r>
            <a:endParaRPr lang="en-US" altLang="en-US"/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en-US">
                <a:solidFill>
                  <a:srgbClr val="FF0000"/>
                </a:solidFill>
              </a:rPr>
              <a:t>6-Knowledge acquisition facility:</a:t>
            </a:r>
            <a:r>
              <a:rPr lang="en-US" altLang="en-US"/>
              <a:t> an automatic way for the user to enter knowledge into the system, bypassing the explicit coding by the knowledge engineer.</a:t>
            </a: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rgbClr val="0070C0"/>
                </a:solidFill>
                <a:sym typeface="+mn-ea"/>
              </a:rPr>
              <a:t>PRODUCTION RULES</a:t>
            </a:r>
            <a:endParaRPr lang="en-US" altLang="en-US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Knowledge base is also called production memory. 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r>
              <a:rPr lang="en-US" altLang="en-US"/>
              <a:t>Production rules can be expressed in IF-THEN pseudocode format. 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r>
              <a:rPr lang="en-US" altLang="en-US"/>
              <a:t>In rule-based systems, the inference engine determines which rule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antecedents are satisfied by the facts.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rgbClr val="0070C0"/>
                </a:solidFill>
              </a:rPr>
              <a:t>Rule-Based Expert Systems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2250"/>
            <a:ext cx="10515600" cy="4685030"/>
          </a:xfrm>
        </p:spPr>
        <p:txBody>
          <a:bodyPr>
            <a:normAutofit/>
          </a:bodyPr>
          <a:p>
            <a:r>
              <a:rPr lang="en-US" altLang="en-US"/>
              <a:t>It is the most popular type today. 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r>
              <a:rPr lang="en-US" altLang="en-US"/>
              <a:t>Knowledge is represented as multiple rules that specify what should/not be concluded from different situations. 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r>
              <a:rPr lang="en-US" altLang="en-US"/>
              <a:t>Forward chaining: start with facts and use rules do draw conclusions. 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r>
              <a:rPr lang="en-US" altLang="en-US"/>
              <a:t>Backward chaining: start with hypothesis and look for rules that allow hypothesis to be proven true.</a:t>
            </a: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b="1">
                <a:solidFill>
                  <a:srgbClr val="0070C0"/>
                </a:solidFill>
              </a:rPr>
              <a:t>General </a:t>
            </a:r>
            <a:r>
              <a:rPr lang="en-US" altLang="en-US" b="1">
                <a:solidFill>
                  <a:srgbClr val="0070C0"/>
                </a:solidFill>
              </a:rPr>
              <a:t>Structure of a Rule-Based Expert System</a:t>
            </a:r>
            <a:endParaRPr lang="en-US" altLang="en-US" b="1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41245" y="1825625"/>
            <a:ext cx="7533005" cy="4672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Areas of Artificial Intelligence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100" y="1691005"/>
            <a:ext cx="7237730" cy="43827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</a:rPr>
              <a:t>Example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en-US"/>
              <a:t>– Rule 1: IF the light is red THEN stop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– Rule 2: IF the light is green THEN go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– Rule 3: IF the light is yellow THEN slow down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– Fact (or pattern): the light is green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– Inference engine decides to use rule 2 (agenda)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– Conclusion/action: go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Expert 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lnSpc>
                <a:spcPct val="100000"/>
              </a:lnSpc>
              <a:buNone/>
            </a:pPr>
            <a:r>
              <a:rPr lang="en-US" altLang="en-US"/>
              <a:t>Expert  system is a subfield of artificial intelligence that deal with restricted problem domains. Used in medical disease diagnosis, business, science, engineering, manufacturing, and many other fields.</a:t>
            </a:r>
            <a:endParaRPr lang="en-US" altLang="en-US"/>
          </a:p>
          <a:p>
            <a:pPr marL="0" indent="0" algn="just">
              <a:lnSpc>
                <a:spcPct val="100000"/>
              </a:lnSpc>
              <a:buNone/>
            </a:pPr>
            <a:endParaRPr lang="en-US" altLang="en-US"/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en-US">
                <a:sym typeface="+mn-ea"/>
              </a:rPr>
              <a:t>An expert system is a computer system that emulates, or acts in all respects, with the decision-making capabilities of a human expert.</a:t>
            </a:r>
            <a:endParaRPr lang="en-US" altLang="en-US"/>
          </a:p>
          <a:p>
            <a:pPr marL="0" indent="0" algn="just">
              <a:lnSpc>
                <a:spcPct val="100000"/>
              </a:lnSpc>
              <a:buNone/>
            </a:pPr>
            <a:endParaRPr lang="en-US" altLang="en-US"/>
          </a:p>
          <a:p>
            <a:pPr marL="0" indent="0" algn="just">
              <a:lnSpc>
                <a:spcPct val="100000"/>
              </a:lnSpc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altLang="en-US" b="1">
                <a:solidFill>
                  <a:srgbClr val="0070C0"/>
                </a:solidFill>
              </a:rPr>
              <a:t>E</a:t>
            </a:r>
            <a:r>
              <a:rPr lang="en-US" altLang="en-US" b="1" cap="small">
                <a:solidFill>
                  <a:srgbClr val="0070C0"/>
                </a:solidFill>
                <a:uFillTx/>
              </a:rPr>
              <a:t>xpert System Main Components</a:t>
            </a:r>
            <a:endParaRPr lang="en-US" altLang="en-US" b="1" cap="small">
              <a:solidFill>
                <a:srgbClr val="0070C0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>
                <a:solidFill>
                  <a:srgbClr val="FF0000"/>
                </a:solidFill>
              </a:rPr>
              <a:t>Knowledge base:</a:t>
            </a:r>
            <a:r>
              <a:rPr lang="en-US" altLang="en-US"/>
              <a:t> Obtainable from books, magazines, knowledgeable persons, etc.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algn="just"/>
            <a:r>
              <a:rPr lang="en-US" altLang="en-US">
                <a:solidFill>
                  <a:srgbClr val="FF0000"/>
                </a:solidFill>
              </a:rPr>
              <a:t>Inference engine:</a:t>
            </a:r>
            <a:r>
              <a:rPr lang="en-US" altLang="en-US"/>
              <a:t> draws conclusions from the knowledge base.</a:t>
            </a:r>
            <a:endParaRPr lang="en-US" altLang="en-US"/>
          </a:p>
          <a:p>
            <a:pPr marL="0" indent="0" algn="just">
              <a:buNone/>
            </a:pPr>
            <a:endParaRPr lang="en-US" altLang="en-US"/>
          </a:p>
          <a:p>
            <a:pPr algn="just"/>
            <a:r>
              <a:rPr lang="en-US" altLang="en-US">
                <a:solidFill>
                  <a:srgbClr val="FF0000"/>
                </a:solidFill>
              </a:rPr>
              <a:t>The user:</a:t>
            </a:r>
            <a:r>
              <a:rPr lang="en-US" altLang="en-US"/>
              <a:t> supplies facts or other information to the system and receives expert advice or expertise in response</a:t>
            </a:r>
            <a:endParaRPr lang="en-US" altLang="en-US"/>
          </a:p>
          <a:p>
            <a:pPr algn="just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81300"/>
          </a:xfrm>
        </p:spPr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" y="1496695"/>
            <a:ext cx="9915525" cy="34632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 b="1">
                <a:solidFill>
                  <a:srgbClr val="0070C0"/>
                </a:solidFill>
                <a:sym typeface="+mn-ea"/>
              </a:rPr>
              <a:t>PROBLEM DOMAIN VS. KNOWLEDGE DOMAIN</a:t>
            </a:r>
            <a:endParaRPr lang="en-US" altLang="en-US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20" y="1691005"/>
            <a:ext cx="10515600" cy="5062855"/>
          </a:xfrm>
        </p:spPr>
        <p:txBody>
          <a:bodyPr/>
          <a:p>
            <a:r>
              <a:rPr lang="en-US" altLang="en-US">
                <a:solidFill>
                  <a:srgbClr val="FF0000"/>
                </a:solidFill>
              </a:rPr>
              <a:t>Problem Domain:</a:t>
            </a:r>
            <a:r>
              <a:rPr lang="en-US" altLang="en-US"/>
              <a:t> An expert’s knowledge is specific to one problem domain medicine, finance, science, engineering, etc. </a:t>
            </a:r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knowledge domain: </a:t>
            </a:r>
            <a:r>
              <a:rPr lang="en-US" altLang="en-US"/>
              <a:t>The expert’s knowledge about solving specific problems.</a:t>
            </a:r>
            <a:endParaRPr lang="en-US" altLang="en-US"/>
          </a:p>
          <a:p>
            <a:r>
              <a:rPr lang="en-US" altLang="en-US"/>
              <a:t> The problem domain is always a superset of the knowledge domain.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rgbClr val="0070C0"/>
                </a:solidFill>
              </a:rPr>
              <a:t>Advantages of Expert Systems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Increased availability</a:t>
            </a:r>
            <a:endParaRPr lang="en-US" altLang="en-US"/>
          </a:p>
          <a:p>
            <a:r>
              <a:rPr lang="en-US" altLang="en-US"/>
              <a:t>Reduced cost</a:t>
            </a:r>
            <a:endParaRPr lang="en-US" altLang="en-US"/>
          </a:p>
          <a:p>
            <a:r>
              <a:rPr lang="en-US" altLang="en-US"/>
              <a:t>Reduced danger</a:t>
            </a:r>
            <a:endParaRPr lang="en-US" altLang="en-US"/>
          </a:p>
          <a:p>
            <a:r>
              <a:rPr lang="en-US" altLang="en-US"/>
              <a:t>Performance – the expertise will last forever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Multiple expertise combined from several experts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Increased reliability – means of 2nd opinion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rgbClr val="0070C0"/>
                </a:solidFill>
                <a:sym typeface="+mn-ea"/>
              </a:rPr>
              <a:t>Advantages of Expert Systems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/>
              <a:t>• Expplanation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Fast response – usually faster than human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Steady, unemotional, and complete responses at all times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Intelligent tutor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Intelligent database – e.g. data mining</a:t>
            </a: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rgbClr val="0070C0"/>
                </a:solidFill>
              </a:rPr>
              <a:t>Representing the Knowledge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p>
            <a:r>
              <a:rPr lang="en-US" altLang="en-US"/>
              <a:t>The knowledge of an expert system can be represented in a number of ways, including IF-THEN rules:</a:t>
            </a:r>
            <a:endParaRPr lang="en-US" altLang="en-US"/>
          </a:p>
          <a:p>
            <a:pPr marL="0" indent="0">
              <a:buNone/>
            </a:pPr>
            <a:r>
              <a:rPr lang="en-US" altLang="en-US" b="1">
                <a:solidFill>
                  <a:srgbClr val="00B050"/>
                </a:solidFill>
              </a:rPr>
              <a:t>Example:</a:t>
            </a:r>
            <a:r>
              <a:rPr lang="en-US" altLang="en-US"/>
              <a:t> IF you are hungry THEN eat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The process of building an expert system is called </a:t>
            </a:r>
            <a:r>
              <a:rPr lang="en-US" altLang="en-US">
                <a:solidFill>
                  <a:srgbClr val="FF0000"/>
                </a:solidFill>
              </a:rPr>
              <a:t>knowledge engineering</a:t>
            </a:r>
            <a:r>
              <a:rPr lang="en-US" altLang="en-US"/>
              <a:t> and is done by a knowledge engineer:</a:t>
            </a:r>
            <a:endParaRPr lang="en-US" altLang="en-US"/>
          </a:p>
          <a:p>
            <a:pPr marL="0" indent="0" algn="l">
              <a:buNone/>
            </a:pPr>
            <a:r>
              <a:rPr lang="en-US" altLang="en-US"/>
              <a:t>1. The knowledge engineer establishes a dialog with the human expert to elicit knowledge.</a:t>
            </a:r>
            <a:endParaRPr lang="en-US" altLang="en-US"/>
          </a:p>
          <a:p>
            <a:pPr marL="0" indent="0" algn="l">
              <a:buNone/>
            </a:pPr>
            <a:r>
              <a:rPr lang="en-US" altLang="en-US"/>
              <a:t>2. The knowledge engineer codes the knowledge explicitly in the knowledge base.</a:t>
            </a:r>
            <a:endParaRPr lang="en-US" altLang="en-US"/>
          </a:p>
          <a:p>
            <a:pPr marL="0" indent="0" algn="l">
              <a:buNone/>
            </a:pPr>
            <a:r>
              <a:rPr lang="en-US" altLang="en-US"/>
              <a:t>3. The expert evaluates the expert system and gives a critique to the knowledge engineer.</a:t>
            </a:r>
            <a:endParaRPr lang="en-US" altLang="en-US"/>
          </a:p>
          <a:p>
            <a:pPr marL="0" indent="0" algn="l">
              <a:buNone/>
            </a:pPr>
            <a:r>
              <a:rPr lang="en-US" altLang="en-US"/>
              <a:t>4. This process iterates until the system’s performance is judged by the expert to be satisfactory.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4837</Words>
  <Application>WPS Presentation</Application>
  <PresentationFormat>Widescreen</PresentationFormat>
  <Paragraphs>133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Artificial Intelligence	</vt:lpstr>
      <vt:lpstr>Areas of Artificial Intelligence</vt:lpstr>
      <vt:lpstr>Expert System</vt:lpstr>
      <vt:lpstr>Expert System Main Components</vt:lpstr>
      <vt:lpstr>PowerPoint 演示文稿</vt:lpstr>
      <vt:lpstr>PROBLEM DOMAIN VS. KNOWLEDGE DOMAIN</vt:lpstr>
      <vt:lpstr>Advantages of Expert Systems</vt:lpstr>
      <vt:lpstr>Advantages of Expert Systems</vt:lpstr>
      <vt:lpstr>Representing the Knowledge</vt:lpstr>
      <vt:lpstr>PowerPoint 演示文稿</vt:lpstr>
      <vt:lpstr>The Role of AI</vt:lpstr>
      <vt:lpstr>COMPARISON OF CONVENTIONAL SYSTEM &amp; EXPERT SYSTEM</vt:lpstr>
      <vt:lpstr>Uncertainty</vt:lpstr>
      <vt:lpstr>Early Expert Systems</vt:lpstr>
      <vt:lpstr>Considerations for Building Expert Systems</vt:lpstr>
      <vt:lpstr>ELEMENTS OF AN EXPERT SYSTEM</vt:lpstr>
      <vt:lpstr>PRODUCTION RULES</vt:lpstr>
      <vt:lpstr>Rule-Based Expert Systems</vt:lpstr>
      <vt:lpstr>General Structure of a Rule-Based Expert System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	</dc:title>
  <dc:creator>lenovo</dc:creator>
  <cp:lastModifiedBy>Dr. Wisal Hashim</cp:lastModifiedBy>
  <cp:revision>10</cp:revision>
  <dcterms:created xsi:type="dcterms:W3CDTF">2025-03-11T07:13:00Z</dcterms:created>
  <dcterms:modified xsi:type="dcterms:W3CDTF">2026-03-08T07:29:06Z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47C4E12EC30E4678A225AABB276EBD79_12</vt:lpwstr>
  </property>
  <property fmtid="{D5CDD505-2E9C-101B-9397-08002B2CF9AE}" pid="3" name="KSOProductBuildVer">
    <vt:lpwstr>1033-12.2.0.23196</vt:lpwstr>
  </property>
</Properties>
</file>