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0" r:id="rId5"/>
    <p:sldId id="258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4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5DA8-EB7B-4965-AF1C-64B691E1CE3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2A2F9-5388-477A-9CD2-CEDB64827C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5DA8-EB7B-4965-AF1C-64B691E1CE3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2A2F9-5388-477A-9CD2-CEDB64827C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5DA8-EB7B-4965-AF1C-64B691E1CE3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2A2F9-5388-477A-9CD2-CEDB64827C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5DA8-EB7B-4965-AF1C-64B691E1CE3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2A2F9-5388-477A-9CD2-CEDB64827C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5DA8-EB7B-4965-AF1C-64B691E1CE3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2A2F9-5388-477A-9CD2-CEDB64827C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5DA8-EB7B-4965-AF1C-64B691E1CE31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2A2F9-5388-477A-9CD2-CEDB64827C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5DA8-EB7B-4965-AF1C-64B691E1CE31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2A2F9-5388-477A-9CD2-CEDB64827C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5DA8-EB7B-4965-AF1C-64B691E1CE31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2A2F9-5388-477A-9CD2-CEDB64827C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5DA8-EB7B-4965-AF1C-64B691E1CE31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2A2F9-5388-477A-9CD2-CEDB64827C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5DA8-EB7B-4965-AF1C-64B691E1CE31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2A2F9-5388-477A-9CD2-CEDB64827C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5DA8-EB7B-4965-AF1C-64B691E1CE31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2A2F9-5388-477A-9CD2-CEDB64827C3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6A5DA8-EB7B-4965-AF1C-64B691E1CE31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2A2F9-5388-477A-9CD2-CEDB64827C30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1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1409" y="206036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Python Programming Language</a:t>
            </a:r>
            <a:br>
              <a:rPr lang="en-US" b="1" dirty="0">
                <a:solidFill>
                  <a:srgbClr val="0070C0"/>
                </a:solidFill>
              </a:rPr>
            </a:br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Lecture 2</a:t>
            </a:r>
            <a:endParaRPr lang="en-US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I don’t want to write the math library name with each command, then in the beginning of the program, I should write the following: 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from math import * </a:t>
            </a:r>
            <a:r>
              <a:rPr lang="en-US" dirty="0"/>
              <a:t>as shown in the example: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7424" y="3387273"/>
            <a:ext cx="4658375" cy="266737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Strings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2638"/>
            <a:ext cx="10515600" cy="5009413"/>
          </a:xfrm>
        </p:spPr>
        <p:txBody>
          <a:bodyPr>
            <a:normAutofit/>
          </a:bodyPr>
          <a:lstStyle/>
          <a:p>
            <a:r>
              <a:rPr lang="en-US" dirty="0"/>
              <a:t>String: A sequence of text characters in a program.</a:t>
            </a:r>
            <a:endParaRPr lang="en-US" dirty="0"/>
          </a:p>
          <a:p>
            <a:r>
              <a:rPr lang="en-US" dirty="0"/>
              <a:t> Strings start and end with quotation mark " or apostrophe ‘ characters.</a:t>
            </a:r>
            <a:endParaRPr lang="en-US" dirty="0"/>
          </a:p>
          <a:p>
            <a:r>
              <a:rPr lang="en-US" dirty="0"/>
              <a:t> Examples:</a:t>
            </a:r>
            <a:endParaRPr lang="en-US" dirty="0"/>
          </a:p>
          <a:p>
            <a:r>
              <a:rPr lang="en-US" dirty="0"/>
              <a:t> "hello“   </a:t>
            </a:r>
            <a:endParaRPr lang="en-US" dirty="0"/>
          </a:p>
          <a:p>
            <a:r>
              <a:rPr lang="en-US" dirty="0"/>
              <a:t> ‘This is a string’</a:t>
            </a:r>
            <a:endParaRPr lang="en-US" dirty="0"/>
          </a:p>
          <a:p>
            <a:r>
              <a:rPr lang="en-US" dirty="0"/>
              <a:t> “This, too, is a string.   It can be very long!”</a:t>
            </a: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Note: </a:t>
            </a:r>
            <a:r>
              <a:rPr lang="en-US" dirty="0"/>
              <a:t>"This is not a </a:t>
            </a:r>
            <a:r>
              <a:rPr lang="en-US" dirty="0">
                <a:solidFill>
                  <a:srgbClr val="FF0000"/>
                </a:solidFill>
              </a:rPr>
              <a:t>"</a:t>
            </a:r>
            <a:r>
              <a:rPr lang="en-US" dirty="0"/>
              <a:t>legal</a:t>
            </a:r>
            <a:r>
              <a:rPr lang="en-US" dirty="0">
                <a:solidFill>
                  <a:srgbClr val="FF0000"/>
                </a:solidFill>
              </a:rPr>
              <a:t>"</a:t>
            </a:r>
            <a:r>
              <a:rPr lang="en-US" dirty="0"/>
              <a:t> String either."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Strings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A string can represent characters by preceding them with a backslash.</a:t>
            </a:r>
            <a:endParaRPr lang="en-US" dirty="0"/>
          </a:p>
          <a:p>
            <a:r>
              <a:rPr lang="en-US" dirty="0"/>
              <a:t> \t   (give 3 spaces)</a:t>
            </a:r>
            <a:endParaRPr lang="en-US" dirty="0"/>
          </a:p>
          <a:p>
            <a:r>
              <a:rPr lang="en-US" dirty="0"/>
              <a:t> tab character</a:t>
            </a:r>
            <a:endParaRPr lang="en-US" dirty="0"/>
          </a:p>
          <a:p>
            <a:r>
              <a:rPr lang="en-US" dirty="0"/>
              <a:t> \n new line character</a:t>
            </a:r>
            <a:endParaRPr lang="en-US" dirty="0"/>
          </a:p>
          <a:p>
            <a:r>
              <a:rPr lang="en-US" dirty="0"/>
              <a:t> \" quotation mark character</a:t>
            </a:r>
            <a:endParaRPr lang="en-US" dirty="0"/>
          </a:p>
          <a:p>
            <a:r>
              <a:rPr lang="en-US" dirty="0"/>
              <a:t> \\ backslash character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Indexing String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747479" y="1891119"/>
            <a:ext cx="4667901" cy="115268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479" y="3814196"/>
            <a:ext cx="4496427" cy="107647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3326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String Functions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err="1"/>
              <a:t>len</a:t>
            </a:r>
            <a:r>
              <a:rPr lang="en-US" dirty="0"/>
              <a:t>(string)- number of characters in a string 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 err="1"/>
              <a:t>str.lower</a:t>
            </a:r>
            <a:r>
              <a:rPr lang="en-US" dirty="0"/>
              <a:t>(string)- lowercase version of a string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/>
              <a:t> </a:t>
            </a:r>
            <a:r>
              <a:rPr lang="en-US" dirty="0" err="1"/>
              <a:t>str.upper</a:t>
            </a:r>
            <a:r>
              <a:rPr lang="en-US" dirty="0"/>
              <a:t>(string)- uppercase version of a string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/>
              <a:t> </a:t>
            </a:r>
            <a:r>
              <a:rPr lang="en-US" dirty="0" err="1"/>
              <a:t>str.isalpha</a:t>
            </a:r>
            <a:r>
              <a:rPr lang="en-US" dirty="0"/>
              <a:t>(string)- True if the string has only alpha chars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/>
              <a:t> Many others: split, replace, find, format, etc.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Examples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686120" y="4986400"/>
            <a:ext cx="3391373" cy="79068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120" y="3853817"/>
            <a:ext cx="2924583" cy="77163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700" y="2625971"/>
            <a:ext cx="2867425" cy="86689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1597415"/>
            <a:ext cx="2391109" cy="80021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8913" y="1516387"/>
            <a:ext cx="3096057" cy="78115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78913" y="2490700"/>
            <a:ext cx="3153215" cy="847843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Exercise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1- Write a Python program to get a string and n (non-negative integer) from the user, and show a given string n times.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2- Write a Python program to test whether a passed letter from a user is a </a:t>
            </a:r>
            <a:r>
              <a:rPr lang="en-US" dirty="0">
                <a:solidFill>
                  <a:srgbClr val="00B050"/>
                </a:solidFill>
              </a:rPr>
              <a:t>vowel</a:t>
            </a:r>
            <a:r>
              <a:rPr lang="en-US" dirty="0"/>
              <a:t> or not.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Answers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838200" y="1690688"/>
            <a:ext cx="4041998" cy="221913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363" y="4316096"/>
            <a:ext cx="3772426" cy="183858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3059" y="4303579"/>
            <a:ext cx="3439005" cy="174331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For loop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471664"/>
            <a:ext cx="1051560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 </a:t>
            </a:r>
            <a:r>
              <a:rPr lang="en-US" b="1" dirty="0">
                <a:solidFill>
                  <a:srgbClr val="FFC000"/>
                </a:solidFill>
              </a:rPr>
              <a:t>for</a:t>
            </a:r>
            <a:r>
              <a:rPr lang="en-US" dirty="0"/>
              <a:t> </a:t>
            </a:r>
            <a:r>
              <a:rPr lang="en-US" dirty="0" err="1"/>
              <a:t>variableName</a:t>
            </a:r>
            <a:r>
              <a:rPr lang="en-US" dirty="0"/>
              <a:t> </a:t>
            </a:r>
            <a:r>
              <a:rPr lang="en-US" b="1" dirty="0">
                <a:solidFill>
                  <a:srgbClr val="FFC000"/>
                </a:solidFill>
              </a:rPr>
              <a:t>in</a:t>
            </a:r>
            <a:r>
              <a:rPr lang="en-US" dirty="0"/>
              <a:t> range (group</a:t>
            </a:r>
            <a:r>
              <a:rPr lang="en-US" dirty="0"/>
              <a:t> </a:t>
            </a:r>
            <a:r>
              <a:rPr lang="en-US" dirty="0" err="1"/>
              <a:t>OfValues</a:t>
            </a:r>
            <a:r>
              <a:rPr lang="en-US" dirty="0"/>
              <a:t>):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         </a:t>
            </a:r>
            <a:r>
              <a:rPr lang="en-US" dirty="0"/>
              <a:t>&lt;statements&gt;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 • The range function specifies a range of integers: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 range(</a:t>
            </a:r>
            <a:r>
              <a:rPr lang="en-US" b="1" dirty="0">
                <a:solidFill>
                  <a:srgbClr val="FFC000"/>
                </a:solidFill>
              </a:rPr>
              <a:t>start, stop</a:t>
            </a:r>
            <a:r>
              <a:rPr lang="en-US" dirty="0"/>
              <a:t>) - the integers between start (inclusive)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 and stop (exclusive)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 • It can also accept a </a:t>
            </a:r>
            <a:r>
              <a:rPr lang="en-US" dirty="0">
                <a:solidFill>
                  <a:srgbClr val="FF0000"/>
                </a:solidFill>
              </a:rPr>
              <a:t>third</a:t>
            </a:r>
            <a:r>
              <a:rPr lang="en-US" dirty="0"/>
              <a:t> value specifying the change between values.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 range(</a:t>
            </a:r>
            <a:r>
              <a:rPr lang="en-US" b="1" dirty="0">
                <a:solidFill>
                  <a:srgbClr val="FFC000"/>
                </a:solidFill>
              </a:rPr>
              <a:t>start, stop, step</a:t>
            </a:r>
            <a:r>
              <a:rPr lang="en-US" dirty="0"/>
              <a:t>) - the integers between start (inclusive)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 and stop (exclusive) by step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5772068" y="1690688"/>
            <a:ext cx="3017782" cy="20362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77" y="1729514"/>
            <a:ext cx="2853175" cy="218865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7232" y="3917822"/>
            <a:ext cx="3566469" cy="23715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275" y="4284345"/>
            <a:ext cx="2800350" cy="5524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9275" y="5203190"/>
            <a:ext cx="1990090" cy="3048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70C0"/>
                </a:solidFill>
              </a:rPr>
              <a:t>Exersice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6268"/>
            <a:ext cx="10515600" cy="4351338"/>
          </a:xfrm>
        </p:spPr>
        <p:txBody>
          <a:bodyPr/>
          <a:lstStyle/>
          <a:p>
            <a:r>
              <a:rPr lang="en-US" dirty="0"/>
              <a:t>Write a python program to print the numbers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from 20 to 1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90110" y="469764"/>
            <a:ext cx="3962953" cy="620164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5339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The While Loop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2381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 Executes a group of statements as long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as a condition is True.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Syntax: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while &lt;condition&gt;: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&lt;statements&gt;</a:t>
            </a:r>
            <a:endParaRPr lang="en-US" dirty="0"/>
          </a:p>
          <a:p>
            <a:r>
              <a:rPr lang="en-US" dirty="0"/>
              <a:t>Example: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6522" y="3893337"/>
            <a:ext cx="1943371" cy="2219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7002" y="3859238"/>
            <a:ext cx="2419688" cy="202910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5033" y="1297830"/>
            <a:ext cx="1848108" cy="244826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Exercise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8066"/>
            <a:ext cx="10515600" cy="4351338"/>
          </a:xfrm>
        </p:spPr>
        <p:txBody>
          <a:bodyPr/>
          <a:lstStyle/>
          <a:p>
            <a:r>
              <a:rPr lang="en-US" dirty="0"/>
              <a:t>Write a Python program to compute and display the first 16 numbers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powers of 2, starting with 1</a:t>
            </a: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Answer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30582" y="2510612"/>
            <a:ext cx="1962424" cy="418515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Numbers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3677"/>
            <a:ext cx="10515600" cy="513919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US" dirty="0"/>
              <a:t>Python supports </a:t>
            </a:r>
            <a:r>
              <a:rPr lang="en-US" b="1" dirty="0">
                <a:solidFill>
                  <a:srgbClr val="00B050"/>
                </a:solidFill>
              </a:rPr>
              <a:t>four</a:t>
            </a:r>
            <a:r>
              <a:rPr lang="en-US" dirty="0"/>
              <a:t> different numerical types −</a:t>
            </a:r>
            <a:endParaRPr lang="en-US" dirty="0"/>
          </a:p>
          <a:p>
            <a:pPr marL="0" indent="0" algn="just">
              <a:lnSpc>
                <a:spcPct val="120000"/>
              </a:lnSpc>
              <a:buNone/>
            </a:pPr>
            <a:r>
              <a:rPr lang="en-US" dirty="0"/>
              <a:t> • </a:t>
            </a:r>
            <a:r>
              <a:rPr lang="en-US" dirty="0">
                <a:solidFill>
                  <a:srgbClr val="00B050"/>
                </a:solidFill>
              </a:rPr>
              <a:t>int </a:t>
            </a:r>
            <a:r>
              <a:rPr lang="en-US" dirty="0"/>
              <a:t>(signed integers) − They are often called just integers or </a:t>
            </a:r>
            <a:r>
              <a:rPr lang="en-US" dirty="0" err="1"/>
              <a:t>ints</a:t>
            </a:r>
            <a:r>
              <a:rPr lang="en-US" dirty="0"/>
              <a:t>, are positive or negative whole numbers with no decimal point.</a:t>
            </a:r>
            <a:endParaRPr lang="en-US" dirty="0"/>
          </a:p>
          <a:p>
            <a:pPr marL="0" indent="0" algn="just">
              <a:lnSpc>
                <a:spcPct val="120000"/>
              </a:lnSpc>
              <a:buNone/>
            </a:pPr>
            <a:r>
              <a:rPr lang="en-US" dirty="0"/>
              <a:t> • </a:t>
            </a:r>
            <a:r>
              <a:rPr lang="en-US" dirty="0">
                <a:solidFill>
                  <a:srgbClr val="00B050"/>
                </a:solidFill>
              </a:rPr>
              <a:t>long</a:t>
            </a:r>
            <a:r>
              <a:rPr lang="en-US" dirty="0"/>
              <a:t> (long integers ) − Also called longs, they are integers of unlimited size, written like integers and followed by an uppercase or lowercase </a:t>
            </a:r>
            <a:r>
              <a:rPr lang="en-US" b="1" dirty="0">
                <a:solidFill>
                  <a:srgbClr val="92D050"/>
                </a:solidFill>
              </a:rPr>
              <a:t>L</a:t>
            </a:r>
            <a:r>
              <a:rPr lang="en-US" dirty="0"/>
              <a:t>.</a:t>
            </a:r>
            <a:endParaRPr lang="en-US" dirty="0"/>
          </a:p>
          <a:p>
            <a:pPr marL="0" indent="0" algn="just">
              <a:lnSpc>
                <a:spcPct val="120000"/>
              </a:lnSpc>
              <a:buNone/>
            </a:pPr>
            <a:r>
              <a:rPr lang="en-US" dirty="0"/>
              <a:t> • </a:t>
            </a:r>
            <a:r>
              <a:rPr lang="en-US" dirty="0">
                <a:solidFill>
                  <a:srgbClr val="00B050"/>
                </a:solidFill>
              </a:rPr>
              <a:t>float</a:t>
            </a:r>
            <a:r>
              <a:rPr lang="en-US" dirty="0"/>
              <a:t> (floating point real values) − Also called floats, they represent real numbers and are written with a decimal point dividing the integer and fractional parts. Floats may also be in scientific notation, with E or e indicating the power of 10 (2.5e2 =  2.5 x 102 = 250).</a:t>
            </a:r>
            <a:endParaRPr lang="en-US" dirty="0"/>
          </a:p>
          <a:p>
            <a:pPr marL="0" indent="0" algn="just">
              <a:lnSpc>
                <a:spcPct val="120000"/>
              </a:lnSpc>
              <a:buNone/>
            </a:pPr>
            <a:r>
              <a:rPr lang="en-US" dirty="0"/>
              <a:t> • </a:t>
            </a:r>
            <a:r>
              <a:rPr lang="en-US" dirty="0">
                <a:solidFill>
                  <a:srgbClr val="00B050"/>
                </a:solidFill>
              </a:rPr>
              <a:t>complex</a:t>
            </a:r>
            <a:r>
              <a:rPr lang="en-US" dirty="0"/>
              <a:t> (complex numbers) − are of the form a + </a:t>
            </a:r>
            <a:r>
              <a:rPr lang="en-US" dirty="0" err="1"/>
              <a:t>bJ</a:t>
            </a:r>
            <a:r>
              <a:rPr lang="en-US" dirty="0"/>
              <a:t>, where a and b are floats and J (or j) represents the square root of-1 (which is an imaginary number). The real part of the number is a, and the imaginary part is b. Complex numbers are not used much in Python programming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47427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Math Functions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To use math functions, we need to use math library. You Should write at the top of program: </a:t>
            </a:r>
            <a:r>
              <a:rPr lang="en-US" dirty="0">
                <a:solidFill>
                  <a:srgbClr val="00B050"/>
                </a:solidFill>
              </a:rPr>
              <a:t>import math</a:t>
            </a:r>
            <a:endParaRPr lang="en-US" dirty="0">
              <a:solidFill>
                <a:srgbClr val="00B050"/>
              </a:solidFill>
            </a:endParaRPr>
          </a:p>
          <a:p>
            <a:pPr marL="0" indent="0" algn="just">
              <a:buNone/>
            </a:pPr>
            <a:r>
              <a:rPr lang="en-US" b="1" dirty="0">
                <a:solidFill>
                  <a:srgbClr val="FF0000"/>
                </a:solidFill>
              </a:rPr>
              <a:t>Note:</a:t>
            </a:r>
            <a:r>
              <a:rPr lang="en-US" dirty="0"/>
              <a:t> with any command you use, you should write the name of library as shown in the example: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8200" y="3800838"/>
            <a:ext cx="2638793" cy="2276793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Math Functions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785106" y="1690688"/>
            <a:ext cx="10515600" cy="43360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2971</Words>
  <Application>WPS Presentation</Application>
  <PresentationFormat>Widescreen</PresentationFormat>
  <Paragraphs>99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5" baseType="lpstr">
      <vt:lpstr>Arial</vt:lpstr>
      <vt:lpstr>SimSun</vt:lpstr>
      <vt:lpstr>Wingdings</vt:lpstr>
      <vt:lpstr>Calibri Light</vt:lpstr>
      <vt:lpstr>Microsoft YaHei</vt:lpstr>
      <vt:lpstr>Arial Unicode MS</vt:lpstr>
      <vt:lpstr>Calibri</vt:lpstr>
      <vt:lpstr>Office Theme</vt:lpstr>
      <vt:lpstr>Python Programming Language  Lecture 2</vt:lpstr>
      <vt:lpstr>For loop</vt:lpstr>
      <vt:lpstr>PowerPoint 演示文稿</vt:lpstr>
      <vt:lpstr>Exersice</vt:lpstr>
      <vt:lpstr>The While Loop</vt:lpstr>
      <vt:lpstr>Exercise</vt:lpstr>
      <vt:lpstr>Numbers</vt:lpstr>
      <vt:lpstr>Math Functions</vt:lpstr>
      <vt:lpstr>Math Functions</vt:lpstr>
      <vt:lpstr>PowerPoint 演示文稿</vt:lpstr>
      <vt:lpstr>Strings</vt:lpstr>
      <vt:lpstr>Strings</vt:lpstr>
      <vt:lpstr>Indexing String</vt:lpstr>
      <vt:lpstr>String Functions</vt:lpstr>
      <vt:lpstr>Examples</vt:lpstr>
      <vt:lpstr>Exercise</vt:lpstr>
      <vt:lpstr>Answers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 Programming Language</dc:title>
  <dc:creator>wisalhashim@gmail.com</dc:creator>
  <cp:lastModifiedBy>Dr. Wisal Hashim</cp:lastModifiedBy>
  <cp:revision>34</cp:revision>
  <dcterms:created xsi:type="dcterms:W3CDTF">2024-09-09T17:19:00Z</dcterms:created>
  <dcterms:modified xsi:type="dcterms:W3CDTF">2025-10-06T06:35:20Z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40BF6080324F4876A958D4785A7E965B_12</vt:lpwstr>
  </property>
  <property fmtid="{D5CDD505-2E9C-101B-9397-08002B2CF9AE}" pid="3" name="KSOProductBuildVer">
    <vt:lpwstr>1033-12.2.0.22549</vt:lpwstr>
  </property>
</Properties>
</file>