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Y-intercept" TargetMode="External"/><Relationship Id="rId2" Type="http://schemas.openxmlformats.org/officeDocument/2006/relationships/hyperlink" Target="https://en.wikipedia.org/wiki/Linear_function"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n.wikipedia.org/wiki/Linear_equation#Point.E2.80.93slope_form" TargetMode="Externa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a:solidFill>
            <a:schemeClr val="tx2">
              <a:lumMod val="40000"/>
              <a:lumOff val="60000"/>
            </a:schemeClr>
          </a:solidFill>
        </p:spPr>
        <p:txBody>
          <a:bodyPr>
            <a:normAutofit/>
          </a:bodyPr>
          <a:lstStyle/>
          <a:p>
            <a:r>
              <a:rPr lang="en-US" sz="5400" i="1" dirty="0" smtClean="0">
                <a:solidFill>
                  <a:srgbClr val="FF0000"/>
                </a:solidFill>
                <a:latin typeface="Engravers MT" panose="02090707080505020304" pitchFamily="18" charset="0"/>
              </a:rPr>
              <a:t>Chapter one</a:t>
            </a:r>
            <a:endParaRPr lang="en-US" sz="5400" i="1" dirty="0">
              <a:solidFill>
                <a:srgbClr val="FF0000"/>
              </a:solidFill>
              <a:latin typeface="Engravers MT" panose="02090707080505020304" pitchFamily="18" charset="0"/>
            </a:endParaRPr>
          </a:p>
        </p:txBody>
      </p:sp>
      <p:sp>
        <p:nvSpPr>
          <p:cNvPr id="3" name="Subtitle 2"/>
          <p:cNvSpPr>
            <a:spLocks noGrp="1"/>
          </p:cNvSpPr>
          <p:nvPr>
            <p:ph type="subTitle" idx="1"/>
          </p:nvPr>
        </p:nvSpPr>
        <p:spPr>
          <a:xfrm>
            <a:off x="914400" y="3886200"/>
            <a:ext cx="7696200" cy="1752600"/>
          </a:xfrm>
          <a:solidFill>
            <a:srgbClr val="FFFF00"/>
          </a:solidFill>
        </p:spPr>
        <p:txBody>
          <a:bodyPr/>
          <a:lstStyle/>
          <a:p>
            <a:endParaRPr lang="en-US" dirty="0" smtClean="0">
              <a:ln w="5271" cap="flat" cmpd="sng" algn="ctr">
                <a:solidFill>
                  <a:srgbClr val="7D7D7D"/>
                </a:solidFill>
                <a:prstDash val="solid"/>
                <a:round/>
              </a:ln>
              <a:gradFill>
                <a:gsLst>
                  <a:gs pos="0">
                    <a:srgbClr val="FFFFFF"/>
                  </a:gs>
                  <a:gs pos="9000">
                    <a:srgbClr val="FFFFFF"/>
                  </a:gs>
                  <a:gs pos="50000">
                    <a:srgbClr val="7C7C7C"/>
                  </a:gs>
                  <a:gs pos="79000">
                    <a:srgbClr val="FFFFFF"/>
                  </a:gs>
                  <a:gs pos="100000">
                    <a:srgbClr val="FFFFFF"/>
                  </a:gs>
                </a:gsLst>
                <a:lin ang="5400000" scaled="0"/>
              </a:gradFill>
              <a:latin typeface="Times New Roman"/>
              <a:ea typeface="Calibri"/>
            </a:endParaRPr>
          </a:p>
          <a:p>
            <a:r>
              <a:rPr lang="en-US" sz="4000" i="1" dirty="0" smtClean="0">
                <a:ln w="5271" cap="flat" cmpd="sng" algn="ctr">
                  <a:solidFill>
                    <a:srgbClr val="7D7D7D"/>
                  </a:solidFill>
                  <a:prstDash val="solid"/>
                  <a:round/>
                </a:ln>
                <a:gradFill>
                  <a:gsLst>
                    <a:gs pos="0">
                      <a:srgbClr val="FFFFFF"/>
                    </a:gs>
                    <a:gs pos="9000">
                      <a:srgbClr val="FFFFFF"/>
                    </a:gs>
                    <a:gs pos="50000">
                      <a:srgbClr val="7C7C7C"/>
                    </a:gs>
                    <a:gs pos="79000">
                      <a:srgbClr val="FFFFFF"/>
                    </a:gs>
                    <a:gs pos="100000">
                      <a:srgbClr val="FFFFFF"/>
                    </a:gs>
                  </a:gsLst>
                  <a:lin ang="5400000" scaled="0"/>
                </a:gradFill>
                <a:latin typeface="Times New Roman"/>
                <a:ea typeface="Calibri"/>
              </a:rPr>
              <a:t>Basic Concept In </a:t>
            </a:r>
            <a:r>
              <a:rPr lang="en-US" sz="4000" i="1" dirty="0">
                <a:ln w="5271" cap="flat" cmpd="sng" algn="ctr">
                  <a:solidFill>
                    <a:srgbClr val="7D7D7D"/>
                  </a:solidFill>
                  <a:prstDash val="solid"/>
                  <a:round/>
                </a:ln>
                <a:gradFill>
                  <a:gsLst>
                    <a:gs pos="0">
                      <a:srgbClr val="FFFFFF"/>
                    </a:gs>
                    <a:gs pos="9000">
                      <a:srgbClr val="FFFFFF"/>
                    </a:gs>
                    <a:gs pos="50000">
                      <a:srgbClr val="7C7C7C"/>
                    </a:gs>
                    <a:gs pos="79000">
                      <a:srgbClr val="FFFFFF"/>
                    </a:gs>
                    <a:gs pos="100000">
                      <a:srgbClr val="FFFFFF"/>
                    </a:gs>
                  </a:gsLst>
                  <a:lin ang="5400000" scaled="0"/>
                </a:gradFill>
                <a:latin typeface="Times New Roman"/>
                <a:ea typeface="Calibri"/>
              </a:rPr>
              <a:t>Mathematics</a:t>
            </a:r>
            <a:endParaRPr lang="en-US" sz="4000" i="1" dirty="0"/>
          </a:p>
        </p:txBody>
      </p:sp>
    </p:spTree>
    <p:extLst>
      <p:ext uri="{BB962C8B-B14F-4D97-AF65-F5344CB8AC3E}">
        <p14:creationId xmlns:p14="http://schemas.microsoft.com/office/powerpoint/2010/main" val="41229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763000" cy="5745163"/>
              </a:xfrm>
              <a:solidFill>
                <a:srgbClr val="FFFFCC"/>
              </a:solidFill>
            </p:spPr>
            <p:txBody>
              <a:bodyPr>
                <a:noAutofit/>
              </a:bodyPr>
              <a:lstStyle/>
              <a:p>
                <a:pPr marL="0" marR="0" indent="0" algn="justLow">
                  <a:lnSpc>
                    <a:spcPct val="115000"/>
                  </a:lnSpc>
                  <a:spcBef>
                    <a:spcPts val="0"/>
                  </a:spcBef>
                  <a:spcAft>
                    <a:spcPts val="1000"/>
                  </a:spcAft>
                  <a:buNone/>
                  <a:tabLst>
                    <a:tab pos="2562225" algn="l"/>
                  </a:tabLst>
                </a:pPr>
                <a14:m>
                  <m:oMath xmlns:m="http://schemas.openxmlformats.org/officeDocument/2006/math">
                    <m:f>
                      <m:fPr>
                        <m:ctrlPr>
                          <a:rPr lang="en-US" sz="3600" i="1">
                            <a:latin typeface="Cambria Math"/>
                            <a:ea typeface="Calibri"/>
                            <a:cs typeface="Times New Roman"/>
                          </a:rPr>
                        </m:ctrlPr>
                      </m:fPr>
                      <m:num>
                        <m:r>
                          <a:rPr lang="en-US" sz="3600" i="1">
                            <a:effectLst/>
                            <a:latin typeface="Cambria Math"/>
                            <a:ea typeface="Calibri"/>
                            <a:cs typeface="Times New Roman"/>
                          </a:rPr>
                          <m:t>2</m:t>
                        </m:r>
                      </m:num>
                      <m:den>
                        <m:r>
                          <a:rPr lang="en-US" sz="3600" i="1">
                            <a:effectLst/>
                            <a:latin typeface="Cambria Math"/>
                            <a:ea typeface="Calibri"/>
                            <a:cs typeface="Times New Roman"/>
                          </a:rPr>
                          <m:t>9</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3</m:t>
                        </m:r>
                      </m:num>
                      <m:den>
                        <m:r>
                          <a:rPr lang="en-US" sz="3600" i="1">
                            <a:effectLst/>
                            <a:latin typeface="Cambria Math"/>
                            <a:ea typeface="Calibri"/>
                            <a:cs typeface="Times New Roman"/>
                          </a:rPr>
                          <m:t>9</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2+3</m:t>
                        </m:r>
                      </m:num>
                      <m:den>
                        <m:r>
                          <a:rPr lang="en-US" sz="3600" i="1">
                            <a:effectLst/>
                            <a:latin typeface="Cambria Math"/>
                            <a:ea typeface="Calibri"/>
                            <a:cs typeface="Times New Roman"/>
                          </a:rPr>
                          <m:t>9</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5</m:t>
                        </m:r>
                      </m:num>
                      <m:den>
                        <m:r>
                          <a:rPr lang="en-US" sz="3600" i="1">
                            <a:effectLst/>
                            <a:latin typeface="Cambria Math"/>
                            <a:ea typeface="Calibri"/>
                            <a:cs typeface="Times New Roman"/>
                          </a:rPr>
                          <m:t>9</m:t>
                        </m:r>
                      </m:den>
                    </m:f>
                  </m:oMath>
                </a14:m>
                <a:r>
                  <a:rPr lang="en-US" sz="3600" dirty="0">
                    <a:effectLst/>
                    <a:latin typeface="Times New Roman"/>
                    <a:ea typeface="Times New Roman"/>
                    <a:cs typeface="Arial"/>
                  </a:rPr>
                  <a:t>  </a:t>
                </a:r>
                <a:r>
                  <a:rPr lang="en-US" sz="3600" dirty="0" smtClean="0">
                    <a:effectLst/>
                    <a:latin typeface="Times New Roman"/>
                    <a:ea typeface="Times New Roman"/>
                    <a:cs typeface="Arial"/>
                  </a:rPr>
                  <a:t>   </a:t>
                </a:r>
                <a:r>
                  <a:rPr lang="en-US" sz="2000" dirty="0" smtClean="0">
                    <a:effectLst/>
                    <a:latin typeface="Times New Roman"/>
                    <a:ea typeface="Times New Roman"/>
                    <a:cs typeface="Arial"/>
                  </a:rPr>
                  <a:t>(</a:t>
                </a:r>
                <a:r>
                  <a:rPr lang="en-US" sz="2000" dirty="0">
                    <a:effectLst/>
                    <a:latin typeface="Times New Roman"/>
                    <a:ea typeface="Times New Roman"/>
                    <a:cs typeface="Arial"/>
                  </a:rPr>
                  <a:t>Addition </a:t>
                </a:r>
                <a:r>
                  <a:rPr lang="en-US" sz="2000" dirty="0">
                    <a:effectLst/>
                    <a:latin typeface="Times New Roman"/>
                    <a:ea typeface="Calibri"/>
                    <a:cs typeface="Arial"/>
                  </a:rPr>
                  <a:t>with the same denominators</a:t>
                </a:r>
                <a:r>
                  <a:rPr lang="en-US" sz="2000" dirty="0" smtClean="0">
                    <a:effectLst/>
                    <a:latin typeface="Times New Roman"/>
                    <a:ea typeface="Calibri"/>
                    <a:cs typeface="Arial"/>
                  </a:rPr>
                  <a:t>)</a:t>
                </a:r>
              </a:p>
              <a:p>
                <a:pPr marL="0" marR="0" indent="0" algn="justLow">
                  <a:lnSpc>
                    <a:spcPct val="115000"/>
                  </a:lnSpc>
                  <a:spcBef>
                    <a:spcPts val="0"/>
                  </a:spcBef>
                  <a:spcAft>
                    <a:spcPts val="1000"/>
                  </a:spcAft>
                  <a:buNone/>
                  <a:tabLst>
                    <a:tab pos="2562225" algn="l"/>
                  </a:tabLst>
                </a:pPr>
                <a:endParaRPr lang="en-US" sz="1800" dirty="0">
                  <a:ea typeface="Calibri"/>
                  <a:cs typeface="Arial"/>
                </a:endParaRPr>
              </a:p>
              <a:p>
                <a:pPr marL="0" marR="0" indent="0" algn="justLow">
                  <a:lnSpc>
                    <a:spcPct val="115000"/>
                  </a:lnSpc>
                  <a:spcBef>
                    <a:spcPts val="0"/>
                  </a:spcBef>
                  <a:spcAft>
                    <a:spcPts val="1000"/>
                  </a:spcAft>
                  <a:buNone/>
                  <a:tabLst>
                    <a:tab pos="2562225" algn="l"/>
                  </a:tabLst>
                </a:pPr>
                <a14:m>
                  <m:oMath xmlns:m="http://schemas.openxmlformats.org/officeDocument/2006/math">
                    <m:f>
                      <m:fPr>
                        <m:ctrlPr>
                          <a:rPr lang="en-US" sz="3600" i="1">
                            <a:effectLst/>
                            <a:latin typeface="Cambria Math"/>
                            <a:ea typeface="Calibri"/>
                            <a:cs typeface="Times New Roman"/>
                          </a:rPr>
                        </m:ctrlPr>
                      </m:fPr>
                      <m:num>
                        <m:r>
                          <a:rPr lang="en-US" sz="3600" i="1">
                            <a:effectLst/>
                            <a:latin typeface="Cambria Math"/>
                            <a:ea typeface="Calibri"/>
                            <a:cs typeface="Times New Roman"/>
                          </a:rPr>
                          <m:t>4</m:t>
                        </m:r>
                      </m:num>
                      <m:den>
                        <m:r>
                          <a:rPr lang="en-US" sz="3600" i="1">
                            <a:effectLst/>
                            <a:latin typeface="Cambria Math"/>
                            <a:ea typeface="Calibri"/>
                            <a:cs typeface="Times New Roman"/>
                          </a:rPr>
                          <m:t>3</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5</m:t>
                        </m:r>
                      </m:num>
                      <m:den>
                        <m:r>
                          <a:rPr lang="en-US" sz="3600" i="1">
                            <a:effectLst/>
                            <a:latin typeface="Cambria Math"/>
                            <a:ea typeface="Calibri"/>
                            <a:cs typeface="Times New Roman"/>
                          </a:rPr>
                          <m:t>2</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8+15</m:t>
                        </m:r>
                      </m:num>
                      <m:den>
                        <m:r>
                          <a:rPr lang="en-US" sz="3600" i="1">
                            <a:effectLst/>
                            <a:latin typeface="Cambria Math"/>
                            <a:ea typeface="Calibri"/>
                            <a:cs typeface="Times New Roman"/>
                          </a:rPr>
                          <m:t>6</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23</m:t>
                        </m:r>
                      </m:num>
                      <m:den>
                        <m:r>
                          <a:rPr lang="en-US" sz="3600" i="1">
                            <a:effectLst/>
                            <a:latin typeface="Cambria Math"/>
                            <a:ea typeface="Calibri"/>
                            <a:cs typeface="Times New Roman"/>
                          </a:rPr>
                          <m:t>6</m:t>
                        </m:r>
                      </m:den>
                    </m:f>
                  </m:oMath>
                </a14:m>
                <a:r>
                  <a:rPr lang="en-US" sz="2000" dirty="0" smtClean="0">
                    <a:effectLst/>
                    <a:latin typeface="Times New Roman"/>
                    <a:ea typeface="Times New Roman"/>
                    <a:cs typeface="Arial"/>
                  </a:rPr>
                  <a:t>   (</a:t>
                </a:r>
                <a:r>
                  <a:rPr lang="en-US" sz="2000" dirty="0">
                    <a:effectLst/>
                    <a:latin typeface="Times New Roman"/>
                    <a:ea typeface="Times New Roman"/>
                    <a:cs typeface="Arial"/>
                  </a:rPr>
                  <a:t>Addition </a:t>
                </a:r>
                <a:r>
                  <a:rPr lang="en-US" sz="2000" dirty="0">
                    <a:effectLst/>
                    <a:latin typeface="Times New Roman"/>
                    <a:ea typeface="Calibri"/>
                    <a:cs typeface="Arial"/>
                  </a:rPr>
                  <a:t>with the different denominators</a:t>
                </a:r>
                <a:r>
                  <a:rPr lang="en-US" sz="2000" dirty="0" smtClean="0">
                    <a:effectLst/>
                    <a:latin typeface="Times New Roman"/>
                    <a:ea typeface="Calibri"/>
                    <a:cs typeface="Arial"/>
                  </a:rPr>
                  <a:t>)</a:t>
                </a:r>
              </a:p>
              <a:p>
                <a:pPr marL="0" marR="0" indent="0" algn="justLow">
                  <a:lnSpc>
                    <a:spcPct val="115000"/>
                  </a:lnSpc>
                  <a:spcBef>
                    <a:spcPts val="0"/>
                  </a:spcBef>
                  <a:spcAft>
                    <a:spcPts val="1000"/>
                  </a:spcAft>
                  <a:buNone/>
                  <a:tabLst>
                    <a:tab pos="2562225" algn="l"/>
                  </a:tabLst>
                </a:pPr>
                <a:endParaRPr lang="en-US" sz="1800" dirty="0">
                  <a:ea typeface="Calibri"/>
                  <a:cs typeface="Arial"/>
                </a:endParaRPr>
              </a:p>
              <a:p>
                <a:pPr marL="0" marR="0" indent="0" algn="justLow">
                  <a:lnSpc>
                    <a:spcPct val="115000"/>
                  </a:lnSpc>
                  <a:spcBef>
                    <a:spcPts val="0"/>
                  </a:spcBef>
                  <a:spcAft>
                    <a:spcPts val="1000"/>
                  </a:spcAft>
                  <a:buNone/>
                  <a:tabLst>
                    <a:tab pos="2562225" algn="l"/>
                  </a:tabLst>
                </a:pPr>
                <a14:m>
                  <m:oMath xmlns:m="http://schemas.openxmlformats.org/officeDocument/2006/math">
                    <m:f>
                      <m:fPr>
                        <m:ctrlPr>
                          <a:rPr lang="en-US" sz="3600" i="1">
                            <a:effectLst/>
                            <a:latin typeface="Cambria Math"/>
                            <a:ea typeface="Calibri"/>
                            <a:cs typeface="Times New Roman"/>
                          </a:rPr>
                        </m:ctrlPr>
                      </m:fPr>
                      <m:num>
                        <m:r>
                          <a:rPr lang="en-US" sz="3600" i="1">
                            <a:effectLst/>
                            <a:latin typeface="Cambria Math"/>
                            <a:ea typeface="Calibri"/>
                            <a:cs typeface="Times New Roman"/>
                          </a:rPr>
                          <m:t>7</m:t>
                        </m:r>
                      </m:num>
                      <m:den>
                        <m:r>
                          <a:rPr lang="en-US" sz="3600" i="1">
                            <a:effectLst/>
                            <a:latin typeface="Cambria Math"/>
                            <a:ea typeface="Calibri"/>
                            <a:cs typeface="Times New Roman"/>
                          </a:rPr>
                          <m:t>6</m:t>
                        </m:r>
                      </m:den>
                    </m:f>
                    <m:r>
                      <a:rPr lang="en-US" sz="3600" i="1">
                        <a:effectLst/>
                        <a:latin typeface="Cambria Math"/>
                        <a:ea typeface="Calibri"/>
                        <a:cs typeface="Times New Roman"/>
                      </a:rPr>
                      <m:t>−</m:t>
                    </m:r>
                    <m:f>
                      <m:fPr>
                        <m:ctrlPr>
                          <a:rPr lang="en-US" sz="3600" i="1">
                            <a:effectLst/>
                            <a:latin typeface="Cambria Math"/>
                            <a:ea typeface="Calibri"/>
                            <a:cs typeface="Times New Roman"/>
                          </a:rPr>
                        </m:ctrlPr>
                      </m:fPr>
                      <m:num>
                        <m:r>
                          <a:rPr lang="en-US" sz="3600" i="1">
                            <a:effectLst/>
                            <a:latin typeface="Cambria Math"/>
                            <a:ea typeface="Calibri"/>
                            <a:cs typeface="Times New Roman"/>
                          </a:rPr>
                          <m:t>5</m:t>
                        </m:r>
                      </m:num>
                      <m:den>
                        <m:r>
                          <a:rPr lang="en-US" sz="3600" i="1">
                            <a:effectLst/>
                            <a:latin typeface="Cambria Math"/>
                            <a:ea typeface="Calibri"/>
                            <a:cs typeface="Times New Roman"/>
                          </a:rPr>
                          <m:t>6</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7−5</m:t>
                        </m:r>
                      </m:num>
                      <m:den>
                        <m:r>
                          <a:rPr lang="en-US" sz="3600" i="1">
                            <a:effectLst/>
                            <a:latin typeface="Cambria Math"/>
                            <a:ea typeface="Calibri"/>
                            <a:cs typeface="Times New Roman"/>
                          </a:rPr>
                          <m:t>6</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2</m:t>
                        </m:r>
                      </m:num>
                      <m:den>
                        <m:r>
                          <a:rPr lang="en-US" sz="3600" i="1">
                            <a:effectLst/>
                            <a:latin typeface="Cambria Math"/>
                            <a:ea typeface="Calibri"/>
                            <a:cs typeface="Times New Roman"/>
                          </a:rPr>
                          <m:t>6</m:t>
                        </m:r>
                      </m:den>
                    </m:f>
                  </m:oMath>
                </a14:m>
                <a:r>
                  <a:rPr lang="en-US" dirty="0" smtClean="0">
                    <a:effectLst/>
                    <a:latin typeface="Times New Roman"/>
                    <a:ea typeface="Times New Roman"/>
                    <a:cs typeface="Arial"/>
                  </a:rPr>
                  <a:t>       </a:t>
                </a:r>
                <a:r>
                  <a:rPr lang="en-US" sz="2000" dirty="0">
                    <a:effectLst/>
                    <a:latin typeface="Times New Roman"/>
                    <a:ea typeface="Times New Roman"/>
                    <a:cs typeface="Arial"/>
                  </a:rPr>
                  <a:t>(Subtraction </a:t>
                </a:r>
                <a:r>
                  <a:rPr lang="en-US" sz="2000" dirty="0">
                    <a:effectLst/>
                    <a:latin typeface="Times New Roman"/>
                    <a:ea typeface="Calibri"/>
                    <a:cs typeface="Arial"/>
                  </a:rPr>
                  <a:t>with the same denominators</a:t>
                </a:r>
                <a:r>
                  <a:rPr lang="en-US" sz="2000" dirty="0" smtClean="0">
                    <a:effectLst/>
                    <a:latin typeface="Times New Roman"/>
                    <a:ea typeface="Calibri"/>
                    <a:cs typeface="Arial"/>
                  </a:rPr>
                  <a:t>)</a:t>
                </a:r>
              </a:p>
              <a:p>
                <a:pPr marL="0" marR="0" indent="0" algn="justLow">
                  <a:lnSpc>
                    <a:spcPct val="115000"/>
                  </a:lnSpc>
                  <a:spcBef>
                    <a:spcPts val="0"/>
                  </a:spcBef>
                  <a:spcAft>
                    <a:spcPts val="1000"/>
                  </a:spcAft>
                  <a:buNone/>
                  <a:tabLst>
                    <a:tab pos="2562225" algn="l"/>
                  </a:tabLst>
                </a:pPr>
                <a:endParaRPr lang="en-US" sz="1800" dirty="0">
                  <a:ea typeface="Calibri"/>
                  <a:cs typeface="Arial"/>
                </a:endParaRPr>
              </a:p>
              <a:p>
                <a:pPr marL="0" marR="0" indent="0" algn="justLow">
                  <a:lnSpc>
                    <a:spcPct val="115000"/>
                  </a:lnSpc>
                  <a:spcBef>
                    <a:spcPts val="0"/>
                  </a:spcBef>
                  <a:spcAft>
                    <a:spcPts val="1000"/>
                  </a:spcAft>
                  <a:buNone/>
                  <a:tabLst>
                    <a:tab pos="2562225" algn="l"/>
                  </a:tabLst>
                </a:pPr>
                <a14:m>
                  <m:oMath xmlns:m="http://schemas.openxmlformats.org/officeDocument/2006/math">
                    <m:f>
                      <m:fPr>
                        <m:ctrlPr>
                          <a:rPr lang="en-US" sz="3600" i="1">
                            <a:effectLst/>
                            <a:latin typeface="Cambria Math"/>
                            <a:ea typeface="Calibri"/>
                            <a:cs typeface="Times New Roman"/>
                          </a:rPr>
                        </m:ctrlPr>
                      </m:fPr>
                      <m:num>
                        <m:r>
                          <a:rPr lang="en-US" sz="3600" i="1">
                            <a:effectLst/>
                            <a:latin typeface="Cambria Math"/>
                            <a:ea typeface="Calibri"/>
                            <a:cs typeface="Times New Roman"/>
                          </a:rPr>
                          <m:t>4</m:t>
                        </m:r>
                      </m:num>
                      <m:den>
                        <m:r>
                          <a:rPr lang="en-US" sz="3600" i="1">
                            <a:effectLst/>
                            <a:latin typeface="Cambria Math"/>
                            <a:ea typeface="Calibri"/>
                            <a:cs typeface="Times New Roman"/>
                          </a:rPr>
                          <m:t>3</m:t>
                        </m:r>
                      </m:den>
                    </m:f>
                    <m:r>
                      <a:rPr lang="en-US" sz="3600" i="1">
                        <a:effectLst/>
                        <a:latin typeface="Cambria Math"/>
                        <a:ea typeface="Calibri"/>
                        <a:cs typeface="Times New Roman"/>
                      </a:rPr>
                      <m:t>−</m:t>
                    </m:r>
                    <m:f>
                      <m:fPr>
                        <m:ctrlPr>
                          <a:rPr lang="en-US" sz="3600" i="1">
                            <a:effectLst/>
                            <a:latin typeface="Cambria Math"/>
                            <a:ea typeface="Calibri"/>
                            <a:cs typeface="Times New Roman"/>
                          </a:rPr>
                        </m:ctrlPr>
                      </m:fPr>
                      <m:num>
                        <m:r>
                          <a:rPr lang="en-US" sz="3600" i="1">
                            <a:effectLst/>
                            <a:latin typeface="Cambria Math"/>
                            <a:ea typeface="Calibri"/>
                            <a:cs typeface="Times New Roman"/>
                          </a:rPr>
                          <m:t>5</m:t>
                        </m:r>
                      </m:num>
                      <m:den>
                        <m:r>
                          <a:rPr lang="en-US" sz="3600" i="1">
                            <a:effectLst/>
                            <a:latin typeface="Cambria Math"/>
                            <a:ea typeface="Calibri"/>
                            <a:cs typeface="Times New Roman"/>
                          </a:rPr>
                          <m:t>2</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8−15</m:t>
                        </m:r>
                      </m:num>
                      <m:den>
                        <m:r>
                          <a:rPr lang="en-US" sz="3600" i="1">
                            <a:effectLst/>
                            <a:latin typeface="Cambria Math"/>
                            <a:ea typeface="Calibri"/>
                            <a:cs typeface="Times New Roman"/>
                          </a:rPr>
                          <m:t>6</m:t>
                        </m:r>
                      </m:den>
                    </m:f>
                    <m:r>
                      <a:rPr lang="en-US" sz="3600" i="1">
                        <a:effectLst/>
                        <a:latin typeface="Cambria Math"/>
                        <a:ea typeface="Calibri"/>
                        <a:cs typeface="Times New Roman"/>
                      </a:rPr>
                      <m:t>= </m:t>
                    </m:r>
                    <m:f>
                      <m:fPr>
                        <m:ctrlPr>
                          <a:rPr lang="en-US" sz="3600" i="1">
                            <a:effectLst/>
                            <a:latin typeface="Cambria Math"/>
                            <a:ea typeface="Calibri"/>
                            <a:cs typeface="Times New Roman"/>
                          </a:rPr>
                        </m:ctrlPr>
                      </m:fPr>
                      <m:num>
                        <m:r>
                          <a:rPr lang="en-US" sz="3600" i="1">
                            <a:effectLst/>
                            <a:latin typeface="Cambria Math"/>
                            <a:ea typeface="Calibri"/>
                            <a:cs typeface="Times New Roman"/>
                          </a:rPr>
                          <m:t>−7</m:t>
                        </m:r>
                      </m:num>
                      <m:den>
                        <m:r>
                          <a:rPr lang="en-US" sz="3600" i="1">
                            <a:effectLst/>
                            <a:latin typeface="Cambria Math"/>
                            <a:ea typeface="Calibri"/>
                            <a:cs typeface="Times New Roman"/>
                          </a:rPr>
                          <m:t>6</m:t>
                        </m:r>
                      </m:den>
                    </m:f>
                  </m:oMath>
                </a14:m>
                <a:r>
                  <a:rPr lang="en-US" sz="2800" dirty="0">
                    <a:effectLst/>
                    <a:latin typeface="Times New Roman"/>
                    <a:ea typeface="Times New Roman"/>
                    <a:cs typeface="Arial"/>
                  </a:rPr>
                  <a:t> </a:t>
                </a:r>
                <a:r>
                  <a:rPr lang="en-US" sz="2800" dirty="0" smtClean="0">
                    <a:effectLst/>
                    <a:latin typeface="Times New Roman"/>
                    <a:ea typeface="Times New Roman"/>
                    <a:cs typeface="Arial"/>
                  </a:rPr>
                  <a:t>  </a:t>
                </a:r>
                <a:r>
                  <a:rPr lang="en-US" sz="2000" dirty="0" smtClean="0">
                    <a:effectLst/>
                    <a:latin typeface="Times New Roman"/>
                    <a:ea typeface="Times New Roman"/>
                    <a:cs typeface="Arial"/>
                  </a:rPr>
                  <a:t>(</a:t>
                </a:r>
                <a:r>
                  <a:rPr lang="en-US" sz="2000" dirty="0">
                    <a:effectLst/>
                    <a:latin typeface="Times New Roman"/>
                    <a:ea typeface="Times New Roman"/>
                    <a:cs typeface="Arial"/>
                  </a:rPr>
                  <a:t>Subtraction </a:t>
                </a:r>
                <a:r>
                  <a:rPr lang="en-US" sz="2000" dirty="0">
                    <a:effectLst/>
                    <a:latin typeface="Times New Roman"/>
                    <a:ea typeface="Calibri"/>
                    <a:cs typeface="Arial"/>
                  </a:rPr>
                  <a:t>with the different denominators)</a:t>
                </a:r>
                <a:endParaRPr lang="en-US" sz="1800" dirty="0">
                  <a:ea typeface="Calibri"/>
                  <a:cs typeface="Arial"/>
                </a:endParaRPr>
              </a:p>
              <a:p>
                <a:pPr marL="0" marR="0" algn="justLow">
                  <a:lnSpc>
                    <a:spcPct val="115000"/>
                  </a:lnSpc>
                  <a:spcBef>
                    <a:spcPts val="0"/>
                  </a:spcBef>
                  <a:spcAft>
                    <a:spcPts val="1000"/>
                  </a:spcAft>
                  <a:tabLst>
                    <a:tab pos="2562225" algn="l"/>
                  </a:tabLst>
                </a:pPr>
                <a:endParaRPr lang="en-US" sz="2000" dirty="0">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763000" cy="5745163"/>
              </a:xfrm>
              <a:blipFill rotWithShape="1">
                <a:blip r:embed="rId2"/>
                <a:stretch>
                  <a:fillRect r="-70"/>
                </a:stretch>
              </a:blipFill>
            </p:spPr>
            <p:txBody>
              <a:bodyPr/>
              <a:lstStyle/>
              <a:p>
                <a:r>
                  <a:rPr lang="en-US">
                    <a:noFill/>
                  </a:rPr>
                  <a:t> </a:t>
                </a:r>
              </a:p>
            </p:txBody>
          </p:sp>
        </mc:Fallback>
      </mc:AlternateContent>
    </p:spTree>
    <p:extLst>
      <p:ext uri="{BB962C8B-B14F-4D97-AF65-F5344CB8AC3E}">
        <p14:creationId xmlns:p14="http://schemas.microsoft.com/office/powerpoint/2010/main" val="114881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381000"/>
                <a:ext cx="8458200" cy="6172200"/>
              </a:xfrm>
            </p:spPr>
            <p:txBody>
              <a:bodyPr>
                <a:normAutofit fontScale="85000" lnSpcReduction="10000"/>
              </a:bodyPr>
              <a:lstStyle/>
              <a:p>
                <a:pPr marL="0" marR="0" indent="0" algn="just">
                  <a:lnSpc>
                    <a:spcPct val="115000"/>
                  </a:lnSpc>
                  <a:spcBef>
                    <a:spcPts val="0"/>
                  </a:spcBef>
                  <a:spcAft>
                    <a:spcPts val="1000"/>
                  </a:spcAft>
                  <a:buNone/>
                  <a:tabLst>
                    <a:tab pos="2562225" algn="l"/>
                  </a:tabLst>
                </a:pPr>
                <a:r>
                  <a:rPr lang="en-US" sz="2800" dirty="0">
                    <a:solidFill>
                      <a:srgbClr val="333333"/>
                    </a:solidFill>
                    <a:latin typeface="Times New Roman"/>
                    <a:ea typeface="Calibri"/>
                    <a:cs typeface="Arial"/>
                  </a:rPr>
                  <a:t>The </a:t>
                </a:r>
                <a:r>
                  <a:rPr lang="en-US" sz="2800" i="1" dirty="0">
                    <a:solidFill>
                      <a:srgbClr val="333333"/>
                    </a:solidFill>
                    <a:effectLst/>
                    <a:latin typeface="Times New Roman"/>
                    <a:ea typeface="Calibri"/>
                    <a:cs typeface="Arial"/>
                  </a:rPr>
                  <a:t>multiplication</a:t>
                </a:r>
                <a:r>
                  <a:rPr lang="en-US" sz="2800" dirty="0">
                    <a:solidFill>
                      <a:srgbClr val="333333"/>
                    </a:solidFill>
                    <a:effectLst/>
                    <a:latin typeface="Times New Roman"/>
                    <a:ea typeface="Calibri"/>
                    <a:cs typeface="Arial"/>
                  </a:rPr>
                  <a:t> of rational numbers is similar to the multiplication of integers. </a:t>
                </a:r>
                <a:r>
                  <a:rPr lang="en-US" sz="2800" dirty="0" smtClean="0">
                    <a:solidFill>
                      <a:srgbClr val="333333"/>
                    </a:solidFill>
                    <a:effectLst/>
                    <a:latin typeface="Times New Roman"/>
                    <a:ea typeface="Calibri"/>
                    <a:cs typeface="Arial"/>
                  </a:rPr>
                  <a:t> </a:t>
                </a:r>
                <a:endParaRPr lang="en-US" sz="2000" dirty="0">
                  <a:ea typeface="Calibri"/>
                  <a:cs typeface="Arial"/>
                </a:endParaRPr>
              </a:p>
              <a:p>
                <a:pPr marL="0" marR="0" indent="0" algn="just">
                  <a:lnSpc>
                    <a:spcPct val="115000"/>
                  </a:lnSpc>
                  <a:spcBef>
                    <a:spcPts val="0"/>
                  </a:spcBef>
                  <a:spcAft>
                    <a:spcPts val="1000"/>
                  </a:spcAft>
                  <a:buNone/>
                  <a:tabLst>
                    <a:tab pos="2562225" algn="l"/>
                  </a:tabLst>
                </a:pPr>
                <a:r>
                  <a:rPr lang="en-US" sz="2800" i="1" dirty="0">
                    <a:solidFill>
                      <a:srgbClr val="FF0000"/>
                    </a:solidFill>
                    <a:effectLst/>
                    <a:latin typeface="Times New Roman"/>
                    <a:ea typeface="Calibri"/>
                    <a:cs typeface="Arial"/>
                  </a:rPr>
                  <a:t>Product of Rational Numbers </a:t>
                </a:r>
                <a:r>
                  <a:rPr lang="en-US" sz="3300" dirty="0">
                    <a:solidFill>
                      <a:srgbClr val="333333"/>
                    </a:solidFill>
                    <a:effectLst/>
                    <a:latin typeface="Times New Roman"/>
                    <a:ea typeface="Calibri"/>
                    <a:cs typeface="Arial"/>
                  </a:rPr>
                  <a:t>= </a:t>
                </a:r>
                <a14:m>
                  <m:oMath xmlns:m="http://schemas.openxmlformats.org/officeDocument/2006/math">
                    <m:f>
                      <m:fPr>
                        <m:ctrlPr>
                          <a:rPr lang="en-US" sz="3300" i="1" smtClean="0">
                            <a:solidFill>
                              <a:srgbClr val="333333"/>
                            </a:solidFill>
                            <a:effectLst/>
                            <a:latin typeface="Cambria Math"/>
                            <a:cs typeface="Arial"/>
                          </a:rPr>
                        </m:ctrlPr>
                      </m:fPr>
                      <m:num>
                        <m:r>
                          <a:rPr lang="en-US" sz="3300" i="1">
                            <a:solidFill>
                              <a:srgbClr val="333333"/>
                            </a:solidFill>
                            <a:latin typeface="Cambria Math"/>
                            <a:cs typeface="Arial"/>
                          </a:rPr>
                          <m:t>𝑝𝑟𝑜𝑑𝑢𝑐𝑡</m:t>
                        </m:r>
                        <m:r>
                          <a:rPr lang="en-US" sz="3300" i="1">
                            <a:solidFill>
                              <a:srgbClr val="333333"/>
                            </a:solidFill>
                            <a:latin typeface="Cambria Math"/>
                            <a:cs typeface="Arial"/>
                          </a:rPr>
                          <m:t> </m:t>
                        </m:r>
                        <m:r>
                          <a:rPr lang="en-US" sz="3300" i="1">
                            <a:solidFill>
                              <a:srgbClr val="333333"/>
                            </a:solidFill>
                            <a:latin typeface="Cambria Math"/>
                            <a:cs typeface="Arial"/>
                          </a:rPr>
                          <m:t>𝑜𝑓</m:t>
                        </m:r>
                        <m:r>
                          <a:rPr lang="en-US" sz="3300" i="1">
                            <a:solidFill>
                              <a:srgbClr val="333333"/>
                            </a:solidFill>
                            <a:latin typeface="Cambria Math"/>
                            <a:cs typeface="Arial"/>
                          </a:rPr>
                          <m:t> </m:t>
                        </m:r>
                        <m:r>
                          <a:rPr lang="en-US" sz="3300" i="1">
                            <a:solidFill>
                              <a:srgbClr val="333333"/>
                            </a:solidFill>
                            <a:latin typeface="Cambria Math"/>
                            <a:cs typeface="Arial"/>
                          </a:rPr>
                          <m:t>𝑁𝑢𝑚𝑒𝑟𝑎𝑡𝑜𝑟</m:t>
                        </m:r>
                      </m:num>
                      <m:den>
                        <m:r>
                          <a:rPr lang="en-US" sz="3300" i="1">
                            <a:solidFill>
                              <a:srgbClr val="333333"/>
                            </a:solidFill>
                            <a:latin typeface="Cambria Math"/>
                            <a:cs typeface="Arial"/>
                          </a:rPr>
                          <m:t>𝑃𝑟𝑜𝑑𝑢𝑐𝑡</m:t>
                        </m:r>
                        <m:r>
                          <a:rPr lang="en-US" sz="3300" i="1">
                            <a:solidFill>
                              <a:srgbClr val="333333"/>
                            </a:solidFill>
                            <a:latin typeface="Cambria Math"/>
                            <a:cs typeface="Arial"/>
                          </a:rPr>
                          <m:t> </m:t>
                        </m:r>
                        <m:r>
                          <a:rPr lang="en-US" sz="3300" i="1">
                            <a:solidFill>
                              <a:srgbClr val="333333"/>
                            </a:solidFill>
                            <a:latin typeface="Cambria Math"/>
                            <a:cs typeface="Arial"/>
                          </a:rPr>
                          <m:t>𝑜𝑓</m:t>
                        </m:r>
                        <m:r>
                          <a:rPr lang="en-US" sz="3300" i="1">
                            <a:solidFill>
                              <a:srgbClr val="333333"/>
                            </a:solidFill>
                            <a:latin typeface="Cambria Math"/>
                            <a:cs typeface="Arial"/>
                          </a:rPr>
                          <m:t> </m:t>
                        </m:r>
                        <m:r>
                          <a:rPr lang="en-US" sz="3300" i="1">
                            <a:solidFill>
                              <a:srgbClr val="333333"/>
                            </a:solidFill>
                            <a:latin typeface="Cambria Math"/>
                            <a:cs typeface="Arial"/>
                          </a:rPr>
                          <m:t>𝐷𝑒𝑛𝑜𝑚𝑖𝑛𝑎𝑡𝑜𝑟</m:t>
                        </m:r>
                        <m:r>
                          <a:rPr lang="en-US" sz="3300" i="1">
                            <a:solidFill>
                              <a:srgbClr val="333333"/>
                            </a:solidFill>
                            <a:latin typeface="Cambria Math"/>
                            <a:cs typeface="Arial"/>
                          </a:rPr>
                          <m:t> </m:t>
                        </m:r>
                      </m:den>
                    </m:f>
                  </m:oMath>
                </a14:m>
                <a:r>
                  <a:rPr lang="en-US" sz="2800" dirty="0" smtClean="0">
                    <a:solidFill>
                      <a:srgbClr val="333333"/>
                    </a:solidFill>
                    <a:effectLst/>
                    <a:latin typeface="Times New Roman"/>
                    <a:ea typeface="Calibri"/>
                    <a:cs typeface="Arial"/>
                  </a:rPr>
                  <a:t> </a:t>
                </a:r>
              </a:p>
              <a:p>
                <a:pPr marL="0" marR="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f>
                        <m:fPr>
                          <m:ctrlPr>
                            <a:rPr lang="en-US" sz="2800" i="1">
                              <a:effectLst/>
                              <a:latin typeface="Cambria Math"/>
                              <a:ea typeface="Calibri"/>
                              <a:cs typeface="Times New Roman"/>
                            </a:rPr>
                          </m:ctrlPr>
                        </m:fPr>
                        <m:num>
                          <m:r>
                            <a:rPr lang="en-US" sz="2800" i="1">
                              <a:effectLst/>
                              <a:latin typeface="Cambria Math"/>
                              <a:ea typeface="Calibri"/>
                              <a:cs typeface="Times New Roman"/>
                            </a:rPr>
                            <m:t>6</m:t>
                          </m:r>
                        </m:num>
                        <m:den>
                          <m:r>
                            <a:rPr lang="en-US" sz="2800" i="1">
                              <a:effectLst/>
                              <a:latin typeface="Cambria Math"/>
                              <a:ea typeface="Calibri"/>
                              <a:cs typeface="Times New Roman"/>
                            </a:rPr>
                            <m:t>5</m:t>
                          </m:r>
                        </m:den>
                      </m:f>
                      <m:r>
                        <a:rPr lang="en-US" sz="2800" i="1">
                          <a:effectLst/>
                          <a:latin typeface="Cambria Math"/>
                          <a:ea typeface="Calibri"/>
                          <a:cs typeface="Times New Roman"/>
                        </a:rPr>
                        <m:t> </m:t>
                      </m:r>
                      <m:r>
                        <a:rPr lang="en-US" sz="2800" i="1">
                          <a:effectLst/>
                          <a:latin typeface="Cambria Math"/>
                          <a:ea typeface="Times New Roman"/>
                          <a:cs typeface="Times New Roman"/>
                        </a:rPr>
                        <m:t>×</m:t>
                      </m:r>
                      <m:f>
                        <m:fPr>
                          <m:ctrlPr>
                            <a:rPr lang="en-US" sz="2800" i="1">
                              <a:effectLst/>
                              <a:latin typeface="Cambria Math"/>
                              <a:ea typeface="Calibri"/>
                              <a:cs typeface="Times New Roman"/>
                            </a:rPr>
                          </m:ctrlPr>
                        </m:fPr>
                        <m:num>
                          <m:r>
                            <a:rPr lang="en-US" sz="2800" i="1">
                              <a:effectLst/>
                              <a:latin typeface="Cambria Math"/>
                              <a:ea typeface="Calibri"/>
                              <a:cs typeface="Times New Roman"/>
                            </a:rPr>
                            <m:t>4</m:t>
                          </m:r>
                        </m:num>
                        <m:den>
                          <m:r>
                            <a:rPr lang="en-US" sz="2800" i="1">
                              <a:effectLst/>
                              <a:latin typeface="Cambria Math"/>
                              <a:ea typeface="Calibri"/>
                              <a:cs typeface="Times New Roman"/>
                            </a:rPr>
                            <m:t>3</m:t>
                          </m:r>
                        </m:den>
                      </m:f>
                      <m:r>
                        <a:rPr lang="en-US" sz="2800" i="1">
                          <a:effectLst/>
                          <a:latin typeface="Cambria Math"/>
                          <a:ea typeface="Calibri"/>
                          <a:cs typeface="Times New Roman"/>
                        </a:rPr>
                        <m:t>= </m:t>
                      </m:r>
                      <m:f>
                        <m:fPr>
                          <m:ctrlPr>
                            <a:rPr lang="en-US" sz="2800" i="1">
                              <a:effectLst/>
                              <a:latin typeface="Cambria Math"/>
                              <a:ea typeface="Calibri"/>
                              <a:cs typeface="Times New Roman"/>
                            </a:rPr>
                          </m:ctrlPr>
                        </m:fPr>
                        <m:num>
                          <m:r>
                            <a:rPr lang="en-US" sz="2800" i="1">
                              <a:effectLst/>
                              <a:latin typeface="Cambria Math"/>
                              <a:ea typeface="Calibri"/>
                              <a:cs typeface="Times New Roman"/>
                            </a:rPr>
                            <m:t>6×4</m:t>
                          </m:r>
                        </m:num>
                        <m:den>
                          <m:r>
                            <a:rPr lang="en-US" sz="2800" i="1">
                              <a:effectLst/>
                              <a:latin typeface="Cambria Math"/>
                              <a:ea typeface="Calibri"/>
                              <a:cs typeface="Times New Roman"/>
                            </a:rPr>
                            <m:t>5×3</m:t>
                          </m:r>
                        </m:den>
                      </m:f>
                      <m:r>
                        <a:rPr lang="en-US" sz="2800" i="1">
                          <a:effectLst/>
                          <a:latin typeface="Cambria Math"/>
                          <a:ea typeface="Calibri"/>
                          <a:cs typeface="Times New Roman"/>
                        </a:rPr>
                        <m:t>= </m:t>
                      </m:r>
                      <m:f>
                        <m:fPr>
                          <m:ctrlPr>
                            <a:rPr lang="en-US" sz="2800" i="1">
                              <a:effectLst/>
                              <a:latin typeface="Cambria Math"/>
                              <a:ea typeface="Calibri"/>
                              <a:cs typeface="Times New Roman"/>
                            </a:rPr>
                          </m:ctrlPr>
                        </m:fPr>
                        <m:num>
                          <m:r>
                            <a:rPr lang="en-US" sz="2800" i="1">
                              <a:effectLst/>
                              <a:latin typeface="Cambria Math"/>
                              <a:ea typeface="Calibri"/>
                              <a:cs typeface="Times New Roman"/>
                            </a:rPr>
                            <m:t>24</m:t>
                          </m:r>
                        </m:num>
                        <m:den>
                          <m:r>
                            <a:rPr lang="en-US" sz="2800" i="1">
                              <a:effectLst/>
                              <a:latin typeface="Cambria Math"/>
                              <a:ea typeface="Calibri"/>
                              <a:cs typeface="Times New Roman"/>
                            </a:rPr>
                            <m:t>15</m:t>
                          </m:r>
                        </m:den>
                      </m:f>
                    </m:oMath>
                  </m:oMathPara>
                </a14:m>
                <a:endParaRPr lang="en-US" sz="2000" dirty="0">
                  <a:ea typeface="Calibri"/>
                  <a:cs typeface="Arial"/>
                </a:endParaRPr>
              </a:p>
              <a:p>
                <a:pPr marL="0" indent="0">
                  <a:buNone/>
                </a:pPr>
                <a:r>
                  <a:rPr lang="en-US" sz="2800" dirty="0" smtClean="0">
                    <a:solidFill>
                      <a:srgbClr val="333333"/>
                    </a:solidFill>
                    <a:latin typeface="Times New Roman"/>
                    <a:ea typeface="Calibri"/>
                  </a:rPr>
                  <a:t>The </a:t>
                </a:r>
                <a:r>
                  <a:rPr lang="en-US" sz="2800" i="1" dirty="0">
                    <a:solidFill>
                      <a:srgbClr val="333333"/>
                    </a:solidFill>
                    <a:latin typeface="Times New Roman"/>
                    <a:ea typeface="Calibri"/>
                  </a:rPr>
                  <a:t>division </a:t>
                </a:r>
                <a:r>
                  <a:rPr lang="en-US" sz="2800" dirty="0">
                    <a:solidFill>
                      <a:srgbClr val="333333"/>
                    </a:solidFill>
                    <a:latin typeface="Times New Roman"/>
                    <a:ea typeface="Calibri"/>
                  </a:rPr>
                  <a:t>of rational numbers is similar to </a:t>
                </a:r>
                <a:r>
                  <a:rPr lang="en-US" sz="2800" dirty="0" smtClean="0">
                    <a:solidFill>
                      <a:srgbClr val="333333"/>
                    </a:solidFill>
                    <a:latin typeface="Times New Roman"/>
                    <a:ea typeface="Calibri"/>
                  </a:rPr>
                  <a:t>division </a:t>
                </a:r>
                <a:r>
                  <a:rPr lang="en-US" sz="2800" dirty="0">
                    <a:solidFill>
                      <a:srgbClr val="333333"/>
                    </a:solidFill>
                    <a:latin typeface="Times New Roman"/>
                    <a:ea typeface="Calibri"/>
                  </a:rPr>
                  <a:t>of </a:t>
                </a:r>
                <a:r>
                  <a:rPr lang="en-US" sz="2800" dirty="0" smtClean="0">
                    <a:solidFill>
                      <a:srgbClr val="333333"/>
                    </a:solidFill>
                    <a:latin typeface="Times New Roman"/>
                    <a:ea typeface="Calibri"/>
                  </a:rPr>
                  <a:t>fractions</a:t>
                </a:r>
                <a:r>
                  <a:rPr lang="en-US" sz="2800" dirty="0">
                    <a:solidFill>
                      <a:srgbClr val="333333"/>
                    </a:solidFill>
                    <a:latin typeface="Times New Roman"/>
                    <a:ea typeface="Calibri"/>
                  </a:rPr>
                  <a:t>. </a:t>
                </a:r>
                <a:endParaRPr lang="en-US" sz="2800" dirty="0" smtClean="0">
                  <a:solidFill>
                    <a:srgbClr val="333333"/>
                  </a:solidFill>
                  <a:latin typeface="Times New Roman"/>
                  <a:ea typeface="Calibri"/>
                </a:endParaRPr>
              </a:p>
              <a:p>
                <a:pPr marL="0" marR="0" algn="just">
                  <a:lnSpc>
                    <a:spcPct val="115000"/>
                  </a:lnSpc>
                  <a:spcBef>
                    <a:spcPts val="0"/>
                  </a:spcBef>
                  <a:spcAft>
                    <a:spcPts val="1000"/>
                  </a:spcAft>
                </a:pPr>
                <a:r>
                  <a:rPr lang="en-US" sz="2800" dirty="0">
                    <a:latin typeface="Times New Roman"/>
                    <a:ea typeface="Calibri"/>
                    <a:cs typeface="Arial"/>
                  </a:rPr>
                  <a:t>Assume that 6/5 and 9/7 are the two rational numbers</a:t>
                </a:r>
                <a:r>
                  <a:rPr lang="en-US" sz="2800" dirty="0" smtClean="0">
                    <a:latin typeface="Times New Roman"/>
                    <a:ea typeface="Calibri"/>
                    <a:cs typeface="Arial"/>
                  </a:rPr>
                  <a:t>.</a:t>
                </a:r>
              </a:p>
              <a:p>
                <a:pPr marL="0" marR="0" algn="just">
                  <a:lnSpc>
                    <a:spcPct val="115000"/>
                  </a:lnSpc>
                  <a:spcBef>
                    <a:spcPts val="0"/>
                  </a:spcBef>
                  <a:spcAft>
                    <a:spcPts val="1000"/>
                  </a:spcAft>
                </a:pPr>
                <a:endParaRPr lang="en-US" sz="2000" dirty="0">
                  <a:ea typeface="Calibri"/>
                  <a:cs typeface="Arial"/>
                </a:endParaRPr>
              </a:p>
              <a:p>
                <a:pPr marL="0" marR="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f>
                        <m:fPr>
                          <m:ctrlPr>
                            <a:rPr lang="en-US" sz="2800" i="1">
                              <a:latin typeface="Cambria Math"/>
                              <a:ea typeface="Calibri"/>
                              <a:cs typeface="Times New Roman"/>
                            </a:rPr>
                          </m:ctrlPr>
                        </m:fPr>
                        <m:num>
                          <m:r>
                            <a:rPr lang="en-US" sz="2800" i="1">
                              <a:effectLst/>
                              <a:latin typeface="Cambria Math"/>
                              <a:ea typeface="Calibri"/>
                              <a:cs typeface="Times New Roman"/>
                            </a:rPr>
                            <m:t>6</m:t>
                          </m:r>
                        </m:num>
                        <m:den>
                          <m:r>
                            <a:rPr lang="en-US" sz="2800" i="1">
                              <a:effectLst/>
                              <a:latin typeface="Cambria Math"/>
                              <a:ea typeface="Calibri"/>
                              <a:cs typeface="Times New Roman"/>
                            </a:rPr>
                            <m:t>5</m:t>
                          </m:r>
                        </m:den>
                      </m:f>
                      <m:r>
                        <a:rPr lang="en-US" sz="2800" i="1">
                          <a:effectLst/>
                          <a:latin typeface="Cambria Math"/>
                          <a:ea typeface="Calibri"/>
                          <a:cs typeface="Times New Roman"/>
                        </a:rPr>
                        <m:t> </m:t>
                      </m:r>
                      <m:r>
                        <a:rPr lang="en-US" sz="2800" i="1" smtClean="0">
                          <a:solidFill>
                            <a:srgbClr val="FF0000"/>
                          </a:solidFill>
                          <a:effectLst/>
                          <a:latin typeface="Cambria Math"/>
                          <a:ea typeface="Times New Roman"/>
                          <a:cs typeface="Times New Roman"/>
                        </a:rPr>
                        <m:t>÷</m:t>
                      </m:r>
                      <m:f>
                        <m:fPr>
                          <m:ctrlPr>
                            <a:rPr lang="en-US" sz="2800" i="1">
                              <a:effectLst/>
                              <a:latin typeface="Cambria Math"/>
                              <a:ea typeface="Calibri"/>
                              <a:cs typeface="Times New Roman"/>
                            </a:rPr>
                          </m:ctrlPr>
                        </m:fPr>
                        <m:num>
                          <m:r>
                            <a:rPr lang="en-US" sz="2800" i="1">
                              <a:effectLst/>
                              <a:latin typeface="Cambria Math"/>
                              <a:ea typeface="Calibri"/>
                              <a:cs typeface="Times New Roman"/>
                            </a:rPr>
                            <m:t>7</m:t>
                          </m:r>
                        </m:num>
                        <m:den>
                          <m:r>
                            <a:rPr lang="en-US" sz="2800" i="1">
                              <a:effectLst/>
                              <a:latin typeface="Cambria Math"/>
                              <a:ea typeface="Calibri"/>
                              <a:cs typeface="Times New Roman"/>
                            </a:rPr>
                            <m:t>9</m:t>
                          </m:r>
                        </m:den>
                      </m:f>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a:rPr lang="en-US" sz="2800" i="1">
                              <a:effectLst/>
                              <a:latin typeface="Cambria Math"/>
                              <a:ea typeface="Calibri"/>
                              <a:cs typeface="Times New Roman"/>
                            </a:rPr>
                            <m:t>6</m:t>
                          </m:r>
                        </m:num>
                        <m:den>
                          <m:r>
                            <a:rPr lang="en-US" sz="2800" i="1">
                              <a:effectLst/>
                              <a:latin typeface="Cambria Math"/>
                              <a:ea typeface="Calibri"/>
                              <a:cs typeface="Times New Roman"/>
                            </a:rPr>
                            <m:t>5</m:t>
                          </m:r>
                        </m:den>
                      </m:f>
                      <m:r>
                        <a:rPr lang="en-US" sz="2800" i="1" smtClean="0">
                          <a:solidFill>
                            <a:srgbClr val="FF0000"/>
                          </a:solidFill>
                          <a:effectLst/>
                          <a:latin typeface="Cambria Math"/>
                          <a:ea typeface="Calibri"/>
                          <a:cs typeface="Times New Roman"/>
                        </a:rPr>
                        <m:t>×</m:t>
                      </m:r>
                      <m:f>
                        <m:fPr>
                          <m:ctrlPr>
                            <a:rPr lang="en-US" sz="2800" i="1">
                              <a:effectLst/>
                              <a:latin typeface="Cambria Math"/>
                              <a:ea typeface="Calibri"/>
                              <a:cs typeface="Times New Roman"/>
                            </a:rPr>
                          </m:ctrlPr>
                        </m:fPr>
                        <m:num>
                          <m:r>
                            <a:rPr lang="en-US" sz="2800" i="1">
                              <a:effectLst/>
                              <a:latin typeface="Cambria Math"/>
                              <a:ea typeface="Calibri"/>
                              <a:cs typeface="Times New Roman"/>
                            </a:rPr>
                            <m:t>9</m:t>
                          </m:r>
                        </m:num>
                        <m:den>
                          <m:r>
                            <a:rPr lang="en-US" sz="2800" i="1">
                              <a:effectLst/>
                              <a:latin typeface="Cambria Math"/>
                              <a:ea typeface="Calibri"/>
                              <a:cs typeface="Times New Roman"/>
                            </a:rPr>
                            <m:t>7</m:t>
                          </m:r>
                        </m:den>
                      </m:f>
                      <m:r>
                        <a:rPr lang="en-US" sz="2800" i="1">
                          <a:effectLst/>
                          <a:latin typeface="Cambria Math"/>
                          <a:ea typeface="Calibri"/>
                          <a:cs typeface="Times New Roman"/>
                        </a:rPr>
                        <m:t> =</m:t>
                      </m:r>
                      <m:f>
                        <m:fPr>
                          <m:ctrlPr>
                            <a:rPr lang="en-US" sz="2800" i="1">
                              <a:effectLst/>
                              <a:latin typeface="Cambria Math"/>
                              <a:ea typeface="Calibri"/>
                              <a:cs typeface="Times New Roman"/>
                            </a:rPr>
                          </m:ctrlPr>
                        </m:fPr>
                        <m:num>
                          <m:r>
                            <a:rPr lang="en-US" sz="2800" i="1">
                              <a:effectLst/>
                              <a:latin typeface="Cambria Math"/>
                              <a:ea typeface="Calibri"/>
                              <a:cs typeface="Times New Roman"/>
                            </a:rPr>
                            <m:t>6×9</m:t>
                          </m:r>
                        </m:num>
                        <m:den>
                          <m:r>
                            <a:rPr lang="en-US" sz="2800" i="1">
                              <a:effectLst/>
                              <a:latin typeface="Cambria Math"/>
                              <a:ea typeface="Calibri"/>
                              <a:cs typeface="Times New Roman"/>
                            </a:rPr>
                            <m:t>5×7</m:t>
                          </m:r>
                        </m:den>
                      </m:f>
                      <m:r>
                        <a:rPr lang="en-US" sz="2800" i="1">
                          <a:effectLst/>
                          <a:latin typeface="Cambria Math"/>
                          <a:ea typeface="Calibri"/>
                          <a:cs typeface="Times New Roman"/>
                        </a:rPr>
                        <m:t>= </m:t>
                      </m:r>
                      <m:f>
                        <m:fPr>
                          <m:ctrlPr>
                            <a:rPr lang="en-US" sz="2800" i="1">
                              <a:effectLst/>
                              <a:latin typeface="Cambria Math"/>
                              <a:ea typeface="Calibri"/>
                              <a:cs typeface="Times New Roman"/>
                            </a:rPr>
                          </m:ctrlPr>
                        </m:fPr>
                        <m:num>
                          <m:r>
                            <a:rPr lang="en-US" sz="2800" i="1">
                              <a:effectLst/>
                              <a:latin typeface="Cambria Math"/>
                              <a:ea typeface="Calibri"/>
                              <a:cs typeface="Times New Roman"/>
                            </a:rPr>
                            <m:t>54</m:t>
                          </m:r>
                        </m:num>
                        <m:den>
                          <m:r>
                            <a:rPr lang="en-US" sz="2800" i="1">
                              <a:effectLst/>
                              <a:latin typeface="Cambria Math"/>
                              <a:ea typeface="Calibri"/>
                              <a:cs typeface="Times New Roman"/>
                            </a:rPr>
                            <m:t>35</m:t>
                          </m:r>
                        </m:den>
                      </m:f>
                    </m:oMath>
                  </m:oMathPara>
                </a14:m>
                <a:endParaRPr lang="en-US" sz="2100" dirty="0">
                  <a:ea typeface="Calibri"/>
                  <a:cs typeface="Arial"/>
                </a:endParaRPr>
              </a:p>
              <a:p>
                <a:pPr marL="0" marR="0" indent="0">
                  <a:lnSpc>
                    <a:spcPct val="115000"/>
                  </a:lnSpc>
                  <a:spcBef>
                    <a:spcPts val="0"/>
                  </a:spcBef>
                  <a:spcAft>
                    <a:spcPts val="1000"/>
                  </a:spcAft>
                  <a:buNone/>
                </a:pPr>
                <a:endParaRPr lang="en-US" sz="2000" dirty="0">
                  <a:ea typeface="Calibri"/>
                  <a:cs typeface="Arial"/>
                </a:endParaRPr>
              </a:p>
              <a:p>
                <a:pPr marL="0" indent="0">
                  <a:buNone/>
                </a:pPr>
                <a:endParaRPr lang="en-US" sz="2800" dirty="0" smtClean="0">
                  <a:solidFill>
                    <a:srgbClr val="333333"/>
                  </a:solidFill>
                  <a:latin typeface="Times New Roman"/>
                  <a:ea typeface="Calibri"/>
                </a:endParaRPr>
              </a:p>
              <a:p>
                <a:pPr marL="0" marR="0" indent="0" algn="justLow">
                  <a:spcBef>
                    <a:spcPts val="0"/>
                  </a:spcBef>
                  <a:spcAft>
                    <a:spcPts val="750"/>
                  </a:spcAft>
                  <a:buNone/>
                </a:pPr>
                <a:r>
                  <a:rPr lang="en-US" sz="2500" dirty="0" smtClean="0">
                    <a:solidFill>
                      <a:srgbClr val="333333"/>
                    </a:solidFill>
                    <a:latin typeface="Times New Roman"/>
                    <a:ea typeface="Times New Roman"/>
                    <a:cs typeface="Times New Roman"/>
                  </a:rPr>
                  <a:t> </a:t>
                </a:r>
                <a:endParaRPr lang="en-US" sz="2500" dirty="0">
                  <a:latin typeface="Times New Roman"/>
                  <a:ea typeface="Times New Roman"/>
                </a:endParaRPr>
              </a:p>
              <a:p>
                <a:pPr marL="0" indent="0" algn="justLow">
                  <a:buNone/>
                </a:pPr>
                <a:endParaRPr lang="en-US" sz="25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381000"/>
                <a:ext cx="8458200" cy="6172200"/>
              </a:xfrm>
              <a:blipFill rotWithShape="1">
                <a:blip r:embed="rId2"/>
                <a:stretch>
                  <a:fillRect l="-1081" t="-889" r="-1009"/>
                </a:stretch>
              </a:blipFill>
            </p:spPr>
            <p:txBody>
              <a:bodyPr/>
              <a:lstStyle/>
              <a:p>
                <a:r>
                  <a:rPr lang="en-US">
                    <a:noFill/>
                  </a:rPr>
                  <a:t> </a:t>
                </a:r>
              </a:p>
            </p:txBody>
          </p:sp>
        </mc:Fallback>
      </mc:AlternateContent>
    </p:spTree>
    <p:extLst>
      <p:ext uri="{BB962C8B-B14F-4D97-AF65-F5344CB8AC3E}">
        <p14:creationId xmlns:p14="http://schemas.microsoft.com/office/powerpoint/2010/main" val="250408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marR="0" indent="0">
              <a:lnSpc>
                <a:spcPct val="115000"/>
              </a:lnSpc>
              <a:spcBef>
                <a:spcPts val="0"/>
              </a:spcBef>
              <a:spcAft>
                <a:spcPts val="1000"/>
              </a:spcAft>
              <a:buNone/>
            </a:pPr>
            <a:r>
              <a:rPr lang="en-US" sz="2400" dirty="0">
                <a:solidFill>
                  <a:srgbClr val="FF0000"/>
                </a:solidFill>
                <a:latin typeface="Times New Roman"/>
                <a:ea typeface="Calibri"/>
                <a:cs typeface="Arial"/>
              </a:rPr>
              <a:t>Positive &amp;Negative power of numbers: </a:t>
            </a:r>
            <a:endParaRPr lang="en-US" sz="1800" dirty="0">
              <a:solidFill>
                <a:srgbClr val="FF0000"/>
              </a:solidFill>
              <a:ea typeface="Calibri"/>
              <a:cs typeface="Arial"/>
            </a:endParaRPr>
          </a:p>
          <a:p>
            <a:pPr marL="0" marR="0" indent="0" algn="just">
              <a:lnSpc>
                <a:spcPct val="115000"/>
              </a:lnSpc>
              <a:spcBef>
                <a:spcPts val="0"/>
              </a:spcBef>
              <a:spcAft>
                <a:spcPts val="1000"/>
              </a:spcAft>
              <a:buNone/>
            </a:pPr>
            <a:r>
              <a:rPr lang="en-US" sz="2600" dirty="0">
                <a:latin typeface="Times New Roman"/>
                <a:ea typeface="Calibri"/>
                <a:cs typeface="Arial"/>
              </a:rPr>
              <a:t>A positive exponent tells us how many times to multiply a base number, and a negative exponent tells us how many times to divide a base number.</a:t>
            </a:r>
            <a:endParaRPr lang="en-US" sz="1900" dirty="0">
              <a:ea typeface="Calibri"/>
              <a:cs typeface="Arial"/>
            </a:endParaRPr>
          </a:p>
          <a:p>
            <a:pPr marL="0" marR="0" indent="0" algn="just">
              <a:spcBef>
                <a:spcPts val="1200"/>
              </a:spcBef>
              <a:spcAft>
                <a:spcPts val="1200"/>
              </a:spcAft>
              <a:buNone/>
            </a:pPr>
            <a:r>
              <a:rPr lang="en-US" sz="2600" dirty="0">
                <a:solidFill>
                  <a:srgbClr val="000000"/>
                </a:solidFill>
                <a:latin typeface="Times New Roman"/>
                <a:ea typeface="Times New Roman"/>
                <a:cs typeface="Times New Roman"/>
              </a:rPr>
              <a:t>We </a:t>
            </a:r>
            <a:r>
              <a:rPr lang="en-US" sz="2600" dirty="0" smtClean="0">
                <a:solidFill>
                  <a:srgbClr val="000000"/>
                </a:solidFill>
                <a:latin typeface="Times New Roman"/>
                <a:ea typeface="Times New Roman"/>
                <a:cs typeface="Times New Roman"/>
              </a:rPr>
              <a:t>know:</a:t>
            </a:r>
          </a:p>
          <a:p>
            <a:pPr marL="0" marR="0" indent="0" algn="just">
              <a:spcBef>
                <a:spcPts val="1200"/>
              </a:spcBef>
              <a:spcAft>
                <a:spcPts val="1200"/>
              </a:spcAft>
              <a:buNone/>
            </a:pPr>
            <a:r>
              <a:rPr lang="en-US" sz="2600" dirty="0" smtClean="0">
                <a:solidFill>
                  <a:srgbClr val="000000"/>
                </a:solidFill>
                <a:latin typeface="Times New Roman"/>
                <a:ea typeface="Times New Roman"/>
                <a:cs typeface="Times New Roman"/>
              </a:rPr>
              <a:t> </a:t>
            </a:r>
            <a:r>
              <a:rPr lang="en-US" sz="2600" dirty="0">
                <a:solidFill>
                  <a:srgbClr val="000000"/>
                </a:solidFill>
                <a:latin typeface="Times New Roman"/>
                <a:ea typeface="Times New Roman"/>
                <a:cs typeface="Times New Roman"/>
              </a:rPr>
              <a:t>a × a = a</a:t>
            </a:r>
            <a:r>
              <a:rPr lang="en-US" sz="2600" baseline="30000" dirty="0">
                <a:solidFill>
                  <a:srgbClr val="000000"/>
                </a:solidFill>
                <a:latin typeface="Times New Roman"/>
                <a:ea typeface="Times New Roman"/>
                <a:cs typeface="Times New Roman"/>
              </a:rPr>
              <a:t>2</a:t>
            </a:r>
            <a:r>
              <a:rPr lang="en-US" sz="2600" dirty="0">
                <a:solidFill>
                  <a:srgbClr val="000000"/>
                </a:solidFill>
                <a:latin typeface="Times New Roman"/>
                <a:ea typeface="Times New Roman"/>
                <a:cs typeface="Times New Roman"/>
              </a:rPr>
              <a:t>, a × a × a = a</a:t>
            </a:r>
            <a:r>
              <a:rPr lang="en-US" sz="2600" baseline="30000" dirty="0">
                <a:solidFill>
                  <a:srgbClr val="000000"/>
                </a:solidFill>
                <a:latin typeface="Times New Roman"/>
                <a:ea typeface="Times New Roman"/>
                <a:cs typeface="Times New Roman"/>
              </a:rPr>
              <a:t>3</a:t>
            </a:r>
            <a:r>
              <a:rPr lang="en-US" sz="2600" dirty="0">
                <a:solidFill>
                  <a:srgbClr val="000000"/>
                </a:solidFill>
                <a:latin typeface="Times New Roman"/>
                <a:ea typeface="Times New Roman"/>
                <a:cs typeface="Times New Roman"/>
              </a:rPr>
              <a:t>, etc., and a × a × a × .... n times = a</a:t>
            </a:r>
            <a:r>
              <a:rPr lang="en-US" sz="2600" baseline="30000" dirty="0">
                <a:solidFill>
                  <a:srgbClr val="000000"/>
                </a:solidFill>
                <a:latin typeface="Times New Roman"/>
                <a:ea typeface="Times New Roman"/>
                <a:cs typeface="Times New Roman"/>
              </a:rPr>
              <a:t>n</a:t>
            </a:r>
            <a:r>
              <a:rPr lang="en-US" sz="2600" dirty="0">
                <a:solidFill>
                  <a:srgbClr val="000000"/>
                </a:solidFill>
                <a:latin typeface="Times New Roman"/>
                <a:ea typeface="Times New Roman"/>
                <a:cs typeface="Times New Roman"/>
              </a:rPr>
              <a:t>, where </a:t>
            </a:r>
            <a:r>
              <a:rPr lang="en-US" sz="2600" dirty="0">
                <a:solidFill>
                  <a:srgbClr val="FF0000"/>
                </a:solidFill>
                <a:latin typeface="Times New Roman"/>
                <a:ea typeface="Times New Roman"/>
                <a:cs typeface="Times New Roman"/>
              </a:rPr>
              <a:t>n</a:t>
            </a:r>
            <a:r>
              <a:rPr lang="en-US" sz="2600" dirty="0">
                <a:solidFill>
                  <a:srgbClr val="000000"/>
                </a:solidFill>
                <a:latin typeface="Times New Roman"/>
                <a:ea typeface="Times New Roman"/>
                <a:cs typeface="Times New Roman"/>
              </a:rPr>
              <a:t> is a positive integer. </a:t>
            </a:r>
            <a:r>
              <a:rPr lang="en-US" sz="2600" dirty="0">
                <a:solidFill>
                  <a:srgbClr val="FF0000"/>
                </a:solidFill>
                <a:latin typeface="Times New Roman"/>
                <a:ea typeface="Times New Roman"/>
                <a:cs typeface="Times New Roman"/>
              </a:rPr>
              <a:t>a</a:t>
            </a:r>
            <a:r>
              <a:rPr lang="en-US" sz="2600" baseline="30000" dirty="0">
                <a:solidFill>
                  <a:srgbClr val="FF0000"/>
                </a:solidFill>
                <a:latin typeface="Times New Roman"/>
                <a:ea typeface="Times New Roman"/>
                <a:cs typeface="Times New Roman"/>
              </a:rPr>
              <a:t>n</a:t>
            </a:r>
            <a:r>
              <a:rPr lang="en-US" sz="2600" dirty="0">
                <a:solidFill>
                  <a:srgbClr val="000000"/>
                </a:solidFill>
                <a:latin typeface="Times New Roman"/>
                <a:ea typeface="Times New Roman"/>
                <a:cs typeface="Times New Roman"/>
              </a:rPr>
              <a:t> is a power of a whose </a:t>
            </a:r>
            <a:r>
              <a:rPr lang="en-US" sz="2600" dirty="0">
                <a:solidFill>
                  <a:srgbClr val="FF0000"/>
                </a:solidFill>
                <a:latin typeface="Times New Roman"/>
                <a:ea typeface="Times New Roman"/>
                <a:cs typeface="Times New Roman"/>
              </a:rPr>
              <a:t>base</a:t>
            </a:r>
            <a:r>
              <a:rPr lang="en-US" sz="2600" dirty="0">
                <a:solidFill>
                  <a:srgbClr val="000000"/>
                </a:solidFill>
                <a:latin typeface="Times New Roman"/>
                <a:ea typeface="Times New Roman"/>
                <a:cs typeface="Times New Roman"/>
              </a:rPr>
              <a:t> = a &amp; index of power = n</a:t>
            </a:r>
            <a:r>
              <a:rPr lang="en-US" sz="2600" dirty="0" smtClean="0">
                <a:solidFill>
                  <a:srgbClr val="000000"/>
                </a:solidFill>
                <a:latin typeface="Times New Roman"/>
                <a:ea typeface="Times New Roman"/>
                <a:cs typeface="Times New Roman"/>
              </a:rPr>
              <a:t>.</a:t>
            </a:r>
          </a:p>
          <a:p>
            <a:pPr marL="0" marR="0" indent="0" algn="just">
              <a:spcBef>
                <a:spcPts val="1200"/>
              </a:spcBef>
              <a:spcAft>
                <a:spcPts val="1200"/>
              </a:spcAft>
              <a:buNone/>
            </a:pPr>
            <a:r>
              <a:rPr lang="en-US" sz="3000" dirty="0">
                <a:solidFill>
                  <a:srgbClr val="FF0000"/>
                </a:solidFill>
                <a:latin typeface="Times New Roman" panose="02020603050405020304" pitchFamily="18" charset="0"/>
                <a:ea typeface="Calibri"/>
                <a:cs typeface="Times New Roman" panose="02020603050405020304" pitchFamily="18" charset="0"/>
              </a:rPr>
              <a:t>a</a:t>
            </a:r>
            <a:r>
              <a:rPr lang="en-US" sz="3000" baseline="30000" dirty="0">
                <a:solidFill>
                  <a:srgbClr val="FF0000"/>
                </a:solidFill>
                <a:latin typeface="Times New Roman" panose="02020603050405020304" pitchFamily="18" charset="0"/>
                <a:ea typeface="Calibri"/>
                <a:cs typeface="Times New Roman" panose="02020603050405020304" pitchFamily="18" charset="0"/>
              </a:rPr>
              <a:t>-n</a:t>
            </a:r>
            <a:r>
              <a:rPr lang="en-US" sz="3000" dirty="0">
                <a:solidFill>
                  <a:srgbClr val="FF0000"/>
                </a:solidFill>
                <a:latin typeface="Times New Roman" panose="02020603050405020304" pitchFamily="18" charset="0"/>
                <a:ea typeface="Calibri"/>
                <a:cs typeface="Times New Roman" panose="02020603050405020304" pitchFamily="18" charset="0"/>
              </a:rPr>
              <a:t> </a:t>
            </a:r>
            <a:r>
              <a:rPr lang="en-US" sz="2600" dirty="0">
                <a:latin typeface="Times New Roman" panose="02020603050405020304" pitchFamily="18" charset="0"/>
                <a:ea typeface="Calibri"/>
                <a:cs typeface="Times New Roman" panose="02020603050405020304" pitchFamily="18" charset="0"/>
              </a:rPr>
              <a:t>is the reciprocal of a</a:t>
            </a:r>
            <a:r>
              <a:rPr lang="en-US" sz="2600" baseline="30000" dirty="0">
                <a:latin typeface="Times New Roman" panose="02020603050405020304" pitchFamily="18" charset="0"/>
                <a:ea typeface="Calibri"/>
                <a:cs typeface="Times New Roman" panose="02020603050405020304" pitchFamily="18" charset="0"/>
              </a:rPr>
              <a:t>n</a:t>
            </a:r>
            <a:r>
              <a:rPr lang="en-US" sz="2600" dirty="0">
                <a:latin typeface="Times New Roman" panose="02020603050405020304" pitchFamily="18" charset="0"/>
                <a:ea typeface="Calibri"/>
                <a:cs typeface="Times New Roman" panose="02020603050405020304" pitchFamily="18" charset="0"/>
              </a:rPr>
              <a:t> where n is a positive rational </a:t>
            </a:r>
            <a:r>
              <a:rPr lang="en-US" sz="2600" dirty="0" smtClean="0">
                <a:latin typeface="Times New Roman" panose="02020603050405020304" pitchFamily="18" charset="0"/>
                <a:ea typeface="Calibri"/>
                <a:cs typeface="Times New Roman" panose="02020603050405020304" pitchFamily="18" charset="0"/>
              </a:rPr>
              <a:t>number </a:t>
            </a:r>
            <a:r>
              <a:rPr lang="en-US" sz="2600" dirty="0">
                <a:latin typeface="Times New Roman" panose="02020603050405020304" pitchFamily="18" charset="0"/>
                <a:ea typeface="Calibri"/>
                <a:cs typeface="Times New Roman" panose="02020603050405020304" pitchFamily="18" charset="0"/>
              </a:rPr>
              <a:t>Thus, a</a:t>
            </a:r>
            <a:r>
              <a:rPr lang="en-US" sz="2600" baseline="30000" dirty="0">
                <a:latin typeface="Times New Roman" panose="02020603050405020304" pitchFamily="18" charset="0"/>
                <a:ea typeface="Calibri"/>
                <a:cs typeface="Times New Roman" panose="02020603050405020304" pitchFamily="18" charset="0"/>
              </a:rPr>
              <a:t>n</a:t>
            </a:r>
            <a:r>
              <a:rPr lang="en-US" sz="2600" dirty="0">
                <a:latin typeface="Times New Roman" panose="02020603050405020304" pitchFamily="18" charset="0"/>
                <a:ea typeface="Calibri"/>
                <a:cs typeface="Times New Roman" panose="02020603050405020304" pitchFamily="18" charset="0"/>
              </a:rPr>
              <a:t>  is a power of a for all values of </a:t>
            </a:r>
            <a:r>
              <a:rPr lang="en-US" sz="2600" dirty="0" smtClean="0">
                <a:latin typeface="Times New Roman" panose="02020603050405020304" pitchFamily="18" charset="0"/>
                <a:ea typeface="Calibri"/>
                <a:cs typeface="Times New Roman" panose="02020603050405020304" pitchFamily="18" charset="0"/>
              </a:rPr>
              <a:t>n. </a:t>
            </a:r>
            <a:r>
              <a:rPr lang="en-US" sz="2600" dirty="0">
                <a:latin typeface="Times New Roman" panose="02020603050405020304" pitchFamily="18" charset="0"/>
                <a:ea typeface="Calibri"/>
                <a:cs typeface="Times New Roman" panose="02020603050405020304" pitchFamily="18" charset="0"/>
              </a:rPr>
              <a:t>where n = positive/negative integer or positive/negative fraction. </a:t>
            </a:r>
            <a:endParaRPr lang="en-US" sz="2600" dirty="0">
              <a:latin typeface="Times New Roman" panose="02020603050405020304" pitchFamily="18" charset="0"/>
              <a:ea typeface="Times New Roman"/>
              <a:cs typeface="Times New Roman" panose="02020603050405020304" pitchFamily="18" charset="0"/>
            </a:endParaRPr>
          </a:p>
          <a:p>
            <a:pPr marL="0" marR="0" indent="0" algn="just">
              <a:spcBef>
                <a:spcPts val="1200"/>
              </a:spcBef>
              <a:spcAft>
                <a:spcPts val="1200"/>
              </a:spcAft>
              <a:buNone/>
            </a:pPr>
            <a:r>
              <a:rPr lang="en-US" sz="2600" dirty="0">
                <a:latin typeface="Times New Roman"/>
                <a:ea typeface="Times New Roman"/>
              </a:rPr>
              <a:t>In fact, </a:t>
            </a:r>
            <a:r>
              <a:rPr lang="en-US" sz="3000" dirty="0">
                <a:solidFill>
                  <a:srgbClr val="FF0000"/>
                </a:solidFill>
                <a:latin typeface="Times New Roman"/>
                <a:ea typeface="Times New Roman"/>
              </a:rPr>
              <a:t>a</a:t>
            </a:r>
            <a:r>
              <a:rPr lang="en-US" sz="3000" baseline="30000" dirty="0">
                <a:solidFill>
                  <a:srgbClr val="FF0000"/>
                </a:solidFill>
                <a:latin typeface="Times New Roman"/>
                <a:ea typeface="Times New Roman"/>
              </a:rPr>
              <a:t>n</a:t>
            </a:r>
            <a:r>
              <a:rPr lang="en-US" sz="2600" dirty="0">
                <a:latin typeface="Times New Roman"/>
                <a:ea typeface="Times New Roman"/>
              </a:rPr>
              <a:t> is a power of </a:t>
            </a:r>
            <a:r>
              <a:rPr lang="en-US" sz="2600" dirty="0">
                <a:solidFill>
                  <a:srgbClr val="FF0000"/>
                </a:solidFill>
                <a:latin typeface="Times New Roman"/>
                <a:ea typeface="Times New Roman"/>
              </a:rPr>
              <a:t>a</a:t>
            </a:r>
            <a:r>
              <a:rPr lang="en-US" sz="2600" dirty="0">
                <a:latin typeface="Times New Roman"/>
                <a:ea typeface="Times New Roman"/>
              </a:rPr>
              <a:t> where </a:t>
            </a:r>
            <a:r>
              <a:rPr lang="en-US" sz="2600" dirty="0">
                <a:solidFill>
                  <a:srgbClr val="FF0000"/>
                </a:solidFill>
                <a:latin typeface="Times New Roman"/>
                <a:ea typeface="Times New Roman"/>
              </a:rPr>
              <a:t>n </a:t>
            </a:r>
            <a:r>
              <a:rPr lang="en-US" sz="2600" dirty="0">
                <a:latin typeface="Times New Roman"/>
                <a:ea typeface="Times New Roman"/>
              </a:rPr>
              <a:t>is any real number.</a:t>
            </a:r>
            <a:endParaRPr lang="en-US" sz="2200" dirty="0">
              <a:latin typeface="Times New Roman"/>
              <a:ea typeface="Times New Roman"/>
            </a:endParaRPr>
          </a:p>
          <a:p>
            <a:pPr marL="0" indent="0">
              <a:buNone/>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83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
                <a:ext cx="8229600" cy="5943600"/>
              </a:xfrm>
            </p:spPr>
            <p:txBody>
              <a:bodyPr>
                <a:normAutofit fontScale="92500"/>
              </a:bodyPr>
              <a:lstStyle/>
              <a:p>
                <a:pPr marL="0" marR="0" indent="0">
                  <a:lnSpc>
                    <a:spcPct val="115000"/>
                  </a:lnSpc>
                  <a:spcBef>
                    <a:spcPts val="0"/>
                  </a:spcBef>
                  <a:spcAft>
                    <a:spcPts val="1000"/>
                  </a:spcAft>
                  <a:buNone/>
                </a:pPr>
                <a:r>
                  <a:rPr lang="en-US" sz="3000" dirty="0">
                    <a:latin typeface="Times New Roman"/>
                    <a:ea typeface="Calibri"/>
                    <a:cs typeface="Arial"/>
                  </a:rPr>
                  <a:t>Examples on Power of a Number:</a:t>
                </a:r>
                <a:endParaRPr lang="en-US" sz="2200" dirty="0">
                  <a:ea typeface="Calibri"/>
                  <a:cs typeface="Arial"/>
                </a:endParaRPr>
              </a:p>
              <a:p>
                <a:pPr marL="0" marR="0" indent="0">
                  <a:lnSpc>
                    <a:spcPct val="115000"/>
                  </a:lnSpc>
                  <a:spcBef>
                    <a:spcPts val="0"/>
                  </a:spcBef>
                  <a:spcAft>
                    <a:spcPts val="1000"/>
                  </a:spcAft>
                  <a:buNone/>
                </a:pPr>
                <a:r>
                  <a:rPr lang="en-US" sz="2600" dirty="0">
                    <a:effectLst/>
                    <a:latin typeface="Times New Roman"/>
                    <a:ea typeface="Calibri"/>
                    <a:cs typeface="Arial"/>
                  </a:rPr>
                  <a:t>1.</a:t>
                </a:r>
                <a:r>
                  <a:rPr lang="en-US" dirty="0">
                    <a:effectLst/>
                    <a:latin typeface="Times New Roman"/>
                    <a:ea typeface="Calibri"/>
                    <a:cs typeface="Arial"/>
                  </a:rPr>
                  <a:t> Find the value of 4</a:t>
                </a:r>
                <a:r>
                  <a:rPr lang="en-US" baseline="30000" dirty="0">
                    <a:effectLst/>
                    <a:latin typeface="Times New Roman"/>
                    <a:ea typeface="Calibri"/>
                    <a:cs typeface="Arial"/>
                  </a:rPr>
                  <a:t>5</a:t>
                </a:r>
                <a:r>
                  <a:rPr lang="en-US" dirty="0">
                    <a:effectLst/>
                    <a:latin typeface="Times New Roman"/>
                    <a:ea typeface="Calibri"/>
                    <a:cs typeface="Arial"/>
                  </a:rPr>
                  <a:t>.</a:t>
                </a:r>
                <a:endParaRPr lang="en-US" sz="2400" dirty="0">
                  <a:ea typeface="Calibri"/>
                  <a:cs typeface="Arial"/>
                </a:endParaRPr>
              </a:p>
              <a:p>
                <a:pPr marL="0" marR="0" indent="0">
                  <a:lnSpc>
                    <a:spcPct val="115000"/>
                  </a:lnSpc>
                  <a:spcBef>
                    <a:spcPts val="0"/>
                  </a:spcBef>
                  <a:spcAft>
                    <a:spcPts val="1000"/>
                  </a:spcAft>
                  <a:buNone/>
                  <a:tabLst>
                    <a:tab pos="2971800" algn="ctr"/>
                  </a:tabLst>
                </a:pPr>
                <a:r>
                  <a:rPr lang="en-US" dirty="0">
                    <a:effectLst/>
                    <a:latin typeface="Times New Roman"/>
                    <a:ea typeface="Calibri"/>
                    <a:cs typeface="Arial"/>
                  </a:rPr>
                  <a:t>4</a:t>
                </a:r>
                <a:r>
                  <a:rPr lang="en-US" baseline="30000" dirty="0">
                    <a:effectLst/>
                    <a:latin typeface="Times New Roman"/>
                    <a:ea typeface="Calibri"/>
                    <a:cs typeface="Arial"/>
                  </a:rPr>
                  <a:t>5</a:t>
                </a:r>
                <a:r>
                  <a:rPr lang="en-US" dirty="0">
                    <a:effectLst/>
                    <a:latin typeface="Times New Roman"/>
                    <a:ea typeface="Calibri"/>
                    <a:cs typeface="Arial"/>
                  </a:rPr>
                  <a:t> = 4 × 4 × 4 × 4 × 4 = 1024.	</a:t>
                </a:r>
                <a:endParaRPr lang="en-US" sz="2400" dirty="0">
                  <a:ea typeface="Calibri"/>
                  <a:cs typeface="Arial"/>
                </a:endParaRPr>
              </a:p>
              <a:p>
                <a:pPr marL="0" marR="0" indent="0">
                  <a:lnSpc>
                    <a:spcPct val="115000"/>
                  </a:lnSpc>
                  <a:spcBef>
                    <a:spcPts val="0"/>
                  </a:spcBef>
                  <a:spcAft>
                    <a:spcPts val="1000"/>
                  </a:spcAft>
                  <a:buNone/>
                </a:pPr>
                <a:r>
                  <a:rPr lang="en-US" sz="2600" dirty="0">
                    <a:effectLst/>
                    <a:latin typeface="Times New Roman"/>
                    <a:ea typeface="Calibri"/>
                    <a:cs typeface="Arial"/>
                  </a:rPr>
                  <a:t>2. </a:t>
                </a:r>
                <a:r>
                  <a:rPr lang="en-US" dirty="0">
                    <a:effectLst/>
                    <a:latin typeface="Times New Roman"/>
                    <a:ea typeface="Calibri"/>
                    <a:cs typeface="Arial"/>
                  </a:rPr>
                  <a:t>Find the value of 4</a:t>
                </a:r>
                <a:r>
                  <a:rPr lang="en-US" baseline="30000" dirty="0">
                    <a:effectLst/>
                    <a:latin typeface="Times New Roman"/>
                    <a:ea typeface="Calibri"/>
                    <a:cs typeface="Arial"/>
                  </a:rPr>
                  <a:t>-5</a:t>
                </a:r>
                <a:r>
                  <a:rPr lang="en-US" dirty="0">
                    <a:effectLst/>
                    <a:latin typeface="Times New Roman"/>
                    <a:ea typeface="Calibri"/>
                    <a:cs typeface="Arial"/>
                  </a:rPr>
                  <a:t>.</a:t>
                </a:r>
                <a:endParaRPr lang="en-US" sz="2400" dirty="0">
                  <a:ea typeface="Calibri"/>
                  <a:cs typeface="Arial"/>
                </a:endParaRPr>
              </a:p>
              <a:p>
                <a:pPr marL="0" marR="0" indent="0">
                  <a:lnSpc>
                    <a:spcPct val="115000"/>
                  </a:lnSpc>
                  <a:spcBef>
                    <a:spcPts val="0"/>
                  </a:spcBef>
                  <a:spcAft>
                    <a:spcPts val="1000"/>
                  </a:spcAft>
                  <a:buNone/>
                </a:pPr>
                <a:r>
                  <a:rPr lang="en-US" dirty="0">
                    <a:effectLst/>
                    <a:latin typeface="Times New Roman"/>
                    <a:ea typeface="Calibri"/>
                    <a:cs typeface="Arial"/>
                  </a:rPr>
                  <a:t>4</a:t>
                </a:r>
                <a:r>
                  <a:rPr lang="en-US" baseline="30000" dirty="0">
                    <a:effectLst/>
                    <a:latin typeface="Times New Roman"/>
                    <a:ea typeface="Calibri"/>
                    <a:cs typeface="Arial"/>
                  </a:rPr>
                  <a:t>-5</a:t>
                </a:r>
                <a:r>
                  <a:rPr lang="en-US" dirty="0">
                    <a:effectLst/>
                    <a:latin typeface="Times New Roman"/>
                    <a:ea typeface="Calibri"/>
                    <a:cs typeface="Arial"/>
                  </a:rPr>
                  <a:t> = </a:t>
                </a:r>
                <a:r>
                  <a:rPr lang="en-US" sz="3000" dirty="0">
                    <a:effectLst/>
                    <a:latin typeface="Times New Roman"/>
                    <a:ea typeface="Calibri"/>
                    <a:cs typeface="Arial"/>
                  </a:rPr>
                  <a:t>Reciprocal of </a:t>
                </a:r>
                <a:r>
                  <a:rPr lang="en-US" sz="3500" dirty="0">
                    <a:effectLst/>
                    <a:latin typeface="Times New Roman"/>
                    <a:ea typeface="Calibri"/>
                    <a:cs typeface="Arial"/>
                  </a:rPr>
                  <a:t>4</a:t>
                </a:r>
                <a:r>
                  <a:rPr lang="en-US" sz="3500" baseline="30000" dirty="0">
                    <a:effectLst/>
                    <a:latin typeface="Times New Roman"/>
                    <a:ea typeface="Calibri"/>
                    <a:cs typeface="Arial"/>
                  </a:rPr>
                  <a:t>5</a:t>
                </a:r>
                <a:r>
                  <a:rPr lang="en-US" sz="3600" dirty="0">
                    <a:effectLst/>
                    <a:latin typeface="Times New Roman"/>
                    <a:ea typeface="Calibri"/>
                    <a:cs typeface="Arial"/>
                  </a:rPr>
                  <a:t> =  </a:t>
                </a:r>
                <a14:m>
                  <m:oMath xmlns:m="http://schemas.openxmlformats.org/officeDocument/2006/math">
                    <m:f>
                      <m:fPr>
                        <m:ctrlPr>
                          <a:rPr lang="en-US" sz="3600" i="1">
                            <a:effectLst/>
                            <a:latin typeface="Cambria Math"/>
                            <a:ea typeface="Calibri"/>
                            <a:cs typeface="Times New Roman"/>
                          </a:rPr>
                        </m:ctrlPr>
                      </m:fPr>
                      <m:num>
                        <m:r>
                          <a:rPr lang="en-US" sz="3600" i="1">
                            <a:effectLst/>
                            <a:latin typeface="Cambria Math"/>
                            <a:ea typeface="Calibri"/>
                            <a:cs typeface="Times New Roman"/>
                          </a:rPr>
                          <m:t>1</m:t>
                        </m:r>
                      </m:num>
                      <m:den>
                        <m:sSup>
                          <m:sSupPr>
                            <m:ctrlPr>
                              <a:rPr lang="en-US" sz="3600" i="1">
                                <a:effectLst/>
                                <a:latin typeface="Cambria Math"/>
                                <a:ea typeface="Calibri"/>
                                <a:cs typeface="Times New Roman"/>
                              </a:rPr>
                            </m:ctrlPr>
                          </m:sSupPr>
                          <m:e>
                            <m:r>
                              <a:rPr lang="en-US" sz="3600" i="1">
                                <a:effectLst/>
                                <a:latin typeface="Cambria Math"/>
                                <a:ea typeface="Calibri"/>
                                <a:cs typeface="Times New Roman"/>
                              </a:rPr>
                              <m:t>4</m:t>
                            </m:r>
                          </m:e>
                          <m:sup>
                            <m:r>
                              <a:rPr lang="en-US" sz="3600" i="1">
                                <a:effectLst/>
                                <a:latin typeface="Cambria Math"/>
                                <a:ea typeface="Calibri"/>
                                <a:cs typeface="Times New Roman"/>
                              </a:rPr>
                              <m:t>5</m:t>
                            </m:r>
                          </m:sup>
                        </m:sSup>
                      </m:den>
                    </m:f>
                  </m:oMath>
                </a14:m>
                <a:r>
                  <a:rPr lang="en-US" sz="3600" dirty="0">
                    <a:effectLst/>
                    <a:latin typeface="Times New Roman"/>
                    <a:ea typeface="Calibri"/>
                    <a:cs typeface="Arial"/>
                  </a:rPr>
                  <a:t> = </a:t>
                </a:r>
                <a14:m>
                  <m:oMath xmlns:m="http://schemas.openxmlformats.org/officeDocument/2006/math">
                    <m:f>
                      <m:fPr>
                        <m:ctrlPr>
                          <a:rPr lang="en-US" sz="3600" i="1">
                            <a:effectLst/>
                            <a:latin typeface="Cambria Math"/>
                            <a:ea typeface="Calibri"/>
                            <a:cs typeface="Times New Roman"/>
                          </a:rPr>
                        </m:ctrlPr>
                      </m:fPr>
                      <m:num>
                        <m:r>
                          <a:rPr lang="en-US" sz="3600" i="1">
                            <a:effectLst/>
                            <a:latin typeface="Cambria Math"/>
                            <a:ea typeface="Calibri"/>
                            <a:cs typeface="Times New Roman"/>
                          </a:rPr>
                          <m:t>1</m:t>
                        </m:r>
                      </m:num>
                      <m:den>
                        <m:r>
                          <a:rPr lang="en-US" sz="3600">
                            <a:effectLst/>
                            <a:latin typeface="Cambria Math"/>
                            <a:ea typeface="Calibri"/>
                            <a:cs typeface="Times New Roman"/>
                          </a:rPr>
                          <m:t> 4×4×4×4×4 </m:t>
                        </m:r>
                      </m:den>
                    </m:f>
                  </m:oMath>
                </a14:m>
                <a:r>
                  <a:rPr lang="en-US" sz="3600" dirty="0">
                    <a:effectLst/>
                    <a:latin typeface="Times New Roman"/>
                    <a:ea typeface="Calibri"/>
                    <a:cs typeface="Arial"/>
                  </a:rPr>
                  <a:t>  = </a:t>
                </a:r>
                <a14:m>
                  <m:oMath xmlns:m="http://schemas.openxmlformats.org/officeDocument/2006/math">
                    <m:f>
                      <m:fPr>
                        <m:ctrlPr>
                          <a:rPr lang="en-US" sz="3600" i="1">
                            <a:effectLst/>
                            <a:latin typeface="Cambria Math"/>
                            <a:ea typeface="Calibri"/>
                            <a:cs typeface="Times New Roman"/>
                          </a:rPr>
                        </m:ctrlPr>
                      </m:fPr>
                      <m:num>
                        <m:r>
                          <a:rPr lang="en-US" sz="3600" i="1">
                            <a:effectLst/>
                            <a:latin typeface="Cambria Math"/>
                            <a:ea typeface="Calibri"/>
                            <a:cs typeface="Times New Roman"/>
                          </a:rPr>
                          <m:t>1</m:t>
                        </m:r>
                      </m:num>
                      <m:den>
                        <m:r>
                          <a:rPr lang="en-US" sz="3600">
                            <a:effectLst/>
                            <a:latin typeface="Cambria Math"/>
                            <a:ea typeface="Calibri"/>
                            <a:cs typeface="Times New Roman"/>
                          </a:rPr>
                          <m:t>1024 </m:t>
                        </m:r>
                      </m:den>
                    </m:f>
                  </m:oMath>
                </a14:m>
                <a:r>
                  <a:rPr lang="en-US" sz="3600" dirty="0">
                    <a:effectLst/>
                    <a:latin typeface="Times New Roman"/>
                    <a:ea typeface="Calibri"/>
                    <a:cs typeface="Arial"/>
                  </a:rPr>
                  <a:t>  </a:t>
                </a:r>
                <a:endParaRPr lang="en-US" sz="2400" dirty="0">
                  <a:ea typeface="Calibri"/>
                  <a:cs typeface="Arial"/>
                </a:endParaRPr>
              </a:p>
              <a:p>
                <a:pPr marL="0" marR="0" indent="0">
                  <a:lnSpc>
                    <a:spcPct val="115000"/>
                  </a:lnSpc>
                  <a:spcBef>
                    <a:spcPts val="0"/>
                  </a:spcBef>
                  <a:spcAft>
                    <a:spcPts val="1000"/>
                  </a:spcAft>
                  <a:buNone/>
                </a:pPr>
                <a:r>
                  <a:rPr lang="en-US" sz="2600" dirty="0">
                    <a:effectLst/>
                    <a:latin typeface="Times New Roman"/>
                    <a:ea typeface="Calibri"/>
                    <a:cs typeface="Arial"/>
                  </a:rPr>
                  <a:t>3.</a:t>
                </a:r>
                <a:r>
                  <a:rPr lang="en-US" dirty="0">
                    <a:effectLst/>
                    <a:latin typeface="Times New Roman"/>
                    <a:ea typeface="Calibri"/>
                    <a:cs typeface="Arial"/>
                  </a:rPr>
                  <a:t> Find the value of (1024)</a:t>
                </a:r>
                <a:r>
                  <a:rPr lang="en-US" sz="3600" b="1" baseline="30000" dirty="0">
                    <a:effectLst/>
                    <a:latin typeface="Times New Roman"/>
                    <a:ea typeface="Calibri"/>
                    <a:cs typeface="Arial"/>
                  </a:rPr>
                  <a:t>1/5</a:t>
                </a:r>
                <a:r>
                  <a:rPr lang="en-US" dirty="0">
                    <a:effectLst/>
                    <a:latin typeface="Times New Roman"/>
                    <a:ea typeface="Calibri"/>
                    <a:cs typeface="Arial"/>
                  </a:rPr>
                  <a:t>.</a:t>
                </a:r>
                <a:endParaRPr lang="en-US" sz="2400" dirty="0">
                  <a:ea typeface="Calibri"/>
                  <a:cs typeface="Arial"/>
                </a:endParaRPr>
              </a:p>
              <a:p>
                <a:pPr marL="0" marR="0" indent="0">
                  <a:lnSpc>
                    <a:spcPct val="115000"/>
                  </a:lnSpc>
                  <a:spcBef>
                    <a:spcPts val="0"/>
                  </a:spcBef>
                  <a:spcAft>
                    <a:spcPts val="1000"/>
                  </a:spcAft>
                  <a:buNone/>
                </a:pPr>
                <a:r>
                  <a:rPr lang="en-US" dirty="0" smtClean="0">
                    <a:effectLst/>
                    <a:latin typeface="Times New Roman"/>
                    <a:ea typeface="Calibri"/>
                    <a:cs typeface="Arial"/>
                  </a:rPr>
                  <a:t>(</a:t>
                </a:r>
                <a:r>
                  <a:rPr lang="en-US" dirty="0">
                    <a:effectLst/>
                    <a:latin typeface="Times New Roman"/>
                    <a:ea typeface="Calibri"/>
                    <a:cs typeface="Arial"/>
                  </a:rPr>
                  <a:t>1024)</a:t>
                </a:r>
                <a:r>
                  <a:rPr lang="en-US" b="1" baseline="30000" dirty="0">
                    <a:effectLst/>
                    <a:latin typeface="Times New Roman"/>
                    <a:ea typeface="Calibri"/>
                    <a:cs typeface="Arial"/>
                  </a:rPr>
                  <a:t>1/5</a:t>
                </a:r>
                <a:r>
                  <a:rPr lang="en-US" dirty="0">
                    <a:effectLst/>
                    <a:latin typeface="Times New Roman"/>
                    <a:ea typeface="Calibri"/>
                    <a:cs typeface="Arial"/>
                  </a:rPr>
                  <a:t> = 5th root of 4 × 4 × 4 × 4 × 4 = 5th root of 4</a:t>
                </a:r>
                <a:r>
                  <a:rPr lang="en-US" baseline="30000" dirty="0">
                    <a:effectLst/>
                    <a:latin typeface="Times New Roman"/>
                    <a:ea typeface="Calibri"/>
                    <a:cs typeface="Arial"/>
                  </a:rPr>
                  <a:t>5</a:t>
                </a:r>
                <a:r>
                  <a:rPr lang="en-US" dirty="0">
                    <a:effectLst/>
                    <a:latin typeface="Times New Roman"/>
                    <a:ea typeface="Calibri"/>
                    <a:cs typeface="Arial"/>
                  </a:rPr>
                  <a:t> = 4</a:t>
                </a:r>
                <a:r>
                  <a:rPr lang="en-US" b="1" baseline="30000" dirty="0">
                    <a:effectLst/>
                    <a:latin typeface="Times New Roman"/>
                    <a:ea typeface="Calibri"/>
                    <a:cs typeface="Arial"/>
                  </a:rPr>
                  <a:t>5/5</a:t>
                </a:r>
                <a:r>
                  <a:rPr lang="en-US" dirty="0">
                    <a:effectLst/>
                    <a:latin typeface="Times New Roman"/>
                    <a:ea typeface="Calibri"/>
                    <a:cs typeface="Arial"/>
                  </a:rPr>
                  <a:t> = 4.</a:t>
                </a:r>
                <a:endParaRPr lang="en-US" sz="2400" dirty="0">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943600"/>
              </a:xfrm>
              <a:blipFill rotWithShape="1">
                <a:blip r:embed="rId2"/>
                <a:stretch>
                  <a:fillRect l="-1704" t="-615" r="-1556"/>
                </a:stretch>
              </a:blipFill>
            </p:spPr>
            <p:txBody>
              <a:bodyPr/>
              <a:lstStyle/>
              <a:p>
                <a:r>
                  <a:rPr lang="en-US">
                    <a:noFill/>
                  </a:rPr>
                  <a:t> </a:t>
                </a:r>
              </a:p>
            </p:txBody>
          </p:sp>
        </mc:Fallback>
      </mc:AlternateContent>
    </p:spTree>
    <p:extLst>
      <p:ext uri="{BB962C8B-B14F-4D97-AF65-F5344CB8AC3E}">
        <p14:creationId xmlns:p14="http://schemas.microsoft.com/office/powerpoint/2010/main" val="378886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marL="0" marR="0">
              <a:lnSpc>
                <a:spcPct val="115000"/>
              </a:lnSpc>
              <a:spcBef>
                <a:spcPts val="0"/>
              </a:spcBef>
              <a:spcAft>
                <a:spcPts val="1000"/>
              </a:spcAft>
            </a:pPr>
            <a:r>
              <a:rPr lang="en-US" sz="3600" dirty="0">
                <a:solidFill>
                  <a:srgbClr val="FF0000"/>
                </a:solidFill>
                <a:latin typeface="Times New Roman"/>
                <a:ea typeface="Calibri"/>
                <a:cs typeface="Arial"/>
              </a:rPr>
              <a:t>Note:</a:t>
            </a:r>
            <a:endParaRPr lang="en-US" sz="2400" dirty="0">
              <a:ea typeface="Calibri"/>
              <a:cs typeface="Arial"/>
            </a:endParaRPr>
          </a:p>
          <a:p>
            <a:pPr marL="0" marR="0" indent="0" algn="just">
              <a:lnSpc>
                <a:spcPct val="115000"/>
              </a:lnSpc>
              <a:spcBef>
                <a:spcPts val="0"/>
              </a:spcBef>
              <a:spcAft>
                <a:spcPts val="1000"/>
              </a:spcAft>
              <a:buNone/>
            </a:pPr>
            <a:r>
              <a:rPr lang="en-US" dirty="0">
                <a:latin typeface="Times New Roman"/>
                <a:ea typeface="Calibri"/>
                <a:cs typeface="Arial"/>
              </a:rPr>
              <a:t>Though </a:t>
            </a:r>
            <a:r>
              <a:rPr lang="en-US" dirty="0" smtClean="0">
                <a:latin typeface="Times New Roman"/>
                <a:ea typeface="Calibri"/>
                <a:cs typeface="Arial"/>
              </a:rPr>
              <a:t>positive </a:t>
            </a:r>
            <a:r>
              <a:rPr lang="en-US" dirty="0">
                <a:latin typeface="Times New Roman"/>
                <a:ea typeface="Calibri"/>
                <a:cs typeface="Arial"/>
              </a:rPr>
              <a:t>or negative integral powers of positive or negative numbers can be found, it becomes difficult or impossible to find the value of any power of negative numbers in the set of real numbers. for a</a:t>
            </a:r>
            <a:r>
              <a:rPr lang="en-US" baseline="30000" dirty="0">
                <a:solidFill>
                  <a:srgbClr val="FF0000"/>
                </a:solidFill>
                <a:latin typeface="Times New Roman"/>
                <a:ea typeface="Calibri"/>
                <a:cs typeface="Arial"/>
              </a:rPr>
              <a:t>n </a:t>
            </a:r>
            <a:r>
              <a:rPr lang="en-US" dirty="0">
                <a:latin typeface="Times New Roman"/>
                <a:ea typeface="Calibri"/>
                <a:cs typeface="Arial"/>
              </a:rPr>
              <a:t>we assume a &gt; 0, a ≠ 1 and </a:t>
            </a:r>
            <a:r>
              <a:rPr lang="en-US" dirty="0">
                <a:solidFill>
                  <a:srgbClr val="FF0000"/>
                </a:solidFill>
                <a:latin typeface="Times New Roman"/>
                <a:ea typeface="Calibri"/>
                <a:cs typeface="Arial"/>
              </a:rPr>
              <a:t>n</a:t>
            </a:r>
            <a:r>
              <a:rPr lang="en-US" dirty="0">
                <a:latin typeface="Times New Roman"/>
                <a:ea typeface="Calibri"/>
                <a:cs typeface="Arial"/>
              </a:rPr>
              <a:t> is any real number.</a:t>
            </a:r>
            <a:endParaRPr lang="en-US" sz="2400" dirty="0">
              <a:ea typeface="Calibri"/>
              <a:cs typeface="Arial"/>
            </a:endParaRPr>
          </a:p>
          <a:p>
            <a:pPr marL="0" marR="0" indent="0" algn="just">
              <a:lnSpc>
                <a:spcPct val="115000"/>
              </a:lnSpc>
              <a:spcBef>
                <a:spcPts val="0"/>
              </a:spcBef>
              <a:spcAft>
                <a:spcPts val="1000"/>
              </a:spcAft>
              <a:buNone/>
            </a:pPr>
            <a:r>
              <a:rPr lang="en-US" dirty="0">
                <a:latin typeface="Times New Roman"/>
                <a:ea typeface="Calibri"/>
                <a:cs typeface="Arial"/>
              </a:rPr>
              <a:t>When you raise a quotient to a power you raise both the numerator and the denominator to the power. When you raise a number to a zero power you'll always get </a:t>
            </a:r>
            <a:r>
              <a:rPr lang="en-US" dirty="0">
                <a:solidFill>
                  <a:srgbClr val="FF0000"/>
                </a:solidFill>
                <a:latin typeface="Times New Roman"/>
                <a:ea typeface="Calibri"/>
                <a:cs typeface="Arial"/>
              </a:rPr>
              <a:t>1</a:t>
            </a:r>
            <a:r>
              <a:rPr lang="en-US" dirty="0">
                <a:latin typeface="Times New Roman"/>
                <a:ea typeface="Calibri"/>
                <a:cs typeface="Arial"/>
              </a:rPr>
              <a:t>. Negative exponents are the reciprocals of the positive exponents. The same properties of exponents apply for both positive and negative exponents</a:t>
            </a:r>
            <a:endParaRPr lang="en-US" sz="2400" dirty="0">
              <a:ea typeface="Calibri"/>
              <a:cs typeface="Arial"/>
            </a:endParaRPr>
          </a:p>
          <a:p>
            <a:endParaRPr lang="en-US" dirty="0"/>
          </a:p>
        </p:txBody>
      </p:sp>
    </p:spTree>
    <p:extLst>
      <p:ext uri="{BB962C8B-B14F-4D97-AF65-F5344CB8AC3E}">
        <p14:creationId xmlns:p14="http://schemas.microsoft.com/office/powerpoint/2010/main" val="159408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rm-up: Check your homework! - ppt downloa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599" cy="6172200"/>
          </a:xfrm>
          <a:prstGeom prst="rect">
            <a:avLst/>
          </a:prstGeom>
          <a:noFill/>
          <a:ln>
            <a:noFill/>
          </a:ln>
        </p:spPr>
      </p:pic>
    </p:spTree>
    <p:extLst>
      <p:ext uri="{BB962C8B-B14F-4D97-AF65-F5344CB8AC3E}">
        <p14:creationId xmlns:p14="http://schemas.microsoft.com/office/powerpoint/2010/main" val="257087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04800"/>
                <a:ext cx="8229600" cy="5821363"/>
              </a:xfrm>
              <a:solidFill>
                <a:srgbClr val="FFFFCC"/>
              </a:solidFill>
            </p:spPr>
            <p:txBody>
              <a:bodyPr>
                <a:normAutofit fontScale="92500"/>
              </a:bodyPr>
              <a:lstStyle/>
              <a:p>
                <a:pPr marL="0" lvl="0" indent="0">
                  <a:lnSpc>
                    <a:spcPct val="115000"/>
                  </a:lnSpc>
                  <a:spcBef>
                    <a:spcPts val="0"/>
                  </a:spcBef>
                  <a:spcAft>
                    <a:spcPts val="1000"/>
                  </a:spcAft>
                  <a:buSzPts val="1000"/>
                  <a:buNone/>
                  <a:tabLst>
                    <a:tab pos="457200" algn="l"/>
                  </a:tabLst>
                </a:pPr>
                <a:r>
                  <a:rPr lang="en-US" sz="2800" dirty="0" smtClean="0">
                    <a:latin typeface="Times New Roman"/>
                    <a:ea typeface="Calibri"/>
                    <a:cs typeface="Arial"/>
                  </a:rPr>
                  <a:t>Law of Zero Exponent: a</a:t>
                </a:r>
                <a:r>
                  <a:rPr lang="en-US" sz="2800" baseline="30000" dirty="0">
                    <a:latin typeface="Times New Roman"/>
                    <a:ea typeface="Calibri"/>
                    <a:cs typeface="Arial"/>
                  </a:rPr>
                  <a:t>0</a:t>
                </a:r>
                <a:r>
                  <a:rPr lang="en-US" sz="2800" dirty="0">
                    <a:latin typeface="Times New Roman"/>
                    <a:ea typeface="Calibri"/>
                    <a:cs typeface="Arial"/>
                  </a:rPr>
                  <a:t> = 1</a:t>
                </a:r>
                <a:endParaRPr lang="en-US" sz="2000" dirty="0">
                  <a:ea typeface="Calibri"/>
                  <a:cs typeface="Arial"/>
                </a:endParaRPr>
              </a:p>
              <a:p>
                <a:pPr marL="0" lvl="0" indent="0">
                  <a:lnSpc>
                    <a:spcPct val="115000"/>
                  </a:lnSpc>
                  <a:spcBef>
                    <a:spcPts val="0"/>
                  </a:spcBef>
                  <a:spcAft>
                    <a:spcPts val="1000"/>
                  </a:spcAft>
                  <a:buSzPts val="1000"/>
                  <a:buNone/>
                  <a:tabLst>
                    <a:tab pos="457200" algn="l"/>
                  </a:tabLst>
                </a:pPr>
                <a:r>
                  <a:rPr lang="en-US" sz="2800" dirty="0">
                    <a:latin typeface="Times New Roman"/>
                    <a:ea typeface="Calibri"/>
                    <a:cs typeface="Arial"/>
                  </a:rPr>
                  <a:t>Law of Negative Exponent: a</a:t>
                </a:r>
                <a:r>
                  <a:rPr lang="en-US" b="1" baseline="30000" dirty="0">
                    <a:solidFill>
                      <a:srgbClr val="FF0000"/>
                    </a:solidFill>
                    <a:latin typeface="Times New Roman"/>
                    <a:ea typeface="Calibri"/>
                    <a:cs typeface="Arial"/>
                  </a:rPr>
                  <a:t>-</a:t>
                </a:r>
                <a:r>
                  <a:rPr lang="en-US" baseline="30000" dirty="0">
                    <a:latin typeface="Times New Roman"/>
                    <a:ea typeface="Calibri"/>
                    <a:cs typeface="Arial"/>
                  </a:rPr>
                  <a:t>m</a:t>
                </a:r>
                <a:r>
                  <a:rPr lang="en-US" sz="2800" dirty="0">
                    <a:latin typeface="Times New Roman"/>
                    <a:ea typeface="Calibri"/>
                    <a:cs typeface="Arial"/>
                  </a:rPr>
                  <a:t> = </a:t>
                </a:r>
                <a14:m>
                  <m:oMath xmlns:m="http://schemas.openxmlformats.org/officeDocument/2006/math">
                    <m:f>
                      <m:fPr>
                        <m:ctrlPr>
                          <a:rPr lang="en-US" sz="2800" i="1" smtClean="0">
                            <a:latin typeface="Cambria Math"/>
                            <a:cs typeface="Arial"/>
                          </a:rPr>
                        </m:ctrlPr>
                      </m:fPr>
                      <m:num>
                        <m:r>
                          <a:rPr lang="en-US" sz="2800" b="0" i="1" smtClean="0">
                            <a:latin typeface="Cambria Math"/>
                            <a:cs typeface="Arial"/>
                          </a:rPr>
                          <m:t>1</m:t>
                        </m:r>
                      </m:num>
                      <m:den>
                        <m:sSup>
                          <m:sSupPr>
                            <m:ctrlPr>
                              <a:rPr lang="en-US" sz="2800" i="1" smtClean="0">
                                <a:latin typeface="Cambria Math"/>
                                <a:cs typeface="Arial"/>
                              </a:rPr>
                            </m:ctrlPr>
                          </m:sSupPr>
                          <m:e>
                            <m:r>
                              <a:rPr lang="en-US" sz="2800" b="0" i="1" smtClean="0">
                                <a:latin typeface="Cambria Math"/>
                                <a:cs typeface="Arial"/>
                              </a:rPr>
                              <m:t>𝑎</m:t>
                            </m:r>
                          </m:e>
                          <m:sup>
                            <m:r>
                              <a:rPr lang="en-US" sz="2800" b="0" i="1" smtClean="0">
                                <a:latin typeface="Cambria Math"/>
                                <a:cs typeface="Arial"/>
                              </a:rPr>
                              <m:t>𝑚</m:t>
                            </m:r>
                          </m:sup>
                        </m:sSup>
                      </m:den>
                    </m:f>
                  </m:oMath>
                </a14:m>
                <a:r>
                  <a:rPr lang="en-US" sz="2800" dirty="0" smtClean="0">
                    <a:latin typeface="Times New Roman"/>
                    <a:ea typeface="Calibri"/>
                    <a:cs typeface="Arial"/>
                  </a:rPr>
                  <a:t> </a:t>
                </a:r>
              </a:p>
              <a:p>
                <a:pPr marL="0" marR="0" indent="0">
                  <a:lnSpc>
                    <a:spcPct val="115000"/>
                  </a:lnSpc>
                  <a:spcBef>
                    <a:spcPts val="0"/>
                  </a:spcBef>
                  <a:spcAft>
                    <a:spcPts val="1000"/>
                  </a:spcAft>
                  <a:buNone/>
                </a:pPr>
                <a:r>
                  <a:rPr lang="en-US" dirty="0" smtClean="0">
                    <a:solidFill>
                      <a:srgbClr val="FF0000"/>
                    </a:solidFill>
                    <a:latin typeface="Times New Roman" panose="02020603050405020304" pitchFamily="18" charset="0"/>
                    <a:ea typeface="Calibri"/>
                    <a:cs typeface="Times New Roman" panose="02020603050405020304" pitchFamily="18" charset="0"/>
                  </a:rPr>
                  <a:t>Fractional </a:t>
                </a:r>
                <a:r>
                  <a:rPr lang="en-US" dirty="0">
                    <a:solidFill>
                      <a:srgbClr val="FF0000"/>
                    </a:solidFill>
                    <a:latin typeface="Times New Roman" panose="02020603050405020304" pitchFamily="18" charset="0"/>
                    <a:ea typeface="Calibri"/>
                    <a:cs typeface="Times New Roman" panose="02020603050405020304" pitchFamily="18" charset="0"/>
                  </a:rPr>
                  <a:t>exponents</a:t>
                </a:r>
                <a:endParaRPr lang="en-US" sz="2400" dirty="0">
                  <a:solidFill>
                    <a:srgbClr val="FF0000"/>
                  </a:solidFill>
                  <a:latin typeface="Times New Roman" panose="02020603050405020304" pitchFamily="18" charset="0"/>
                  <a:ea typeface="Calibri"/>
                  <a:cs typeface="Times New Roman" panose="02020603050405020304" pitchFamily="18" charset="0"/>
                </a:endParaRPr>
              </a:p>
              <a:p>
                <a:pPr marL="0" marR="0" indent="0" algn="just">
                  <a:lnSpc>
                    <a:spcPct val="115000"/>
                  </a:lnSpc>
                  <a:spcBef>
                    <a:spcPts val="0"/>
                  </a:spcBef>
                  <a:spcAft>
                    <a:spcPts val="1000"/>
                  </a:spcAft>
                  <a:buNone/>
                </a:pPr>
                <a:r>
                  <a:rPr lang="en-US" sz="2800" dirty="0" smtClean="0">
                    <a:latin typeface="Times New Roman"/>
                    <a:ea typeface="Calibri"/>
                    <a:cs typeface="Arial"/>
                  </a:rPr>
                  <a:t>Are </a:t>
                </a:r>
                <a:r>
                  <a:rPr lang="en-US" sz="2800" dirty="0">
                    <a:latin typeface="Times New Roman"/>
                    <a:ea typeface="Calibri"/>
                    <a:cs typeface="Arial"/>
                  </a:rPr>
                  <a:t>ways to represent powers and roots together. In any general exponential expression of the form </a:t>
                </a:r>
                <a:r>
                  <a:rPr lang="en-US" dirty="0">
                    <a:solidFill>
                      <a:srgbClr val="FF0000"/>
                    </a:solidFill>
                    <a:latin typeface="Times New Roman"/>
                    <a:ea typeface="Calibri"/>
                    <a:cs typeface="Arial"/>
                  </a:rPr>
                  <a:t>a</a:t>
                </a:r>
                <a:r>
                  <a:rPr lang="en-US" baseline="30000" dirty="0">
                    <a:solidFill>
                      <a:srgbClr val="FF0000"/>
                    </a:solidFill>
                    <a:latin typeface="Times New Roman"/>
                    <a:ea typeface="Calibri"/>
                    <a:cs typeface="Arial"/>
                  </a:rPr>
                  <a:t>b</a:t>
                </a:r>
                <a:r>
                  <a:rPr lang="en-US" sz="2800" dirty="0">
                    <a:latin typeface="Times New Roman"/>
                    <a:ea typeface="Calibri"/>
                    <a:cs typeface="Arial"/>
                  </a:rPr>
                  <a:t>, a is the base and b is exponent </a:t>
                </a:r>
                <a:r>
                  <a:rPr lang="en-US" sz="2800" dirty="0" smtClean="0">
                    <a:latin typeface="Times New Roman"/>
                    <a:ea typeface="Calibri"/>
                    <a:cs typeface="Arial"/>
                  </a:rPr>
                  <a:t>.</a:t>
                </a:r>
              </a:p>
              <a:p>
                <a:pPr marL="0" marR="0" indent="0" algn="just">
                  <a:lnSpc>
                    <a:spcPct val="115000"/>
                  </a:lnSpc>
                  <a:spcBef>
                    <a:spcPts val="0"/>
                  </a:spcBef>
                  <a:spcAft>
                    <a:spcPts val="1000"/>
                  </a:spcAft>
                  <a:buNone/>
                </a:pPr>
                <a:r>
                  <a:rPr lang="en-US" sz="2800" dirty="0" smtClean="0">
                    <a:latin typeface="Times New Roman"/>
                    <a:ea typeface="Calibri"/>
                    <a:cs typeface="Arial"/>
                  </a:rPr>
                  <a:t>When </a:t>
                </a:r>
                <a:r>
                  <a:rPr lang="en-US" sz="2800" dirty="0">
                    <a:latin typeface="Times New Roman"/>
                    <a:ea typeface="Calibri"/>
                    <a:cs typeface="Arial"/>
                  </a:rPr>
                  <a:t>b is given in the fractional form, it is known as a fractional exponent. A few examples of fractional exponents are 2</a:t>
                </a:r>
                <a:r>
                  <a:rPr lang="en-US" sz="2800" baseline="30000" dirty="0">
                    <a:latin typeface="Times New Roman"/>
                    <a:ea typeface="Calibri"/>
                    <a:cs typeface="Arial"/>
                  </a:rPr>
                  <a:t>1/2</a:t>
                </a:r>
                <a:r>
                  <a:rPr lang="en-US" sz="2800" dirty="0">
                    <a:latin typeface="Times New Roman"/>
                    <a:ea typeface="Calibri"/>
                    <a:cs typeface="Arial"/>
                  </a:rPr>
                  <a:t>, 3</a:t>
                </a:r>
                <a:r>
                  <a:rPr lang="en-US" sz="2800" baseline="30000" dirty="0">
                    <a:latin typeface="Times New Roman"/>
                    <a:ea typeface="Calibri"/>
                    <a:cs typeface="Arial"/>
                  </a:rPr>
                  <a:t>2/3</a:t>
                </a:r>
                <a:r>
                  <a:rPr lang="en-US" sz="2800" dirty="0">
                    <a:latin typeface="Times New Roman"/>
                    <a:ea typeface="Calibri"/>
                    <a:cs typeface="Arial"/>
                  </a:rPr>
                  <a:t>, etc. The general form of a fractional exponent is </a:t>
                </a:r>
                <a:r>
                  <a:rPr lang="en-US" sz="2800" dirty="0" err="1">
                    <a:latin typeface="Times New Roman"/>
                    <a:ea typeface="Calibri"/>
                    <a:cs typeface="Arial"/>
                  </a:rPr>
                  <a:t>x</a:t>
                </a:r>
                <a:r>
                  <a:rPr lang="en-US" sz="2800" baseline="30000" dirty="0" err="1">
                    <a:latin typeface="Times New Roman"/>
                    <a:ea typeface="Calibri"/>
                    <a:cs typeface="Arial"/>
                  </a:rPr>
                  <a:t>m</a:t>
                </a:r>
                <a:r>
                  <a:rPr lang="en-US" sz="2800" baseline="30000" dirty="0">
                    <a:latin typeface="Times New Roman"/>
                    <a:ea typeface="Calibri"/>
                    <a:cs typeface="Arial"/>
                  </a:rPr>
                  <a:t>/n</a:t>
                </a:r>
                <a:r>
                  <a:rPr lang="en-US" sz="2800" dirty="0">
                    <a:latin typeface="Times New Roman"/>
                    <a:ea typeface="Calibri"/>
                    <a:cs typeface="Arial"/>
                  </a:rPr>
                  <a:t>, where x is the base and m/n is the exponent.</a:t>
                </a:r>
                <a:endParaRPr lang="en-US" sz="2000" dirty="0">
                  <a:ea typeface="Calibri"/>
                  <a:cs typeface="Arial"/>
                </a:endParaRPr>
              </a:p>
              <a:p>
                <a:pPr marL="0" lvl="0" indent="0" algn="just">
                  <a:lnSpc>
                    <a:spcPct val="115000"/>
                  </a:lnSpc>
                  <a:spcBef>
                    <a:spcPts val="0"/>
                  </a:spcBef>
                  <a:spcAft>
                    <a:spcPts val="1000"/>
                  </a:spcAft>
                  <a:buSzPts val="1000"/>
                  <a:buNone/>
                  <a:tabLst>
                    <a:tab pos="457200" algn="l"/>
                  </a:tabLst>
                </a:pPr>
                <a:endParaRPr lang="en-US" sz="2800" dirty="0">
                  <a:ea typeface="Calibri"/>
                  <a:cs typeface="Arial"/>
                </a:endParaRPr>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704" t="-524" r="-1333"/>
                </a:stretch>
              </a:blipFill>
            </p:spPr>
            <p:txBody>
              <a:bodyPr/>
              <a:lstStyle/>
              <a:p>
                <a:r>
                  <a:rPr lang="en-US">
                    <a:noFill/>
                  </a:rPr>
                  <a:t> </a:t>
                </a:r>
              </a:p>
            </p:txBody>
          </p:sp>
        </mc:Fallback>
      </mc:AlternateContent>
    </p:spTree>
    <p:extLst>
      <p:ext uri="{BB962C8B-B14F-4D97-AF65-F5344CB8AC3E}">
        <p14:creationId xmlns:p14="http://schemas.microsoft.com/office/powerpoint/2010/main" val="84760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actional exponen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77200" cy="5410200"/>
          </a:xfrm>
          <a:prstGeom prst="rect">
            <a:avLst/>
          </a:prstGeom>
          <a:solidFill>
            <a:srgbClr val="FF99FF"/>
          </a:solidFill>
          <a:ln>
            <a:noFill/>
          </a:ln>
          <a:effectLst>
            <a:outerShdw blurRad="292100" dist="139700" dir="2700000" algn="tl" rotWithShape="0">
              <a:srgbClr val="333333">
                <a:alpha val="65000"/>
              </a:srgbClr>
            </a:outerShdw>
          </a:effectLst>
        </p:spPr>
      </p:pic>
      <p:sp>
        <p:nvSpPr>
          <p:cNvPr id="5" name="Rectangle 4"/>
          <p:cNvSpPr/>
          <p:nvPr/>
        </p:nvSpPr>
        <p:spPr>
          <a:xfrm>
            <a:off x="457200" y="789709"/>
            <a:ext cx="8077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115000"/>
              </a:lnSpc>
              <a:spcAft>
                <a:spcPts val="1000"/>
              </a:spcAft>
            </a:pPr>
            <a:r>
              <a:rPr lang="en-US" sz="3600" dirty="0">
                <a:solidFill>
                  <a:srgbClr val="FFFF00"/>
                </a:solidFill>
                <a:latin typeface="Times New Roman"/>
                <a:ea typeface="Calibri"/>
                <a:cs typeface="Arial"/>
              </a:rPr>
              <a:t>Fractional exponents</a:t>
            </a:r>
            <a:endParaRPr lang="en-US" sz="2800" dirty="0">
              <a:solidFill>
                <a:srgbClr val="FFFF00"/>
              </a:solidFill>
              <a:ea typeface="Calibri"/>
              <a:cs typeface="Arial"/>
            </a:endParaRPr>
          </a:p>
        </p:txBody>
      </p:sp>
    </p:spTree>
    <p:extLst>
      <p:ext uri="{BB962C8B-B14F-4D97-AF65-F5344CB8AC3E}">
        <p14:creationId xmlns:p14="http://schemas.microsoft.com/office/powerpoint/2010/main" val="392844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marL="0" marR="0" indent="0">
              <a:lnSpc>
                <a:spcPct val="115000"/>
              </a:lnSpc>
              <a:spcBef>
                <a:spcPts val="0"/>
              </a:spcBef>
              <a:spcAft>
                <a:spcPts val="1000"/>
              </a:spcAft>
              <a:buNone/>
            </a:pPr>
            <a:r>
              <a:rPr lang="en-US" dirty="0">
                <a:latin typeface="Times New Roman"/>
                <a:ea typeface="Calibri"/>
                <a:cs typeface="Arial"/>
              </a:rPr>
              <a:t>Fractional Exponents Rules:</a:t>
            </a:r>
            <a:endParaRPr lang="en-US" sz="2400" dirty="0">
              <a:ea typeface="Calibri"/>
              <a:cs typeface="Arial"/>
            </a:endParaRPr>
          </a:p>
          <a:p>
            <a:pPr marL="0" marR="0" indent="0" algn="just">
              <a:lnSpc>
                <a:spcPct val="115000"/>
              </a:lnSpc>
              <a:spcBef>
                <a:spcPts val="0"/>
              </a:spcBef>
              <a:spcAft>
                <a:spcPts val="1000"/>
              </a:spcAft>
              <a:buNone/>
            </a:pPr>
            <a:r>
              <a:rPr lang="en-US" sz="2800" dirty="0">
                <a:latin typeface="Times New Roman"/>
                <a:ea typeface="Calibri"/>
                <a:cs typeface="Arial"/>
              </a:rPr>
              <a:t>There are certain rules to be followed that help us to multiply or divide numbers with fractional exponents easily.  </a:t>
            </a:r>
            <a:endParaRPr lang="en-US" sz="2000" dirty="0">
              <a:ea typeface="Calibri"/>
              <a:cs typeface="Arial"/>
            </a:endParaRPr>
          </a:p>
          <a:p>
            <a:pPr marL="0" lvl="0" indent="0" algn="just">
              <a:lnSpc>
                <a:spcPct val="115000"/>
              </a:lnSpc>
              <a:spcBef>
                <a:spcPts val="0"/>
              </a:spcBef>
              <a:spcAft>
                <a:spcPts val="1000"/>
              </a:spcAft>
              <a:buSzPts val="1000"/>
              <a:buNone/>
              <a:tabLst>
                <a:tab pos="457200" algn="l"/>
              </a:tabLst>
            </a:pPr>
            <a:r>
              <a:rPr lang="en-US" sz="2800" dirty="0">
                <a:latin typeface="Times New Roman"/>
                <a:ea typeface="Calibri"/>
                <a:cs typeface="Arial"/>
              </a:rPr>
              <a:t>Rule 1:</a:t>
            </a:r>
            <a:r>
              <a:rPr lang="en-US" dirty="0">
                <a:latin typeface="Times New Roman"/>
                <a:ea typeface="Calibri"/>
                <a:cs typeface="Arial"/>
              </a:rPr>
              <a:t> </a:t>
            </a:r>
            <a:r>
              <a:rPr lang="en-US" dirty="0" smtClean="0">
                <a:latin typeface="Times New Roman"/>
                <a:ea typeface="Calibri"/>
                <a:cs typeface="Arial"/>
              </a:rPr>
              <a:t> </a:t>
            </a:r>
            <a:r>
              <a:rPr lang="en-US" sz="3600" dirty="0" smtClean="0">
                <a:latin typeface="Times New Roman"/>
                <a:ea typeface="Calibri"/>
                <a:cs typeface="Arial"/>
              </a:rPr>
              <a:t>a</a:t>
            </a:r>
            <a:r>
              <a:rPr lang="en-US" sz="3600" baseline="30000" dirty="0" smtClean="0">
                <a:latin typeface="Times New Roman"/>
                <a:ea typeface="Calibri"/>
                <a:cs typeface="Arial"/>
              </a:rPr>
              <a:t>1/m</a:t>
            </a:r>
            <a:r>
              <a:rPr lang="en-US" sz="3600" dirty="0">
                <a:latin typeface="Times New Roman"/>
                <a:ea typeface="Calibri"/>
                <a:cs typeface="Arial"/>
              </a:rPr>
              <a:t> × a</a:t>
            </a:r>
            <a:r>
              <a:rPr lang="en-US" sz="3600" baseline="30000" dirty="0">
                <a:latin typeface="Times New Roman"/>
                <a:ea typeface="Calibri"/>
                <a:cs typeface="Arial"/>
              </a:rPr>
              <a:t>1/n</a:t>
            </a:r>
            <a:r>
              <a:rPr lang="en-US" sz="3600" dirty="0">
                <a:latin typeface="Times New Roman"/>
                <a:ea typeface="Calibri"/>
                <a:cs typeface="Arial"/>
              </a:rPr>
              <a:t> = a</a:t>
            </a:r>
            <a:r>
              <a:rPr lang="en-US" sz="3600" baseline="30000" dirty="0">
                <a:latin typeface="Times New Roman"/>
                <a:ea typeface="Calibri"/>
                <a:cs typeface="Arial"/>
              </a:rPr>
              <a:t>(1/m + 1/n)</a:t>
            </a:r>
            <a:endParaRPr lang="en-US" sz="2400" dirty="0">
              <a:ea typeface="Calibri"/>
              <a:cs typeface="Arial"/>
            </a:endParaRPr>
          </a:p>
          <a:p>
            <a:pPr marL="0" lvl="0" indent="0" algn="just">
              <a:lnSpc>
                <a:spcPct val="115000"/>
              </a:lnSpc>
              <a:spcBef>
                <a:spcPts val="0"/>
              </a:spcBef>
              <a:spcAft>
                <a:spcPts val="1000"/>
              </a:spcAft>
              <a:buSzPts val="1000"/>
              <a:buNone/>
              <a:tabLst>
                <a:tab pos="457200" algn="l"/>
              </a:tabLst>
            </a:pPr>
            <a:r>
              <a:rPr lang="en-US" sz="2800" dirty="0">
                <a:latin typeface="Times New Roman"/>
                <a:ea typeface="Calibri"/>
                <a:cs typeface="Arial"/>
              </a:rPr>
              <a:t>Rule 2:</a:t>
            </a:r>
            <a:r>
              <a:rPr lang="en-US" dirty="0">
                <a:latin typeface="Times New Roman"/>
                <a:ea typeface="Calibri"/>
                <a:cs typeface="Arial"/>
              </a:rPr>
              <a:t> </a:t>
            </a:r>
            <a:r>
              <a:rPr lang="en-US" dirty="0" smtClean="0">
                <a:latin typeface="Times New Roman"/>
                <a:ea typeface="Calibri"/>
                <a:cs typeface="Arial"/>
              </a:rPr>
              <a:t> </a:t>
            </a:r>
            <a:r>
              <a:rPr lang="en-US" sz="3600" dirty="0" smtClean="0">
                <a:latin typeface="Times New Roman"/>
                <a:ea typeface="Calibri"/>
                <a:cs typeface="Arial"/>
              </a:rPr>
              <a:t>a</a:t>
            </a:r>
            <a:r>
              <a:rPr lang="en-US" sz="3600" baseline="30000" dirty="0" smtClean="0">
                <a:latin typeface="Times New Roman"/>
                <a:ea typeface="Calibri"/>
                <a:cs typeface="Arial"/>
              </a:rPr>
              <a:t>1/m</a:t>
            </a:r>
            <a:r>
              <a:rPr lang="en-US" sz="3600" dirty="0">
                <a:latin typeface="Times New Roman"/>
                <a:ea typeface="Calibri"/>
                <a:cs typeface="Arial"/>
              </a:rPr>
              <a:t> ÷ a</a:t>
            </a:r>
            <a:r>
              <a:rPr lang="en-US" sz="3600" baseline="30000" dirty="0">
                <a:latin typeface="Times New Roman"/>
                <a:ea typeface="Calibri"/>
                <a:cs typeface="Arial"/>
              </a:rPr>
              <a:t>1/n</a:t>
            </a:r>
            <a:r>
              <a:rPr lang="en-US" sz="3600" dirty="0">
                <a:latin typeface="Times New Roman"/>
                <a:ea typeface="Calibri"/>
                <a:cs typeface="Arial"/>
              </a:rPr>
              <a:t> = a</a:t>
            </a:r>
            <a:r>
              <a:rPr lang="en-US" sz="3600" baseline="30000" dirty="0">
                <a:latin typeface="Times New Roman"/>
                <a:ea typeface="Calibri"/>
                <a:cs typeface="Arial"/>
              </a:rPr>
              <a:t>(1/m - 1/n)</a:t>
            </a:r>
            <a:endParaRPr lang="en-US" sz="2400" dirty="0">
              <a:ea typeface="Calibri"/>
              <a:cs typeface="Arial"/>
            </a:endParaRPr>
          </a:p>
          <a:p>
            <a:pPr marL="0" lvl="0" indent="0" algn="just">
              <a:lnSpc>
                <a:spcPct val="115000"/>
              </a:lnSpc>
              <a:spcBef>
                <a:spcPts val="0"/>
              </a:spcBef>
              <a:spcAft>
                <a:spcPts val="1000"/>
              </a:spcAft>
              <a:buSzPts val="1000"/>
              <a:buNone/>
              <a:tabLst>
                <a:tab pos="457200" algn="l"/>
              </a:tabLst>
            </a:pPr>
            <a:r>
              <a:rPr lang="en-US" sz="2800" dirty="0">
                <a:latin typeface="Times New Roman"/>
                <a:ea typeface="Calibri"/>
                <a:cs typeface="Arial"/>
              </a:rPr>
              <a:t>Rule 3:</a:t>
            </a:r>
            <a:r>
              <a:rPr lang="en-US" dirty="0">
                <a:latin typeface="Times New Roman"/>
                <a:ea typeface="Calibri"/>
                <a:cs typeface="Arial"/>
              </a:rPr>
              <a:t> </a:t>
            </a:r>
            <a:r>
              <a:rPr lang="en-US" dirty="0" smtClean="0">
                <a:latin typeface="Times New Roman"/>
                <a:ea typeface="Calibri"/>
                <a:cs typeface="Arial"/>
              </a:rPr>
              <a:t> </a:t>
            </a:r>
            <a:r>
              <a:rPr lang="en-US" sz="3600" dirty="0" smtClean="0">
                <a:latin typeface="Times New Roman"/>
                <a:ea typeface="Calibri"/>
                <a:cs typeface="Arial"/>
              </a:rPr>
              <a:t>a</a:t>
            </a:r>
            <a:r>
              <a:rPr lang="en-US" sz="3600" baseline="30000" dirty="0" smtClean="0">
                <a:latin typeface="Times New Roman"/>
                <a:ea typeface="Calibri"/>
                <a:cs typeface="Arial"/>
              </a:rPr>
              <a:t>1/m</a:t>
            </a:r>
            <a:r>
              <a:rPr lang="en-US" sz="3600" dirty="0">
                <a:latin typeface="Times New Roman"/>
                <a:ea typeface="Calibri"/>
                <a:cs typeface="Arial"/>
              </a:rPr>
              <a:t> × b</a:t>
            </a:r>
            <a:r>
              <a:rPr lang="en-US" sz="3600" baseline="30000" dirty="0">
                <a:latin typeface="Times New Roman"/>
                <a:ea typeface="Calibri"/>
                <a:cs typeface="Arial"/>
              </a:rPr>
              <a:t>1/m</a:t>
            </a:r>
            <a:r>
              <a:rPr lang="en-US" sz="3600" dirty="0">
                <a:latin typeface="Times New Roman"/>
                <a:ea typeface="Calibri"/>
                <a:cs typeface="Arial"/>
              </a:rPr>
              <a:t> = (ab)</a:t>
            </a:r>
            <a:r>
              <a:rPr lang="en-US" sz="3600" baseline="30000" dirty="0">
                <a:latin typeface="Times New Roman"/>
                <a:ea typeface="Calibri"/>
                <a:cs typeface="Arial"/>
              </a:rPr>
              <a:t>1/m</a:t>
            </a:r>
            <a:endParaRPr lang="en-US" sz="2400" dirty="0">
              <a:ea typeface="Calibri"/>
              <a:cs typeface="Arial"/>
            </a:endParaRPr>
          </a:p>
          <a:p>
            <a:pPr marL="0" lvl="0" indent="0" algn="just">
              <a:lnSpc>
                <a:spcPct val="115000"/>
              </a:lnSpc>
              <a:spcBef>
                <a:spcPts val="0"/>
              </a:spcBef>
              <a:spcAft>
                <a:spcPts val="1000"/>
              </a:spcAft>
              <a:buSzPts val="1000"/>
              <a:buNone/>
              <a:tabLst>
                <a:tab pos="457200" algn="l"/>
              </a:tabLst>
            </a:pPr>
            <a:r>
              <a:rPr lang="en-US" sz="2800" dirty="0">
                <a:latin typeface="Times New Roman"/>
                <a:ea typeface="Calibri"/>
                <a:cs typeface="Arial"/>
              </a:rPr>
              <a:t>Rule 4:</a:t>
            </a:r>
            <a:r>
              <a:rPr lang="en-US" dirty="0">
                <a:latin typeface="Times New Roman"/>
                <a:ea typeface="Calibri"/>
                <a:cs typeface="Arial"/>
              </a:rPr>
              <a:t> </a:t>
            </a:r>
            <a:r>
              <a:rPr lang="en-US" dirty="0" smtClean="0">
                <a:latin typeface="Times New Roman"/>
                <a:ea typeface="Calibri"/>
                <a:cs typeface="Arial"/>
              </a:rPr>
              <a:t> </a:t>
            </a:r>
            <a:r>
              <a:rPr lang="en-US" sz="3600" dirty="0" smtClean="0">
                <a:latin typeface="Times New Roman"/>
                <a:ea typeface="Calibri"/>
                <a:cs typeface="Arial"/>
              </a:rPr>
              <a:t>a</a:t>
            </a:r>
            <a:r>
              <a:rPr lang="en-US" sz="3600" baseline="30000" dirty="0" smtClean="0">
                <a:latin typeface="Times New Roman"/>
                <a:ea typeface="Calibri"/>
                <a:cs typeface="Arial"/>
              </a:rPr>
              <a:t>1/m</a:t>
            </a:r>
            <a:r>
              <a:rPr lang="en-US" sz="3600" dirty="0">
                <a:latin typeface="Times New Roman"/>
                <a:ea typeface="Calibri"/>
                <a:cs typeface="Arial"/>
              </a:rPr>
              <a:t> ÷ b</a:t>
            </a:r>
            <a:r>
              <a:rPr lang="en-US" sz="3600" baseline="30000" dirty="0">
                <a:latin typeface="Times New Roman"/>
                <a:ea typeface="Calibri"/>
                <a:cs typeface="Arial"/>
              </a:rPr>
              <a:t>1/m</a:t>
            </a:r>
            <a:r>
              <a:rPr lang="en-US" sz="3600" dirty="0">
                <a:latin typeface="Times New Roman"/>
                <a:ea typeface="Calibri"/>
                <a:cs typeface="Arial"/>
              </a:rPr>
              <a:t> = (</a:t>
            </a:r>
            <a:r>
              <a:rPr lang="en-US" sz="3600" dirty="0" err="1">
                <a:latin typeface="Times New Roman"/>
                <a:ea typeface="Calibri"/>
                <a:cs typeface="Arial"/>
              </a:rPr>
              <a:t>a÷b</a:t>
            </a:r>
            <a:r>
              <a:rPr lang="en-US" sz="3600" dirty="0">
                <a:latin typeface="Times New Roman"/>
                <a:ea typeface="Calibri"/>
                <a:cs typeface="Arial"/>
              </a:rPr>
              <a:t>)</a:t>
            </a:r>
            <a:r>
              <a:rPr lang="en-US" sz="3600" baseline="30000" dirty="0">
                <a:latin typeface="Times New Roman"/>
                <a:ea typeface="Calibri"/>
                <a:cs typeface="Arial"/>
              </a:rPr>
              <a:t>1/m</a:t>
            </a:r>
            <a:endParaRPr lang="en-US" sz="2400" dirty="0">
              <a:ea typeface="Calibri"/>
              <a:cs typeface="Arial"/>
            </a:endParaRPr>
          </a:p>
          <a:p>
            <a:pPr marL="0" lvl="0" indent="0" algn="just">
              <a:lnSpc>
                <a:spcPct val="115000"/>
              </a:lnSpc>
              <a:spcBef>
                <a:spcPts val="0"/>
              </a:spcBef>
              <a:spcAft>
                <a:spcPts val="1000"/>
              </a:spcAft>
              <a:buSzPts val="1000"/>
              <a:buNone/>
              <a:tabLst>
                <a:tab pos="457200" algn="l"/>
              </a:tabLst>
            </a:pPr>
            <a:r>
              <a:rPr lang="en-US" sz="2800" dirty="0">
                <a:latin typeface="Times New Roman"/>
                <a:ea typeface="Calibri"/>
                <a:cs typeface="Arial"/>
              </a:rPr>
              <a:t>Rule 5:</a:t>
            </a:r>
            <a:r>
              <a:rPr lang="en-US" dirty="0">
                <a:latin typeface="Times New Roman"/>
                <a:ea typeface="Calibri"/>
                <a:cs typeface="Arial"/>
              </a:rPr>
              <a:t> </a:t>
            </a:r>
            <a:r>
              <a:rPr lang="en-US" dirty="0" smtClean="0">
                <a:latin typeface="Times New Roman"/>
                <a:ea typeface="Calibri"/>
                <a:cs typeface="Arial"/>
              </a:rPr>
              <a:t> </a:t>
            </a:r>
            <a:r>
              <a:rPr lang="en-US" sz="3600" dirty="0" smtClean="0">
                <a:latin typeface="Times New Roman"/>
                <a:ea typeface="Calibri"/>
                <a:cs typeface="Arial"/>
              </a:rPr>
              <a:t>a</a:t>
            </a:r>
            <a:r>
              <a:rPr lang="en-US" sz="3600" baseline="30000" dirty="0" smtClean="0">
                <a:solidFill>
                  <a:srgbClr val="FF0000"/>
                </a:solidFill>
                <a:latin typeface="Times New Roman"/>
                <a:ea typeface="Calibri"/>
                <a:cs typeface="Arial"/>
              </a:rPr>
              <a:t>-</a:t>
            </a:r>
            <a:r>
              <a:rPr lang="en-US" sz="3600" baseline="30000" dirty="0" smtClean="0">
                <a:latin typeface="Times New Roman"/>
                <a:ea typeface="Calibri"/>
                <a:cs typeface="Arial"/>
              </a:rPr>
              <a:t>m/n</a:t>
            </a:r>
            <a:r>
              <a:rPr lang="en-US" sz="3600" dirty="0">
                <a:latin typeface="Times New Roman"/>
                <a:ea typeface="Calibri"/>
                <a:cs typeface="Arial"/>
              </a:rPr>
              <a:t> = (1/a)</a:t>
            </a:r>
            <a:r>
              <a:rPr lang="en-US" sz="3600" baseline="30000" dirty="0">
                <a:latin typeface="Times New Roman"/>
                <a:ea typeface="Calibri"/>
                <a:cs typeface="Arial"/>
              </a:rPr>
              <a:t>m/n</a:t>
            </a:r>
            <a:endParaRPr lang="en-US" sz="2400" dirty="0">
              <a:ea typeface="Calibri"/>
              <a:cs typeface="Arial"/>
            </a:endParaRPr>
          </a:p>
          <a:p>
            <a:endParaRPr lang="en-US" dirty="0"/>
          </a:p>
        </p:txBody>
      </p:sp>
    </p:spTree>
    <p:extLst>
      <p:ext uri="{BB962C8B-B14F-4D97-AF65-F5344CB8AC3E}">
        <p14:creationId xmlns:p14="http://schemas.microsoft.com/office/powerpoint/2010/main" val="391025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457200"/>
                <a:ext cx="8229600" cy="5668963"/>
              </a:xfrm>
            </p:spPr>
            <p:txBody>
              <a:bodyPr>
                <a:normAutofit fontScale="92500"/>
              </a:bodyPr>
              <a:lstStyle/>
              <a:p>
                <a:pPr marL="0" marR="0" indent="0">
                  <a:buNone/>
                </a:pPr>
                <a:r>
                  <a:rPr lang="en-US" b="1" dirty="0" smtClean="0">
                    <a:solidFill>
                      <a:srgbClr val="0A0A0A"/>
                    </a:solidFill>
                    <a:effectLst/>
                    <a:latin typeface="Times New Roman"/>
                    <a:ea typeface="Times New Roman"/>
                    <a:cs typeface="Times New Roman"/>
                  </a:rPr>
                  <a:t>Example</a:t>
                </a:r>
                <a:r>
                  <a:rPr lang="en-US" b="1" dirty="0">
                    <a:solidFill>
                      <a:srgbClr val="0A0A0A"/>
                    </a:solidFill>
                    <a:effectLst/>
                    <a:latin typeface="Times New Roman"/>
                    <a:ea typeface="Times New Roman"/>
                    <a:cs typeface="Times New Roman"/>
                  </a:rPr>
                  <a:t>: </a:t>
                </a:r>
                <a:r>
                  <a:rPr lang="en-US" dirty="0">
                    <a:solidFill>
                      <a:srgbClr val="0A0A0A"/>
                    </a:solidFill>
                    <a:effectLst/>
                    <a:latin typeface="Times New Roman"/>
                    <a:ea typeface="Times New Roman"/>
                    <a:cs typeface="Times New Roman"/>
                  </a:rPr>
                  <a:t>Evaluate the following:</a:t>
                </a:r>
                <a:endParaRPr lang="en-US" sz="2800" dirty="0">
                  <a:effectLst/>
                  <a:latin typeface="Times New Roman"/>
                  <a:ea typeface="Times New Roman"/>
                </a:endParaRPr>
              </a:p>
              <a:p>
                <a:pPr marL="114300" marR="0" indent="0">
                  <a:lnSpc>
                    <a:spcPct val="115000"/>
                  </a:lnSpc>
                  <a:spcBef>
                    <a:spcPts val="0"/>
                  </a:spcBef>
                  <a:spcAft>
                    <a:spcPts val="1000"/>
                  </a:spcAft>
                  <a:buNone/>
                </a:pPr>
                <a:r>
                  <a:rPr lang="en-US" sz="3600" dirty="0">
                    <a:effectLst/>
                    <a:latin typeface="Times New Roman"/>
                    <a:ea typeface="Calibri"/>
                    <a:cs typeface="Arial"/>
                  </a:rPr>
                  <a:t>a) </a:t>
                </a:r>
                <a14:m>
                  <m:oMath xmlns:m="http://schemas.openxmlformats.org/officeDocument/2006/math">
                    <m:r>
                      <a:rPr lang="en-US" sz="3600" i="1">
                        <a:effectLst/>
                        <a:latin typeface="Cambria Math"/>
                        <a:ea typeface="Calibri"/>
                        <a:cs typeface="Times New Roman"/>
                      </a:rPr>
                      <m:t>27</m:t>
                    </m:r>
                  </m:oMath>
                </a14:m>
                <a:r>
                  <a:rPr lang="en-US" sz="3600" baseline="30000" dirty="0">
                    <a:effectLst/>
                    <a:latin typeface="Times New Roman"/>
                    <a:ea typeface="Times New Roman"/>
                    <a:cs typeface="Arial"/>
                  </a:rPr>
                  <a:t>1</a:t>
                </a:r>
                <a:r>
                  <a:rPr lang="en-US" sz="3600" b="1" baseline="30000" dirty="0">
                    <a:effectLst/>
                    <a:latin typeface="Times New Roman"/>
                    <a:ea typeface="Times New Roman"/>
                    <a:cs typeface="Arial"/>
                  </a:rPr>
                  <a:t>/3      </a:t>
                </a:r>
                <a:r>
                  <a:rPr lang="en-US" sz="3600" dirty="0">
                    <a:effectLst/>
                    <a:latin typeface="Times New Roman"/>
                    <a:ea typeface="Times New Roman"/>
                    <a:cs typeface="Arial"/>
                  </a:rPr>
                  <a:t>            </a:t>
                </a:r>
                <a:r>
                  <a:rPr lang="en-US" dirty="0">
                    <a:effectLst/>
                    <a:latin typeface="Times New Roman"/>
                    <a:ea typeface="Times New Roman"/>
                    <a:cs typeface="Arial"/>
                  </a:rPr>
                  <a:t>b) 8</a:t>
                </a:r>
                <a:r>
                  <a:rPr lang="en-US" b="1" baseline="30000" dirty="0">
                    <a:effectLst/>
                    <a:latin typeface="Times New Roman"/>
                    <a:ea typeface="Times New Roman"/>
                    <a:cs typeface="Arial"/>
                  </a:rPr>
                  <a:t>-1/3</a:t>
                </a:r>
                <a:endParaRPr lang="en-US" sz="2400" dirty="0">
                  <a:ea typeface="Calibri"/>
                  <a:cs typeface="Arial"/>
                </a:endParaRPr>
              </a:p>
              <a:p>
                <a:pPr marL="0" marR="0" indent="0">
                  <a:lnSpc>
                    <a:spcPct val="115000"/>
                  </a:lnSpc>
                  <a:spcBef>
                    <a:spcPts val="0"/>
                  </a:spcBef>
                  <a:spcAft>
                    <a:spcPts val="1000"/>
                  </a:spcAft>
                  <a:buNone/>
                </a:pPr>
                <a:r>
                  <a:rPr lang="en-US" dirty="0" smtClean="0">
                    <a:effectLst/>
                    <a:latin typeface="Times New Roman"/>
                    <a:ea typeface="Calibri"/>
                    <a:cs typeface="Arial"/>
                  </a:rPr>
                  <a:t> </a:t>
                </a:r>
                <a:r>
                  <a:rPr lang="en-US" dirty="0">
                    <a:effectLst/>
                    <a:latin typeface="Times New Roman"/>
                    <a:ea typeface="Calibri"/>
                    <a:cs typeface="Arial"/>
                  </a:rPr>
                  <a:t>c) 4</a:t>
                </a:r>
                <a:r>
                  <a:rPr lang="en-US" b="1" baseline="30000" dirty="0">
                    <a:effectLst/>
                    <a:latin typeface="Times New Roman"/>
                    <a:ea typeface="Calibri"/>
                    <a:cs typeface="Arial"/>
                  </a:rPr>
                  <a:t>0.5</a:t>
                </a:r>
                <a:r>
                  <a:rPr lang="en-US" dirty="0">
                    <a:effectLst/>
                    <a:latin typeface="Times New Roman"/>
                    <a:ea typeface="Calibri"/>
                    <a:cs typeface="Arial"/>
                  </a:rPr>
                  <a:t>                     d) 16</a:t>
                </a:r>
                <a:r>
                  <a:rPr lang="en-US" b="1" baseline="30000" dirty="0">
                    <a:effectLst/>
                    <a:latin typeface="Times New Roman"/>
                    <a:ea typeface="Calibri"/>
                    <a:cs typeface="Arial"/>
                  </a:rPr>
                  <a:t>-0.25</a:t>
                </a:r>
                <a:endParaRPr lang="en-US" sz="2400" dirty="0">
                  <a:ea typeface="Calibri"/>
                  <a:cs typeface="Arial"/>
                </a:endParaRPr>
              </a:p>
              <a:p>
                <a:pPr marL="0" marR="0" indent="0">
                  <a:lnSpc>
                    <a:spcPct val="115000"/>
                  </a:lnSpc>
                  <a:spcBef>
                    <a:spcPts val="0"/>
                  </a:spcBef>
                  <a:spcAft>
                    <a:spcPts val="1000"/>
                  </a:spcAft>
                  <a:buNone/>
                </a:pPr>
                <a:r>
                  <a:rPr lang="en-US" dirty="0" smtClean="0">
                    <a:solidFill>
                      <a:srgbClr val="FF0000"/>
                    </a:solidFill>
                    <a:effectLst/>
                    <a:latin typeface="Times New Roman"/>
                    <a:ea typeface="Calibri"/>
                    <a:cs typeface="Arial"/>
                  </a:rPr>
                  <a:t>Answer</a:t>
                </a:r>
                <a:r>
                  <a:rPr lang="en-US" dirty="0">
                    <a:solidFill>
                      <a:srgbClr val="FF0000"/>
                    </a:solidFill>
                    <a:effectLst/>
                    <a:latin typeface="Times New Roman"/>
                    <a:ea typeface="Calibri"/>
                    <a:cs typeface="Arial"/>
                  </a:rPr>
                  <a:t>:</a:t>
                </a:r>
                <a:endParaRPr lang="en-US" sz="2400" dirty="0">
                  <a:ea typeface="Calibri"/>
                  <a:cs typeface="Arial"/>
                </a:endParaRPr>
              </a:p>
              <a:p>
                <a:pPr marL="0" marR="0" indent="0">
                  <a:lnSpc>
                    <a:spcPct val="115000"/>
                  </a:lnSpc>
                  <a:spcBef>
                    <a:spcPts val="0"/>
                  </a:spcBef>
                  <a:spcAft>
                    <a:spcPts val="1000"/>
                  </a:spcAft>
                  <a:buNone/>
                </a:pPr>
                <a:r>
                  <a:rPr lang="en-US" sz="3600" dirty="0">
                    <a:effectLst/>
                    <a:latin typeface="Times New Roman"/>
                    <a:ea typeface="Times New Roman"/>
                    <a:cs typeface="Arial"/>
                  </a:rPr>
                  <a:t>a)</a:t>
                </a:r>
                <a14:m>
                  <m:oMath xmlns:m="http://schemas.openxmlformats.org/officeDocument/2006/math">
                    <m:r>
                      <a:rPr lang="en-US" sz="3600" i="1">
                        <a:effectLst/>
                        <a:latin typeface="Cambria Math"/>
                        <a:ea typeface="Calibri"/>
                        <a:cs typeface="Times New Roman"/>
                      </a:rPr>
                      <m:t>27</m:t>
                    </m:r>
                  </m:oMath>
                </a14:m>
                <a:r>
                  <a:rPr lang="en-US" sz="3600" baseline="30000" dirty="0">
                    <a:effectLst/>
                    <a:latin typeface="Times New Roman"/>
                    <a:ea typeface="Times New Roman"/>
                    <a:cs typeface="Arial"/>
                  </a:rPr>
                  <a:t>1</a:t>
                </a:r>
                <a:r>
                  <a:rPr lang="en-US" sz="3600" b="1" baseline="30000" dirty="0">
                    <a:effectLst/>
                    <a:latin typeface="Times New Roman"/>
                    <a:ea typeface="Times New Roman"/>
                    <a:cs typeface="Arial"/>
                  </a:rPr>
                  <a:t>/3</a:t>
                </a:r>
                <a:r>
                  <a:rPr lang="en-US" sz="3600" b="1" dirty="0">
                    <a:effectLst/>
                    <a:latin typeface="Times New Roman"/>
                    <a:ea typeface="Times New Roman"/>
                    <a:cs typeface="Arial"/>
                  </a:rPr>
                  <a:t> = </a:t>
                </a:r>
                <a14:m>
                  <m:oMath xmlns:m="http://schemas.openxmlformats.org/officeDocument/2006/math">
                    <m:rad>
                      <m:radPr>
                        <m:ctrlPr>
                          <a:rPr lang="en-US" sz="3600" i="1">
                            <a:effectLst/>
                            <a:latin typeface="Cambria Math"/>
                            <a:ea typeface="Times New Roman"/>
                            <a:cs typeface="Times New Roman"/>
                          </a:rPr>
                        </m:ctrlPr>
                      </m:radPr>
                      <m:deg>
                        <m:r>
                          <a:rPr lang="en-US" sz="3600" i="1">
                            <a:effectLst/>
                            <a:latin typeface="Cambria Math"/>
                            <a:ea typeface="Times New Roman"/>
                            <a:cs typeface="Times New Roman"/>
                          </a:rPr>
                          <m:t>3</m:t>
                        </m:r>
                      </m:deg>
                      <m:e>
                        <m:r>
                          <a:rPr lang="en-US" sz="3600" i="1">
                            <a:effectLst/>
                            <a:latin typeface="Cambria Math"/>
                            <a:ea typeface="Times New Roman"/>
                            <a:cs typeface="Times New Roman"/>
                          </a:rPr>
                          <m:t>27</m:t>
                        </m:r>
                      </m:e>
                    </m:rad>
                  </m:oMath>
                </a14:m>
                <a:r>
                  <a:rPr lang="en-US" sz="3600" b="1" dirty="0">
                    <a:effectLst/>
                    <a:latin typeface="Times New Roman"/>
                    <a:ea typeface="Times New Roman"/>
                    <a:cs typeface="Arial"/>
                  </a:rPr>
                  <a:t> = </a:t>
                </a:r>
                <a:r>
                  <a:rPr lang="en-US" sz="3600" dirty="0">
                    <a:effectLst/>
                    <a:latin typeface="Times New Roman"/>
                    <a:ea typeface="Times New Roman"/>
                    <a:cs typeface="Arial"/>
                  </a:rPr>
                  <a:t>3 </a:t>
                </a:r>
                <a:r>
                  <a:rPr lang="en-US" sz="3600" b="1" dirty="0">
                    <a:effectLst/>
                    <a:latin typeface="Times New Roman"/>
                    <a:ea typeface="Times New Roman"/>
                    <a:cs typeface="Arial"/>
                  </a:rPr>
                  <a:t>       </a:t>
                </a:r>
                <a:r>
                  <a:rPr lang="en-US" sz="3600" b="1" dirty="0" smtClean="0">
                    <a:effectLst/>
                    <a:latin typeface="Times New Roman"/>
                    <a:ea typeface="Times New Roman"/>
                    <a:cs typeface="Arial"/>
                  </a:rPr>
                  <a:t>   </a:t>
                </a:r>
                <a:r>
                  <a:rPr lang="en-US" sz="3600" dirty="0">
                    <a:effectLst/>
                    <a:latin typeface="Times New Roman"/>
                    <a:ea typeface="Times New Roman"/>
                    <a:cs typeface="Arial"/>
                  </a:rPr>
                  <a:t>b) 8</a:t>
                </a:r>
                <a:r>
                  <a:rPr lang="en-US" sz="3600" b="1" baseline="30000" dirty="0">
                    <a:effectLst/>
                    <a:latin typeface="Times New Roman"/>
                    <a:ea typeface="Times New Roman"/>
                    <a:cs typeface="Arial"/>
                  </a:rPr>
                  <a:t>-1/3</a:t>
                </a:r>
                <a:r>
                  <a:rPr lang="en-US" sz="3600" dirty="0">
                    <a:effectLst/>
                    <a:latin typeface="Times New Roman"/>
                    <a:ea typeface="Times New Roman"/>
                    <a:cs typeface="Arial"/>
                  </a:rPr>
                  <a:t> =  </a:t>
                </a:r>
                <a14:m>
                  <m:oMath xmlns:m="http://schemas.openxmlformats.org/officeDocument/2006/math">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sSup>
                          <m:sSupPr>
                            <m:ctrlPr>
                              <a:rPr lang="en-US" sz="3600" i="1">
                                <a:effectLst/>
                                <a:latin typeface="Cambria Math"/>
                                <a:ea typeface="Times New Roman"/>
                                <a:cs typeface="Times New Roman"/>
                              </a:rPr>
                            </m:ctrlPr>
                          </m:sSupPr>
                          <m:e>
                            <m:r>
                              <a:rPr lang="en-US" sz="3600" i="1">
                                <a:effectLst/>
                                <a:latin typeface="Cambria Math"/>
                                <a:ea typeface="Times New Roman"/>
                                <a:cs typeface="Times New Roman"/>
                              </a:rPr>
                              <m:t>8</m:t>
                            </m:r>
                          </m:e>
                          <m:sup>
                            <m:r>
                              <a:rPr lang="en-US" sz="3600" i="1">
                                <a:effectLst/>
                                <a:latin typeface="Cambria Math"/>
                                <a:ea typeface="Times New Roman"/>
                                <a:cs typeface="Times New Roman"/>
                              </a:rPr>
                              <m:t> </m:t>
                            </m:r>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r>
                                  <a:rPr lang="en-US" sz="3600" i="1">
                                    <a:effectLst/>
                                    <a:latin typeface="Cambria Math"/>
                                    <a:ea typeface="Times New Roman"/>
                                    <a:cs typeface="Times New Roman"/>
                                  </a:rPr>
                                  <m:t> 3</m:t>
                                </m:r>
                              </m:den>
                            </m:f>
                            <m:r>
                              <a:rPr lang="en-US" sz="3600" i="1">
                                <a:effectLst/>
                                <a:latin typeface="Cambria Math"/>
                                <a:ea typeface="Times New Roman"/>
                                <a:cs typeface="Times New Roman"/>
                              </a:rPr>
                              <m:t> </m:t>
                            </m:r>
                          </m:sup>
                        </m:sSup>
                      </m:den>
                    </m:f>
                  </m:oMath>
                </a14:m>
                <a:r>
                  <a:rPr lang="en-US" sz="3600" i="1" dirty="0">
                    <a:effectLst/>
                    <a:latin typeface="Cambria Math"/>
                    <a:ea typeface="Times New Roman"/>
                    <a:cs typeface="Times New Roman"/>
                  </a:rPr>
                  <a:t>  </a:t>
                </a:r>
                <a:r>
                  <a:rPr lang="en-US" sz="3600" dirty="0">
                    <a:effectLst/>
                    <a:latin typeface="Times New Roman"/>
                    <a:ea typeface="Times New Roman"/>
                    <a:cs typeface="Arial"/>
                  </a:rPr>
                  <a:t>= </a:t>
                </a:r>
                <a14:m>
                  <m:oMath xmlns:m="http://schemas.openxmlformats.org/officeDocument/2006/math">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rad>
                          <m:radPr>
                            <m:ctrlPr>
                              <a:rPr lang="en-US" sz="3600" i="1">
                                <a:effectLst/>
                                <a:latin typeface="Cambria Math"/>
                                <a:ea typeface="Times New Roman"/>
                                <a:cs typeface="Times New Roman"/>
                              </a:rPr>
                            </m:ctrlPr>
                          </m:radPr>
                          <m:deg>
                            <m:r>
                              <a:rPr lang="en-US" sz="3600" i="1">
                                <a:effectLst/>
                                <a:latin typeface="Cambria Math"/>
                                <a:ea typeface="Calibri"/>
                                <a:cs typeface="Times New Roman"/>
                              </a:rPr>
                              <m:t>3</m:t>
                            </m:r>
                          </m:deg>
                          <m:e>
                            <m:r>
                              <a:rPr lang="en-US" sz="3600" i="1">
                                <a:effectLst/>
                                <a:latin typeface="Cambria Math"/>
                                <a:ea typeface="Times New Roman"/>
                                <a:cs typeface="Times New Roman"/>
                              </a:rPr>
                              <m:t>8</m:t>
                            </m:r>
                          </m:e>
                        </m:rad>
                      </m:den>
                    </m:f>
                  </m:oMath>
                </a14:m>
                <a:r>
                  <a:rPr lang="en-US" sz="3600" dirty="0">
                    <a:effectLst/>
                    <a:latin typeface="Times New Roman"/>
                    <a:ea typeface="Times New Roman"/>
                    <a:cs typeface="Arial"/>
                  </a:rPr>
                  <a:t> = </a:t>
                </a:r>
                <a14:m>
                  <m:oMath xmlns:m="http://schemas.openxmlformats.org/officeDocument/2006/math">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r>
                          <a:rPr lang="en-US" sz="3600" i="1">
                            <a:effectLst/>
                            <a:latin typeface="Cambria Math"/>
                            <a:ea typeface="Times New Roman"/>
                            <a:cs typeface="Times New Roman"/>
                          </a:rPr>
                          <m:t>2</m:t>
                        </m:r>
                      </m:den>
                    </m:f>
                  </m:oMath>
                </a14:m>
                <a:endParaRPr lang="en-US" sz="2400" dirty="0">
                  <a:ea typeface="Calibri"/>
                  <a:cs typeface="Arial"/>
                </a:endParaRPr>
              </a:p>
              <a:p>
                <a:pPr marL="0" marR="0" indent="0">
                  <a:lnSpc>
                    <a:spcPct val="115000"/>
                  </a:lnSpc>
                  <a:spcBef>
                    <a:spcPts val="0"/>
                  </a:spcBef>
                  <a:spcAft>
                    <a:spcPts val="1000"/>
                  </a:spcAft>
                  <a:buNone/>
                </a:pPr>
                <a:r>
                  <a:rPr lang="en-US" sz="3600" dirty="0" smtClean="0">
                    <a:effectLst/>
                    <a:latin typeface="Times New Roman"/>
                    <a:ea typeface="Calibri"/>
                    <a:cs typeface="Arial"/>
                  </a:rPr>
                  <a:t>c) </a:t>
                </a:r>
                <a:r>
                  <a:rPr lang="en-US" sz="3600" dirty="0">
                    <a:effectLst/>
                    <a:latin typeface="Times New Roman"/>
                    <a:ea typeface="Calibri"/>
                    <a:cs typeface="Arial"/>
                  </a:rPr>
                  <a:t>4</a:t>
                </a:r>
                <a:r>
                  <a:rPr lang="en-US" sz="3600" baseline="30000" dirty="0">
                    <a:effectLst/>
                    <a:latin typeface="Times New Roman"/>
                    <a:ea typeface="Calibri"/>
                    <a:cs typeface="Arial"/>
                  </a:rPr>
                  <a:t>0.5</a:t>
                </a:r>
                <a:r>
                  <a:rPr lang="en-US" sz="3600" dirty="0">
                    <a:effectLst/>
                    <a:latin typeface="Times New Roman"/>
                    <a:ea typeface="Calibri"/>
                    <a:cs typeface="Arial"/>
                  </a:rPr>
                  <a:t> =  4</a:t>
                </a:r>
                <a:r>
                  <a:rPr lang="en-US" sz="3600" baseline="30000" dirty="0">
                    <a:effectLst/>
                    <a:latin typeface="Times New Roman"/>
                    <a:ea typeface="Calibri"/>
                    <a:cs typeface="Arial"/>
                  </a:rPr>
                  <a:t>1/2</a:t>
                </a:r>
                <a:r>
                  <a:rPr lang="en-US" sz="3600" dirty="0">
                    <a:effectLst/>
                    <a:latin typeface="Times New Roman"/>
                    <a:ea typeface="Calibri"/>
                    <a:cs typeface="Arial"/>
                  </a:rPr>
                  <a:t> </a:t>
                </a:r>
                <a14:m>
                  <m:oMath xmlns:m="http://schemas.openxmlformats.org/officeDocument/2006/math">
                    <m:r>
                      <a:rPr lang="en-US" sz="3600" i="1">
                        <a:effectLst/>
                        <a:latin typeface="Cambria Math"/>
                        <a:ea typeface="Calibri"/>
                        <a:cs typeface="Times New Roman"/>
                      </a:rPr>
                      <m:t>=</m:t>
                    </m:r>
                    <m:rad>
                      <m:radPr>
                        <m:degHide m:val="on"/>
                        <m:ctrlPr>
                          <a:rPr lang="en-US" sz="3600" i="1">
                            <a:effectLst/>
                            <a:latin typeface="Cambria Math"/>
                            <a:ea typeface="Calibri"/>
                            <a:cs typeface="Times New Roman"/>
                          </a:rPr>
                        </m:ctrlPr>
                      </m:radPr>
                      <m:deg/>
                      <m:e>
                        <m:r>
                          <a:rPr lang="en-US" sz="3600" i="1">
                            <a:effectLst/>
                            <a:latin typeface="Cambria Math"/>
                            <a:ea typeface="Calibri"/>
                            <a:cs typeface="Times New Roman"/>
                          </a:rPr>
                          <m:t>4</m:t>
                        </m:r>
                      </m:e>
                    </m:rad>
                    <m:r>
                      <a:rPr lang="en-US" sz="3600" i="1">
                        <a:effectLst/>
                        <a:latin typeface="Cambria Math"/>
                        <a:ea typeface="Calibri"/>
                        <a:cs typeface="Times New Roman"/>
                      </a:rPr>
                      <m:t>=2</m:t>
                    </m:r>
                  </m:oMath>
                </a14:m>
                <a:r>
                  <a:rPr lang="en-US" sz="3600" dirty="0">
                    <a:effectLst/>
                    <a:latin typeface="Times New Roman"/>
                    <a:ea typeface="Times New Roman"/>
                    <a:cs typeface="Arial"/>
                  </a:rPr>
                  <a:t>           </a:t>
                </a:r>
                <a:endParaRPr lang="en-US" sz="3600" dirty="0">
                  <a:latin typeface="Times New Roman"/>
                  <a:ea typeface="Times New Roman"/>
                  <a:cs typeface="Arial"/>
                </a:endParaRPr>
              </a:p>
              <a:p>
                <a:pPr marL="0" marR="0" indent="0">
                  <a:lnSpc>
                    <a:spcPct val="115000"/>
                  </a:lnSpc>
                  <a:spcBef>
                    <a:spcPts val="0"/>
                  </a:spcBef>
                  <a:spcAft>
                    <a:spcPts val="1000"/>
                  </a:spcAft>
                  <a:buNone/>
                </a:pPr>
                <a:r>
                  <a:rPr lang="en-US" sz="3600" dirty="0" smtClean="0">
                    <a:effectLst/>
                    <a:latin typeface="Times New Roman"/>
                    <a:ea typeface="Times New Roman"/>
                    <a:cs typeface="Arial"/>
                  </a:rPr>
                  <a:t>d</a:t>
                </a:r>
                <a:r>
                  <a:rPr lang="en-US" sz="3600" dirty="0">
                    <a:effectLst/>
                    <a:latin typeface="Times New Roman"/>
                    <a:ea typeface="Times New Roman"/>
                    <a:cs typeface="Arial"/>
                  </a:rPr>
                  <a:t>) 16</a:t>
                </a:r>
                <a:r>
                  <a:rPr lang="en-US" sz="4300" b="1" baseline="30000" dirty="0">
                    <a:solidFill>
                      <a:srgbClr val="FF0000"/>
                    </a:solidFill>
                    <a:effectLst/>
                    <a:latin typeface="Times New Roman"/>
                    <a:ea typeface="Times New Roman"/>
                    <a:cs typeface="Arial"/>
                  </a:rPr>
                  <a:t>-</a:t>
                </a:r>
                <a:r>
                  <a:rPr lang="en-US" sz="3600" b="1" baseline="30000" dirty="0">
                    <a:effectLst/>
                    <a:latin typeface="Times New Roman"/>
                    <a:ea typeface="Times New Roman"/>
                    <a:cs typeface="Arial"/>
                  </a:rPr>
                  <a:t>0.25 </a:t>
                </a:r>
                <a:r>
                  <a:rPr lang="en-US" sz="3600" dirty="0">
                    <a:effectLst/>
                    <a:latin typeface="Times New Roman"/>
                    <a:ea typeface="Times New Roman"/>
                    <a:cs typeface="Arial"/>
                  </a:rPr>
                  <a:t>= </a:t>
                </a:r>
                <a14:m>
                  <m:oMath xmlns:m="http://schemas.openxmlformats.org/officeDocument/2006/math">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sSup>
                          <m:sSupPr>
                            <m:ctrlPr>
                              <a:rPr lang="en-US" sz="3600" i="1">
                                <a:effectLst/>
                                <a:latin typeface="Cambria Math"/>
                                <a:ea typeface="Times New Roman"/>
                                <a:cs typeface="Times New Roman"/>
                              </a:rPr>
                            </m:ctrlPr>
                          </m:sSupPr>
                          <m:e>
                            <m:r>
                              <a:rPr lang="en-US" sz="3600" i="1">
                                <a:effectLst/>
                                <a:latin typeface="Cambria Math"/>
                                <a:ea typeface="Times New Roman"/>
                                <a:cs typeface="Times New Roman"/>
                              </a:rPr>
                              <m:t>16</m:t>
                            </m:r>
                          </m:e>
                          <m:sup>
                            <m:r>
                              <a:rPr lang="en-US" sz="3600" i="1">
                                <a:effectLst/>
                                <a:latin typeface="Cambria Math"/>
                                <a:ea typeface="Times New Roman"/>
                                <a:cs typeface="Times New Roman"/>
                              </a:rPr>
                              <m:t>0.25</m:t>
                            </m:r>
                          </m:sup>
                        </m:sSup>
                      </m:den>
                    </m:f>
                  </m:oMath>
                </a14:m>
                <a:r>
                  <a:rPr lang="en-US" sz="3600" dirty="0">
                    <a:effectLst/>
                    <a:latin typeface="Times New Roman"/>
                    <a:ea typeface="Times New Roman"/>
                    <a:cs typeface="Arial"/>
                  </a:rPr>
                  <a:t> =     </a:t>
                </a:r>
                <a14:m>
                  <m:oMath xmlns:m="http://schemas.openxmlformats.org/officeDocument/2006/math">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sSup>
                          <m:sSupPr>
                            <m:ctrlPr>
                              <a:rPr lang="en-US" sz="3600" i="1">
                                <a:effectLst/>
                                <a:latin typeface="Cambria Math"/>
                                <a:ea typeface="Times New Roman"/>
                                <a:cs typeface="Times New Roman"/>
                              </a:rPr>
                            </m:ctrlPr>
                          </m:sSupPr>
                          <m:e>
                            <m:r>
                              <a:rPr lang="en-US" sz="3600" i="1">
                                <a:effectLst/>
                                <a:latin typeface="Cambria Math"/>
                                <a:ea typeface="Times New Roman"/>
                                <a:cs typeface="Times New Roman"/>
                              </a:rPr>
                              <m:t>16</m:t>
                            </m:r>
                          </m:e>
                          <m:sup>
                            <m:r>
                              <a:rPr lang="en-US" sz="3600" i="1">
                                <a:effectLst/>
                                <a:latin typeface="Cambria Math"/>
                                <a:ea typeface="Times New Roman"/>
                                <a:cs typeface="Times New Roman"/>
                              </a:rPr>
                              <m:t> </m:t>
                            </m:r>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r>
                                  <a:rPr lang="en-US" sz="3600" i="1">
                                    <a:effectLst/>
                                    <a:latin typeface="Cambria Math"/>
                                    <a:ea typeface="Times New Roman"/>
                                    <a:cs typeface="Times New Roman"/>
                                  </a:rPr>
                                  <m:t>4</m:t>
                                </m:r>
                              </m:den>
                            </m:f>
                            <m:r>
                              <a:rPr lang="en-US" sz="3600" i="1">
                                <a:effectLst/>
                                <a:latin typeface="Cambria Math"/>
                                <a:ea typeface="Times New Roman"/>
                                <a:cs typeface="Times New Roman"/>
                              </a:rPr>
                              <m:t> </m:t>
                            </m:r>
                          </m:sup>
                        </m:sSup>
                      </m:den>
                    </m:f>
                  </m:oMath>
                </a14:m>
                <a:r>
                  <a:rPr lang="en-US" sz="3600" dirty="0">
                    <a:effectLst/>
                    <a:latin typeface="Times New Roman"/>
                    <a:ea typeface="Times New Roman"/>
                    <a:cs typeface="Arial"/>
                  </a:rPr>
                  <a:t>    = </a:t>
                </a:r>
                <a14:m>
                  <m:oMath xmlns:m="http://schemas.openxmlformats.org/officeDocument/2006/math">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rad>
                          <m:radPr>
                            <m:ctrlPr>
                              <a:rPr lang="en-US" sz="3600" i="1">
                                <a:effectLst/>
                                <a:latin typeface="Cambria Math"/>
                                <a:ea typeface="Times New Roman"/>
                                <a:cs typeface="Times New Roman"/>
                              </a:rPr>
                            </m:ctrlPr>
                          </m:radPr>
                          <m:deg>
                            <m:r>
                              <a:rPr lang="en-US" sz="3600" i="1">
                                <a:effectLst/>
                                <a:latin typeface="Cambria Math"/>
                                <a:ea typeface="Calibri"/>
                                <a:cs typeface="Times New Roman"/>
                              </a:rPr>
                              <m:t>4</m:t>
                            </m:r>
                          </m:deg>
                          <m:e>
                            <m:r>
                              <a:rPr lang="en-US" sz="3600" i="1">
                                <a:effectLst/>
                                <a:latin typeface="Cambria Math"/>
                                <a:ea typeface="Times New Roman"/>
                                <a:cs typeface="Times New Roman"/>
                              </a:rPr>
                              <m:t>16</m:t>
                            </m:r>
                          </m:e>
                        </m:rad>
                      </m:den>
                    </m:f>
                  </m:oMath>
                </a14:m>
                <a:r>
                  <a:rPr lang="en-US" sz="3600" dirty="0">
                    <a:effectLst/>
                    <a:latin typeface="Times New Roman"/>
                    <a:ea typeface="Times New Roman"/>
                    <a:cs typeface="Arial"/>
                  </a:rPr>
                  <a:t> = </a:t>
                </a:r>
                <a14:m>
                  <m:oMath xmlns:m="http://schemas.openxmlformats.org/officeDocument/2006/math">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1</m:t>
                        </m:r>
                      </m:num>
                      <m:den>
                        <m:r>
                          <a:rPr lang="en-US" sz="3600" i="1">
                            <a:effectLst/>
                            <a:latin typeface="Cambria Math"/>
                            <a:ea typeface="Times New Roman"/>
                            <a:cs typeface="Times New Roman"/>
                          </a:rPr>
                          <m:t>2</m:t>
                        </m:r>
                      </m:den>
                    </m:f>
                  </m:oMath>
                </a14:m>
                <a:endParaRPr lang="en-US" sz="2400" dirty="0">
                  <a:ea typeface="Calibri"/>
                  <a:cs typeface="Arial"/>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5668963"/>
              </a:xfrm>
              <a:blipFill rotWithShape="1">
                <a:blip r:embed="rId2"/>
                <a:stretch>
                  <a:fillRect l="-1926" t="-1398"/>
                </a:stretch>
              </a:blipFill>
            </p:spPr>
            <p:txBody>
              <a:bodyPr/>
              <a:lstStyle/>
              <a:p>
                <a:r>
                  <a:rPr lang="en-US">
                    <a:noFill/>
                  </a:rPr>
                  <a:t> </a:t>
                </a:r>
              </a:p>
            </p:txBody>
          </p:sp>
        </mc:Fallback>
      </mc:AlternateContent>
    </p:spTree>
    <p:extLst>
      <p:ext uri="{BB962C8B-B14F-4D97-AF65-F5344CB8AC3E}">
        <p14:creationId xmlns:p14="http://schemas.microsoft.com/office/powerpoint/2010/main" val="92582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noFill/>
        </p:spPr>
        <p:txBody>
          <a:bodyPr/>
          <a:lstStyle/>
          <a:p>
            <a:pPr marL="0" indent="0">
              <a:buNone/>
            </a:pPr>
            <a:r>
              <a:rPr lang="en-US" b="1" i="1" dirty="0" smtClean="0">
                <a:latin typeface="Times New Roman"/>
                <a:ea typeface="Calibri"/>
              </a:rPr>
              <a:t>Real Number(</a:t>
            </a:r>
            <a:r>
              <a:rPr lang="en-US" dirty="0" smtClean="0">
                <a:latin typeface="Times New Roman"/>
                <a:ea typeface="Calibri"/>
              </a:rPr>
              <a:t> </a:t>
            </a:r>
            <a:r>
              <a:rPr lang="en-US" sz="3600" b="1" dirty="0">
                <a:ln w="5271" cap="flat" cmpd="sng" algn="ctr">
                  <a:solidFill>
                    <a:srgbClr val="7D7D7D"/>
                  </a:solidFill>
                  <a:prstDash val="solid"/>
                  <a:round/>
                </a:ln>
                <a:solidFill>
                  <a:srgbClr val="FF0000"/>
                </a:solidFill>
                <a:latin typeface="Times New Roman"/>
                <a:ea typeface="Times New Roman"/>
              </a:rPr>
              <a:t>R</a:t>
            </a:r>
            <a:r>
              <a:rPr lang="en-US" dirty="0">
                <a:latin typeface="Times New Roman"/>
                <a:ea typeface="Calibri"/>
              </a:rPr>
              <a:t> </a:t>
            </a:r>
            <a:r>
              <a:rPr lang="en-US" dirty="0" smtClean="0">
                <a:latin typeface="Times New Roman"/>
                <a:ea typeface="Calibri"/>
              </a:rPr>
              <a:t>):</a:t>
            </a:r>
          </a:p>
          <a:p>
            <a:pPr marL="0" indent="0">
              <a:buNone/>
            </a:pPr>
            <a:endParaRPr lang="en-US" dirty="0" smtClean="0">
              <a:latin typeface="Times New Roman"/>
              <a:ea typeface="Calibri"/>
            </a:endParaRPr>
          </a:p>
          <a:p>
            <a:pPr marL="0" marR="0" indent="0" algn="just">
              <a:lnSpc>
                <a:spcPct val="115000"/>
              </a:lnSpc>
              <a:spcBef>
                <a:spcPts val="0"/>
              </a:spcBef>
              <a:spcAft>
                <a:spcPts val="1000"/>
              </a:spcAft>
              <a:buNone/>
              <a:tabLst>
                <a:tab pos="2276475" algn="l"/>
              </a:tabLst>
            </a:pPr>
            <a:r>
              <a:rPr lang="en-US" sz="2800" dirty="0">
                <a:latin typeface="Times New Roman"/>
                <a:ea typeface="Calibri"/>
              </a:rPr>
              <a:t>a number   can be used to measure a continuous one-dimensional quantity such as a </a:t>
            </a:r>
            <a:r>
              <a:rPr lang="en-US" sz="2800" dirty="0" smtClean="0">
                <a:latin typeface="Times New Roman"/>
                <a:ea typeface="Calibri"/>
              </a:rPr>
              <a:t>distance.</a:t>
            </a:r>
            <a:r>
              <a:rPr lang="en-US" sz="2800" dirty="0">
                <a:solidFill>
                  <a:srgbClr val="202124"/>
                </a:solidFill>
                <a:latin typeface="Times New Roman"/>
                <a:ea typeface="Times New Roman"/>
                <a:cs typeface="Arial"/>
              </a:rPr>
              <a:t> Real numbers including</a:t>
            </a:r>
            <a:r>
              <a:rPr lang="en-US" sz="2800" b="1" dirty="0">
                <a:solidFill>
                  <a:srgbClr val="202124"/>
                </a:solidFill>
                <a:latin typeface="Times New Roman"/>
                <a:ea typeface="Times New Roman"/>
                <a:cs typeface="Arial"/>
              </a:rPr>
              <a:t> </a:t>
            </a:r>
            <a:r>
              <a:rPr lang="en-US" sz="2800" dirty="0">
                <a:solidFill>
                  <a:srgbClr val="202124"/>
                </a:solidFill>
                <a:latin typeface="Times New Roman"/>
                <a:ea typeface="Times New Roman"/>
                <a:cs typeface="Arial"/>
              </a:rPr>
              <a:t>both </a:t>
            </a:r>
            <a:r>
              <a:rPr lang="en-US" sz="2800" i="1" dirty="0">
                <a:solidFill>
                  <a:srgbClr val="FF0000"/>
                </a:solidFill>
                <a:latin typeface="Times New Roman"/>
                <a:ea typeface="Times New Roman"/>
                <a:cs typeface="Arial"/>
              </a:rPr>
              <a:t>rational</a:t>
            </a:r>
            <a:r>
              <a:rPr lang="en-US" sz="2800" i="1" dirty="0">
                <a:solidFill>
                  <a:srgbClr val="202124"/>
                </a:solidFill>
                <a:latin typeface="Times New Roman"/>
                <a:ea typeface="Times New Roman"/>
                <a:cs typeface="Arial"/>
              </a:rPr>
              <a:t> </a:t>
            </a:r>
            <a:r>
              <a:rPr lang="en-US" sz="2800" i="1" dirty="0" smtClean="0">
                <a:solidFill>
                  <a:srgbClr val="202124"/>
                </a:solidFill>
                <a:latin typeface="Times New Roman"/>
                <a:ea typeface="Times New Roman"/>
                <a:cs typeface="Arial"/>
              </a:rPr>
              <a:t>&amp; </a:t>
            </a:r>
            <a:r>
              <a:rPr lang="en-US" sz="2800" i="1" dirty="0">
                <a:solidFill>
                  <a:srgbClr val="FF0000"/>
                </a:solidFill>
                <a:latin typeface="Times New Roman"/>
                <a:ea typeface="Times New Roman"/>
                <a:cs typeface="Arial"/>
              </a:rPr>
              <a:t>irrational numbers</a:t>
            </a:r>
            <a:r>
              <a:rPr lang="en-US" sz="2800" dirty="0">
                <a:solidFill>
                  <a:srgbClr val="FF0000"/>
                </a:solidFill>
                <a:latin typeface="Times New Roman"/>
                <a:ea typeface="Times New Roman"/>
                <a:cs typeface="Arial"/>
              </a:rPr>
              <a:t>.</a:t>
            </a:r>
            <a:endParaRPr lang="en-US" sz="2000" dirty="0">
              <a:solidFill>
                <a:srgbClr val="FF0000"/>
              </a:solidFill>
              <a:ea typeface="Calibri"/>
              <a:cs typeface="Arial"/>
            </a:endParaRPr>
          </a:p>
          <a:p>
            <a:pPr marL="0" marR="0" indent="0" algn="just">
              <a:lnSpc>
                <a:spcPct val="115000"/>
              </a:lnSpc>
              <a:spcBef>
                <a:spcPts val="0"/>
              </a:spcBef>
              <a:spcAft>
                <a:spcPts val="0"/>
              </a:spcAft>
              <a:buNone/>
            </a:pPr>
            <a:r>
              <a:rPr lang="en-US" sz="2400" dirty="0">
                <a:solidFill>
                  <a:srgbClr val="202124"/>
                </a:solidFill>
                <a:latin typeface="Times New Roman"/>
                <a:ea typeface="Times New Roman"/>
                <a:cs typeface="Arial"/>
              </a:rPr>
              <a:t> </a:t>
            </a:r>
            <a:r>
              <a:rPr lang="en-US" sz="2800" dirty="0" smtClean="0">
                <a:solidFill>
                  <a:srgbClr val="202124"/>
                </a:solidFill>
                <a:latin typeface="Times New Roman"/>
                <a:ea typeface="Times New Roman"/>
                <a:cs typeface="Arial"/>
              </a:rPr>
              <a:t>rational </a:t>
            </a:r>
            <a:r>
              <a:rPr lang="en-US" sz="2800" dirty="0">
                <a:solidFill>
                  <a:srgbClr val="202124"/>
                </a:solidFill>
                <a:latin typeface="Times New Roman"/>
                <a:ea typeface="Times New Roman"/>
                <a:cs typeface="Arial"/>
              </a:rPr>
              <a:t>numbers</a:t>
            </a:r>
            <a:r>
              <a:rPr lang="en-US" sz="2400" dirty="0">
                <a:solidFill>
                  <a:srgbClr val="202124"/>
                </a:solidFill>
                <a:latin typeface="Arial"/>
                <a:ea typeface="Times New Roman"/>
                <a:cs typeface="Arial"/>
              </a:rPr>
              <a:t>:</a:t>
            </a:r>
            <a:endParaRPr lang="en-US" sz="2000" dirty="0">
              <a:ea typeface="Calibri"/>
              <a:cs typeface="Arial"/>
            </a:endParaRPr>
          </a:p>
          <a:p>
            <a:pPr marL="0" marR="0" indent="0" algn="just">
              <a:lnSpc>
                <a:spcPct val="115000"/>
              </a:lnSpc>
              <a:spcBef>
                <a:spcPts val="0"/>
              </a:spcBef>
              <a:spcAft>
                <a:spcPts val="0"/>
              </a:spcAft>
              <a:buNone/>
            </a:pPr>
            <a:r>
              <a:rPr lang="en-US" sz="2400" dirty="0">
                <a:solidFill>
                  <a:srgbClr val="202124"/>
                </a:solidFill>
                <a:latin typeface="Arial"/>
                <a:ea typeface="Times New Roman"/>
                <a:cs typeface="Arial"/>
              </a:rPr>
              <a:t> </a:t>
            </a:r>
            <a:r>
              <a:rPr lang="en-US" sz="2800" dirty="0">
                <a:solidFill>
                  <a:srgbClr val="202124"/>
                </a:solidFill>
                <a:latin typeface="Times New Roman"/>
                <a:ea typeface="Times New Roman"/>
                <a:cs typeface="Arial"/>
              </a:rPr>
              <a:t>Any number that can be written as a ratio (or fraction) of two integers is a rational number. </a:t>
            </a:r>
            <a:endParaRPr lang="en-US" sz="2800" dirty="0" smtClean="0">
              <a:solidFill>
                <a:srgbClr val="202124"/>
              </a:solidFill>
              <a:latin typeface="Times New Roman"/>
              <a:ea typeface="Times New Roman"/>
              <a:cs typeface="Arial"/>
            </a:endParaRPr>
          </a:p>
          <a:p>
            <a:pPr marL="0" marR="0" indent="0" algn="just">
              <a:lnSpc>
                <a:spcPct val="115000"/>
              </a:lnSpc>
              <a:spcBef>
                <a:spcPts val="0"/>
              </a:spcBef>
              <a:spcAft>
                <a:spcPts val="0"/>
              </a:spcAft>
              <a:buNone/>
            </a:pPr>
            <a:r>
              <a:rPr lang="en-US" sz="2800" dirty="0" smtClean="0">
                <a:solidFill>
                  <a:srgbClr val="202124"/>
                </a:solidFill>
                <a:latin typeface="Times New Roman"/>
                <a:ea typeface="Times New Roman"/>
                <a:cs typeface="Arial"/>
              </a:rPr>
              <a:t> </a:t>
            </a:r>
            <a:r>
              <a:rPr lang="en-US" sz="2800" dirty="0">
                <a:solidFill>
                  <a:srgbClr val="202124"/>
                </a:solidFill>
                <a:latin typeface="Times New Roman"/>
                <a:ea typeface="Times New Roman"/>
                <a:cs typeface="Arial"/>
              </a:rPr>
              <a:t>Such as integers (-2, 0, 1), fractions (1/2, 2.5) </a:t>
            </a:r>
            <a:r>
              <a:rPr lang="en-US" sz="2800" dirty="0" smtClean="0">
                <a:solidFill>
                  <a:srgbClr val="202124"/>
                </a:solidFill>
                <a:latin typeface="Times New Roman"/>
                <a:ea typeface="Times New Roman"/>
                <a:cs typeface="Arial"/>
              </a:rPr>
              <a:t>.</a:t>
            </a:r>
            <a:endParaRPr lang="en-US" sz="2000" dirty="0">
              <a:ea typeface="Calibri"/>
              <a:cs typeface="Arial"/>
            </a:endParaRPr>
          </a:p>
          <a:p>
            <a:pPr marL="0" marR="0" indent="0" algn="just">
              <a:lnSpc>
                <a:spcPct val="115000"/>
              </a:lnSpc>
              <a:spcBef>
                <a:spcPts val="0"/>
              </a:spcBef>
              <a:spcAft>
                <a:spcPts val="1000"/>
              </a:spcAft>
              <a:buNone/>
            </a:pPr>
            <a:r>
              <a:rPr lang="en-US" sz="800" dirty="0">
                <a:solidFill>
                  <a:srgbClr val="202124"/>
                </a:solidFill>
                <a:latin typeface="Times New Roman"/>
                <a:ea typeface="Times New Roman"/>
                <a:cs typeface="Arial"/>
              </a:rPr>
              <a:t> </a:t>
            </a:r>
            <a:endParaRPr lang="en-US" sz="1400" dirty="0">
              <a:ea typeface="Calibri"/>
              <a:cs typeface="Arial"/>
            </a:endParaRPr>
          </a:p>
          <a:p>
            <a:pPr marL="0" indent="0">
              <a:buNone/>
            </a:pPr>
            <a:endParaRPr lang="en-US" sz="1800" dirty="0">
              <a:solidFill>
                <a:srgbClr val="FF0000"/>
              </a:solidFill>
            </a:endParaRPr>
          </a:p>
        </p:txBody>
      </p:sp>
    </p:spTree>
    <p:extLst>
      <p:ext uri="{BB962C8B-B14F-4D97-AF65-F5344CB8AC3E}">
        <p14:creationId xmlns:p14="http://schemas.microsoft.com/office/powerpoint/2010/main" val="110820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04800"/>
                <a:ext cx="8229600" cy="6248400"/>
              </a:xfrm>
            </p:spPr>
            <p:txBody>
              <a:bodyPr>
                <a:normAutofit/>
              </a:bodyPr>
              <a:lstStyle/>
              <a:p>
                <a:pPr marL="0" marR="0" indent="0">
                  <a:lnSpc>
                    <a:spcPct val="115000"/>
                  </a:lnSpc>
                  <a:spcBef>
                    <a:spcPts val="0"/>
                  </a:spcBef>
                  <a:spcAft>
                    <a:spcPts val="1000"/>
                  </a:spcAft>
                  <a:buNone/>
                </a:pPr>
                <a:r>
                  <a:rPr lang="en-US" sz="2400" dirty="0">
                    <a:latin typeface="Times New Roman"/>
                    <a:ea typeface="Calibri"/>
                    <a:cs typeface="Arial"/>
                  </a:rPr>
                  <a:t>We will now consider fractional exponents of the form: </a:t>
                </a:r>
                <a:r>
                  <a:rPr lang="en-US" b="1" dirty="0">
                    <a:solidFill>
                      <a:srgbClr val="0070C0"/>
                    </a:solidFill>
                    <a:effectLst/>
                    <a:latin typeface="Times New Roman"/>
                    <a:ea typeface="Calibri"/>
                    <a:cs typeface="Arial"/>
                  </a:rPr>
                  <a:t>a</a:t>
                </a:r>
                <a:r>
                  <a:rPr lang="en-US" b="1" baseline="30000" dirty="0">
                    <a:solidFill>
                      <a:srgbClr val="FF0000"/>
                    </a:solidFill>
                    <a:effectLst/>
                    <a:latin typeface="Times New Roman"/>
                    <a:ea typeface="Calibri"/>
                    <a:cs typeface="Arial"/>
                  </a:rPr>
                  <a:t>m/n</a:t>
                </a:r>
                <a:r>
                  <a:rPr lang="en-US" dirty="0">
                    <a:effectLst/>
                    <a:latin typeface="Times New Roman"/>
                    <a:ea typeface="Calibri"/>
                    <a:cs typeface="Arial"/>
                  </a:rPr>
                  <a:t> </a:t>
                </a:r>
                <a:r>
                  <a:rPr lang="en-US" sz="2400" dirty="0">
                    <a:effectLst/>
                    <a:latin typeface="Times New Roman"/>
                    <a:ea typeface="Calibri"/>
                    <a:cs typeface="Arial"/>
                  </a:rPr>
                  <a:t>In general, we define:</a:t>
                </a:r>
                <a:endParaRPr lang="en-US" sz="1800" dirty="0">
                  <a:ea typeface="Calibri"/>
                  <a:cs typeface="Arial"/>
                </a:endParaRPr>
              </a:p>
              <a:p>
                <a:pPr marL="0" marR="0" indent="0" algn="ctr">
                  <a:lnSpc>
                    <a:spcPct val="115000"/>
                  </a:lnSpc>
                  <a:spcBef>
                    <a:spcPts val="0"/>
                  </a:spcBef>
                  <a:spcAft>
                    <a:spcPts val="1000"/>
                  </a:spcAft>
                  <a:buNone/>
                  <a:tabLst>
                    <a:tab pos="638175" algn="l"/>
                  </a:tabLst>
                </a:pPr>
                <a14:m>
                  <m:oMath xmlns:m="http://schemas.openxmlformats.org/officeDocument/2006/math">
                    <m:sSup>
                      <m:sSupPr>
                        <m:ctrlPr>
                          <a:rPr lang="en-US" sz="3600" i="1" smtClean="0">
                            <a:solidFill>
                              <a:srgbClr val="7030A0"/>
                            </a:solidFill>
                            <a:effectLst/>
                            <a:latin typeface="Cambria Math"/>
                            <a:ea typeface="Calibri"/>
                            <a:cs typeface="Times New Roman"/>
                          </a:rPr>
                        </m:ctrlPr>
                      </m:sSupPr>
                      <m:e>
                        <m:r>
                          <a:rPr lang="en-US" sz="3600" i="1">
                            <a:solidFill>
                              <a:srgbClr val="7030A0"/>
                            </a:solidFill>
                            <a:effectLst/>
                            <a:latin typeface="Cambria Math"/>
                            <a:ea typeface="Calibri"/>
                            <a:cs typeface="Times New Roman"/>
                          </a:rPr>
                          <m:t>𝑎</m:t>
                        </m:r>
                      </m:e>
                      <m:sup>
                        <m:f>
                          <m:fPr>
                            <m:ctrlPr>
                              <a:rPr lang="en-US" sz="3600" i="1">
                                <a:solidFill>
                                  <a:srgbClr val="7030A0"/>
                                </a:solidFill>
                                <a:effectLst/>
                                <a:latin typeface="Cambria Math"/>
                                <a:ea typeface="Calibri"/>
                                <a:cs typeface="Times New Roman"/>
                              </a:rPr>
                            </m:ctrlPr>
                          </m:fPr>
                          <m:num>
                            <m:r>
                              <a:rPr lang="en-US" sz="3600" i="1">
                                <a:solidFill>
                                  <a:srgbClr val="7030A0"/>
                                </a:solidFill>
                                <a:effectLst/>
                                <a:latin typeface="Cambria Math"/>
                                <a:ea typeface="Calibri"/>
                                <a:cs typeface="Times New Roman"/>
                              </a:rPr>
                              <m:t>𝑚</m:t>
                            </m:r>
                          </m:num>
                          <m:den>
                            <m:r>
                              <a:rPr lang="en-US" sz="3600" i="1">
                                <a:solidFill>
                                  <a:srgbClr val="7030A0"/>
                                </a:solidFill>
                                <a:effectLst/>
                                <a:latin typeface="Cambria Math"/>
                                <a:ea typeface="Calibri"/>
                                <a:cs typeface="Times New Roman"/>
                              </a:rPr>
                              <m:t>𝑛</m:t>
                            </m:r>
                          </m:den>
                        </m:f>
                      </m:sup>
                    </m:sSup>
                  </m:oMath>
                </a14:m>
                <a:r>
                  <a:rPr lang="en-US" sz="3600" dirty="0">
                    <a:solidFill>
                      <a:srgbClr val="7030A0"/>
                    </a:solidFill>
                    <a:effectLst/>
                    <a:latin typeface="Times New Roman"/>
                    <a:ea typeface="Times New Roman"/>
                    <a:cs typeface="Arial"/>
                  </a:rPr>
                  <a:t> = </a:t>
                </a:r>
                <a14:m>
                  <m:oMath xmlns:m="http://schemas.openxmlformats.org/officeDocument/2006/math">
                    <m:d>
                      <m:dPr>
                        <m:ctrlPr>
                          <a:rPr lang="en-US" sz="3600" i="1">
                            <a:solidFill>
                              <a:srgbClr val="7030A0"/>
                            </a:solidFill>
                            <a:effectLst/>
                            <a:latin typeface="Cambria Math"/>
                            <a:ea typeface="Times New Roman"/>
                            <a:cs typeface="Times New Roman"/>
                          </a:rPr>
                        </m:ctrlPr>
                      </m:dPr>
                      <m:e>
                        <m:rad>
                          <m:radPr>
                            <m:ctrlPr>
                              <a:rPr lang="en-US" sz="3600" i="1">
                                <a:solidFill>
                                  <a:srgbClr val="7030A0"/>
                                </a:solidFill>
                                <a:effectLst/>
                                <a:latin typeface="Cambria Math"/>
                                <a:ea typeface="Times New Roman"/>
                                <a:cs typeface="Times New Roman"/>
                              </a:rPr>
                            </m:ctrlPr>
                          </m:radPr>
                          <m:deg>
                            <m:r>
                              <a:rPr lang="en-US" sz="3600" i="1">
                                <a:solidFill>
                                  <a:srgbClr val="7030A0"/>
                                </a:solidFill>
                                <a:effectLst/>
                                <a:latin typeface="Cambria Math"/>
                                <a:ea typeface="Times New Roman"/>
                                <a:cs typeface="Times New Roman"/>
                              </a:rPr>
                              <m:t>𝑛</m:t>
                            </m:r>
                          </m:deg>
                          <m:e>
                            <m:r>
                              <a:rPr lang="en-US" sz="3600" i="1">
                                <a:solidFill>
                                  <a:srgbClr val="7030A0"/>
                                </a:solidFill>
                                <a:effectLst/>
                                <a:latin typeface="Cambria Math"/>
                                <a:ea typeface="Times New Roman"/>
                                <a:cs typeface="Times New Roman"/>
                              </a:rPr>
                              <m:t>𝑎</m:t>
                            </m:r>
                          </m:e>
                        </m:rad>
                        <m:r>
                          <a:rPr lang="en-US" sz="3600" i="1">
                            <a:solidFill>
                              <a:srgbClr val="7030A0"/>
                            </a:solidFill>
                            <a:effectLst/>
                            <a:latin typeface="Cambria Math"/>
                            <a:ea typeface="Times New Roman"/>
                            <a:cs typeface="Times New Roman"/>
                          </a:rPr>
                          <m:t> </m:t>
                        </m:r>
                      </m:e>
                    </m:d>
                  </m:oMath>
                </a14:m>
                <a:r>
                  <a:rPr lang="en-US" sz="3600" baseline="30000" dirty="0">
                    <a:solidFill>
                      <a:srgbClr val="7030A0"/>
                    </a:solidFill>
                    <a:effectLst/>
                    <a:latin typeface="Times New Roman"/>
                    <a:ea typeface="Times New Roman"/>
                    <a:cs typeface="Arial"/>
                  </a:rPr>
                  <a:t>m</a:t>
                </a:r>
                <a:r>
                  <a:rPr lang="en-US" sz="3600" dirty="0">
                    <a:solidFill>
                      <a:srgbClr val="7030A0"/>
                    </a:solidFill>
                    <a:effectLst/>
                    <a:latin typeface="Times New Roman"/>
                    <a:ea typeface="Times New Roman"/>
                    <a:cs typeface="Arial"/>
                  </a:rPr>
                  <a:t> = </a:t>
                </a:r>
                <a14:m>
                  <m:oMath xmlns:m="http://schemas.openxmlformats.org/officeDocument/2006/math">
                    <m:rad>
                      <m:radPr>
                        <m:ctrlPr>
                          <a:rPr lang="en-US" sz="3600" i="1">
                            <a:solidFill>
                              <a:srgbClr val="7030A0"/>
                            </a:solidFill>
                            <a:effectLst/>
                            <a:latin typeface="Cambria Math"/>
                            <a:ea typeface="Times New Roman"/>
                            <a:cs typeface="Times New Roman"/>
                          </a:rPr>
                        </m:ctrlPr>
                      </m:radPr>
                      <m:deg>
                        <m:r>
                          <a:rPr lang="en-US" sz="3600" i="1">
                            <a:solidFill>
                              <a:srgbClr val="7030A0"/>
                            </a:solidFill>
                            <a:effectLst/>
                            <a:latin typeface="Cambria Math"/>
                            <a:ea typeface="Times New Roman"/>
                            <a:cs typeface="Times New Roman"/>
                          </a:rPr>
                          <m:t>𝑛</m:t>
                        </m:r>
                      </m:deg>
                      <m:e>
                        <m:sSup>
                          <m:sSupPr>
                            <m:ctrlPr>
                              <a:rPr lang="en-US" sz="3600" i="1">
                                <a:solidFill>
                                  <a:srgbClr val="7030A0"/>
                                </a:solidFill>
                                <a:effectLst/>
                                <a:latin typeface="Cambria Math"/>
                                <a:ea typeface="Times New Roman"/>
                                <a:cs typeface="Times New Roman"/>
                              </a:rPr>
                            </m:ctrlPr>
                          </m:sSupPr>
                          <m:e>
                            <m:r>
                              <a:rPr lang="en-US" sz="3600" i="1">
                                <a:solidFill>
                                  <a:srgbClr val="7030A0"/>
                                </a:solidFill>
                                <a:effectLst/>
                                <a:latin typeface="Cambria Math"/>
                                <a:ea typeface="Times New Roman"/>
                                <a:cs typeface="Times New Roman"/>
                              </a:rPr>
                              <m:t>𝑎</m:t>
                            </m:r>
                          </m:e>
                          <m:sup>
                            <m:r>
                              <a:rPr lang="en-US" sz="3600" i="1">
                                <a:solidFill>
                                  <a:srgbClr val="7030A0"/>
                                </a:solidFill>
                                <a:effectLst/>
                                <a:latin typeface="Cambria Math"/>
                                <a:ea typeface="Times New Roman"/>
                                <a:cs typeface="Times New Roman"/>
                              </a:rPr>
                              <m:t>𝑚</m:t>
                            </m:r>
                          </m:sup>
                        </m:sSup>
                      </m:e>
                    </m:rad>
                  </m:oMath>
                </a14:m>
                <a:endParaRPr lang="en-US" sz="2000" dirty="0">
                  <a:solidFill>
                    <a:srgbClr val="7030A0"/>
                  </a:solidFill>
                  <a:ea typeface="Calibri"/>
                  <a:cs typeface="Arial"/>
                </a:endParaRPr>
              </a:p>
              <a:p>
                <a:pPr marL="0" marR="0" indent="0">
                  <a:buNone/>
                </a:pPr>
                <a:r>
                  <a:rPr lang="en-US" sz="2400" b="1" dirty="0">
                    <a:solidFill>
                      <a:srgbClr val="0A0A0A"/>
                    </a:solidFill>
                    <a:latin typeface="Times New Roman"/>
                    <a:ea typeface="Times New Roman"/>
                    <a:cs typeface="Times New Roman"/>
                  </a:rPr>
                  <a:t>Example: </a:t>
                </a:r>
                <a:r>
                  <a:rPr lang="en-US" sz="2400" dirty="0">
                    <a:solidFill>
                      <a:srgbClr val="0A0A0A"/>
                    </a:solidFill>
                    <a:effectLst/>
                    <a:latin typeface="Times New Roman"/>
                    <a:ea typeface="Times New Roman"/>
                    <a:cs typeface="Times New Roman"/>
                  </a:rPr>
                  <a:t>Evaluate the following,</a:t>
                </a:r>
                <a:endParaRPr lang="en-US" sz="2000" dirty="0">
                  <a:effectLst/>
                  <a:latin typeface="Times New Roman"/>
                  <a:ea typeface="Times New Roman"/>
                </a:endParaRPr>
              </a:p>
              <a:p>
                <a:pPr marL="0" marR="0" indent="0">
                  <a:buNone/>
                </a:pPr>
                <a:r>
                  <a:rPr lang="en-US" sz="2400" dirty="0">
                    <a:solidFill>
                      <a:srgbClr val="0A0A0A"/>
                    </a:solidFill>
                    <a:effectLst/>
                    <a:latin typeface="Times New Roman"/>
                    <a:ea typeface="Times New Roman"/>
                    <a:cs typeface="Times New Roman"/>
                  </a:rPr>
                  <a:t>a)  </a:t>
                </a:r>
                <a14:m>
                  <m:oMath xmlns:m="http://schemas.openxmlformats.org/officeDocument/2006/math">
                    <m:r>
                      <a:rPr lang="en-US" sz="2800" i="1">
                        <a:effectLst/>
                        <a:latin typeface="Cambria Math"/>
                        <a:ea typeface="Times New Roman"/>
                        <a:cs typeface="Times New Roman"/>
                      </a:rPr>
                      <m:t>27</m:t>
                    </m:r>
                  </m:oMath>
                </a14:m>
                <a:r>
                  <a:rPr lang="en-US" sz="2800" b="1" baseline="30000" dirty="0">
                    <a:effectLst/>
                    <a:latin typeface="Times New Roman"/>
                    <a:ea typeface="Times New Roman"/>
                    <a:cs typeface="Times New Roman"/>
                  </a:rPr>
                  <a:t>2/3</a:t>
                </a:r>
                <a:r>
                  <a:rPr lang="en-US" sz="2800" dirty="0">
                    <a:effectLst/>
                    <a:latin typeface="Times New Roman"/>
                    <a:ea typeface="Times New Roman"/>
                    <a:cs typeface="Times New Roman"/>
                  </a:rPr>
                  <a:t>        </a:t>
                </a:r>
                <a:r>
                  <a:rPr lang="en-US" sz="2400" dirty="0">
                    <a:effectLst/>
                    <a:latin typeface="Times New Roman"/>
                    <a:ea typeface="Times New Roman"/>
                    <a:cs typeface="Times New Roman"/>
                  </a:rPr>
                  <a:t>b) 16</a:t>
                </a:r>
                <a:r>
                  <a:rPr lang="en-US" sz="2400" b="1" baseline="30000" dirty="0">
                    <a:effectLst/>
                    <a:latin typeface="Times New Roman"/>
                    <a:ea typeface="Times New Roman"/>
                    <a:cs typeface="Times New Roman"/>
                  </a:rPr>
                  <a:t>1.5</a:t>
                </a:r>
                <a:endParaRPr lang="en-US" sz="2000" dirty="0">
                  <a:effectLst/>
                  <a:latin typeface="Times New Roman"/>
                  <a:ea typeface="Times New Roman"/>
                </a:endParaRPr>
              </a:p>
              <a:p>
                <a:pPr marL="0" marR="0" indent="0">
                  <a:lnSpc>
                    <a:spcPct val="115000"/>
                  </a:lnSpc>
                  <a:spcBef>
                    <a:spcPts val="0"/>
                  </a:spcBef>
                  <a:spcAft>
                    <a:spcPts val="1000"/>
                  </a:spcAft>
                  <a:buNone/>
                </a:pPr>
                <a:r>
                  <a:rPr lang="en-US" sz="2400" dirty="0">
                    <a:solidFill>
                      <a:srgbClr val="FF0000"/>
                    </a:solidFill>
                    <a:effectLst/>
                    <a:latin typeface="Times New Roman"/>
                    <a:ea typeface="Calibri"/>
                    <a:cs typeface="Arial"/>
                  </a:rPr>
                  <a:t>Answer:</a:t>
                </a:r>
                <a:endParaRPr lang="en-US" sz="1800" dirty="0">
                  <a:ea typeface="Calibri"/>
                  <a:cs typeface="Arial"/>
                </a:endParaRPr>
              </a:p>
              <a:p>
                <a:pPr lvl="0" fontAlgn="base">
                  <a:lnSpc>
                    <a:spcPct val="115000"/>
                  </a:lnSpc>
                  <a:spcBef>
                    <a:spcPts val="0"/>
                  </a:spcBef>
                  <a:buFont typeface="+mj-lt"/>
                  <a:buAutoNum type="alphaLcParenR"/>
                </a:pPr>
                <a:r>
                  <a:rPr lang="en-US" sz="2400" i="1" dirty="0">
                    <a:effectLst/>
                    <a:latin typeface="Times New Roman"/>
                    <a:ea typeface="Calibri"/>
                    <a:cs typeface="Arial"/>
                  </a:rPr>
                  <a:t>Method 1:     </a:t>
                </a:r>
                <a:r>
                  <a:rPr lang="en-US" sz="2400" dirty="0">
                    <a:effectLst/>
                    <a:latin typeface="Times New Roman"/>
                    <a:ea typeface="Calibri"/>
                    <a:cs typeface="Arial"/>
                  </a:rPr>
                  <a:t> </a:t>
                </a:r>
                <a14:m>
                  <m:oMath xmlns:m="http://schemas.openxmlformats.org/officeDocument/2006/math">
                    <m:r>
                      <a:rPr lang="en-US" sz="2400" i="1">
                        <a:effectLst/>
                        <a:latin typeface="Cambria Math"/>
                        <a:ea typeface="Calibri"/>
                        <a:cs typeface="Times New Roman"/>
                      </a:rPr>
                      <m:t>27</m:t>
                    </m:r>
                  </m:oMath>
                </a14:m>
                <a:r>
                  <a:rPr lang="en-US" sz="2400" b="1" baseline="30000" dirty="0">
                    <a:effectLst/>
                    <a:latin typeface="Times New Roman"/>
                    <a:ea typeface="Times New Roman"/>
                    <a:cs typeface="Arial"/>
                  </a:rPr>
                  <a:t>2/3</a:t>
                </a:r>
                <a:r>
                  <a:rPr lang="en-US" sz="2400" dirty="0">
                    <a:effectLst/>
                    <a:latin typeface="Times New Roman"/>
                    <a:ea typeface="Times New Roman"/>
                    <a:cs typeface="Arial"/>
                  </a:rPr>
                  <a:t>   =  ( </a:t>
                </a:r>
                <a14:m>
                  <m:oMath xmlns:m="http://schemas.openxmlformats.org/officeDocument/2006/math">
                    <m:rad>
                      <m:radPr>
                        <m:ctrlPr>
                          <a:rPr lang="en-US" sz="2400" i="1">
                            <a:effectLst/>
                            <a:latin typeface="Cambria Math"/>
                            <a:ea typeface="Times New Roman"/>
                            <a:cs typeface="Times New Roman"/>
                          </a:rPr>
                        </m:ctrlPr>
                      </m:radPr>
                      <m:deg>
                        <m:r>
                          <a:rPr lang="en-US" sz="2400" i="1">
                            <a:effectLst/>
                            <a:latin typeface="Cambria Math"/>
                            <a:ea typeface="Times New Roman"/>
                            <a:cs typeface="Times New Roman"/>
                          </a:rPr>
                          <m:t>3</m:t>
                        </m:r>
                      </m:deg>
                      <m:e>
                        <m:r>
                          <a:rPr lang="en-US" sz="2400" i="1">
                            <a:effectLst/>
                            <a:latin typeface="Cambria Math"/>
                            <a:ea typeface="Times New Roman"/>
                            <a:cs typeface="Times New Roman"/>
                          </a:rPr>
                          <m:t>27</m:t>
                        </m:r>
                      </m:e>
                    </m:rad>
                  </m:oMath>
                </a14:m>
                <a:r>
                  <a:rPr lang="en-US" sz="2400" dirty="0">
                    <a:effectLst/>
                    <a:latin typeface="Times New Roman"/>
                    <a:ea typeface="Times New Roman"/>
                    <a:cs typeface="Arial"/>
                  </a:rPr>
                  <a:t> )</a:t>
                </a:r>
                <a:r>
                  <a:rPr lang="en-US" sz="2400" baseline="30000" dirty="0">
                    <a:effectLst/>
                    <a:latin typeface="Times New Roman"/>
                    <a:ea typeface="Times New Roman"/>
                    <a:cs typeface="Arial"/>
                  </a:rPr>
                  <a:t>2</a:t>
                </a:r>
                <a:r>
                  <a:rPr lang="en-US" sz="2400" dirty="0">
                    <a:effectLst/>
                    <a:latin typeface="Times New Roman"/>
                    <a:ea typeface="Times New Roman"/>
                    <a:cs typeface="Arial"/>
                  </a:rPr>
                  <a:t> = 3</a:t>
                </a:r>
                <a:r>
                  <a:rPr lang="en-US" sz="2400" baseline="30000" dirty="0">
                    <a:effectLst/>
                    <a:latin typeface="Times New Roman"/>
                    <a:ea typeface="Times New Roman"/>
                    <a:cs typeface="Arial"/>
                  </a:rPr>
                  <a:t>2</a:t>
                </a:r>
                <a:r>
                  <a:rPr lang="en-US" sz="2400" dirty="0">
                    <a:effectLst/>
                    <a:latin typeface="Times New Roman"/>
                    <a:ea typeface="Times New Roman"/>
                    <a:cs typeface="Arial"/>
                  </a:rPr>
                  <a:t> = 9</a:t>
                </a:r>
                <a:endParaRPr lang="en-US" sz="1800" dirty="0">
                  <a:ea typeface="Calibri"/>
                  <a:cs typeface="Arial"/>
                </a:endParaRPr>
              </a:p>
              <a:p>
                <a:pPr marL="0" marR="0" indent="0">
                  <a:lnSpc>
                    <a:spcPct val="115000"/>
                  </a:lnSpc>
                  <a:spcBef>
                    <a:spcPts val="0"/>
                  </a:spcBef>
                  <a:spcAft>
                    <a:spcPts val="0"/>
                  </a:spcAft>
                  <a:buNone/>
                </a:pPr>
                <a:r>
                  <a:rPr lang="en-US" sz="2400" baseline="30000" dirty="0">
                    <a:effectLst/>
                    <a:latin typeface="Times New Roman"/>
                    <a:ea typeface="Calibri"/>
                    <a:cs typeface="Arial"/>
                  </a:rPr>
                  <a:t> </a:t>
                </a:r>
                <a:endParaRPr lang="en-US" sz="1800" dirty="0">
                  <a:ea typeface="Calibri"/>
                  <a:cs typeface="Arial"/>
                </a:endParaRPr>
              </a:p>
              <a:p>
                <a:pPr marL="228600" marR="0">
                  <a:lnSpc>
                    <a:spcPct val="115000"/>
                  </a:lnSpc>
                  <a:spcBef>
                    <a:spcPts val="0"/>
                  </a:spcBef>
                  <a:spcAft>
                    <a:spcPts val="1000"/>
                  </a:spcAft>
                </a:pPr>
                <a:r>
                  <a:rPr lang="en-US" sz="2400" i="1" dirty="0">
                    <a:effectLst/>
                    <a:latin typeface="Times New Roman"/>
                    <a:ea typeface="Times New Roman"/>
                    <a:cs typeface="Arial"/>
                  </a:rPr>
                  <a:t>Method 2:     </a:t>
                </a:r>
                <a:r>
                  <a:rPr lang="en-US" sz="2400" dirty="0">
                    <a:effectLst/>
                    <a:latin typeface="Times New Roman"/>
                    <a:ea typeface="Times New Roman"/>
                    <a:cs typeface="Arial"/>
                  </a:rPr>
                  <a:t> </a:t>
                </a:r>
                <a14:m>
                  <m:oMath xmlns:m="http://schemas.openxmlformats.org/officeDocument/2006/math">
                    <m:r>
                      <a:rPr lang="en-US" sz="2400" i="1">
                        <a:effectLst/>
                        <a:latin typeface="Cambria Math"/>
                        <a:ea typeface="Calibri"/>
                        <a:cs typeface="Times New Roman"/>
                      </a:rPr>
                      <m:t>27</m:t>
                    </m:r>
                  </m:oMath>
                </a14:m>
                <a:r>
                  <a:rPr lang="en-US" sz="2400" b="1" baseline="30000" dirty="0">
                    <a:effectLst/>
                    <a:latin typeface="Times New Roman"/>
                    <a:ea typeface="Times New Roman"/>
                    <a:cs typeface="Arial"/>
                  </a:rPr>
                  <a:t>2/3</a:t>
                </a:r>
                <a:r>
                  <a:rPr lang="en-US" sz="2400" dirty="0">
                    <a:effectLst/>
                    <a:latin typeface="Times New Roman"/>
                    <a:ea typeface="Times New Roman"/>
                    <a:cs typeface="Arial"/>
                  </a:rPr>
                  <a:t>   = </a:t>
                </a:r>
                <a14:m>
                  <m:oMath xmlns:m="http://schemas.openxmlformats.org/officeDocument/2006/math">
                    <m:rad>
                      <m:radPr>
                        <m:ctrlPr>
                          <a:rPr lang="en-US" sz="2400" i="1">
                            <a:effectLst/>
                            <a:latin typeface="Cambria Math"/>
                            <a:ea typeface="Times New Roman"/>
                            <a:cs typeface="Times New Roman"/>
                          </a:rPr>
                        </m:ctrlPr>
                      </m:radPr>
                      <m:deg>
                        <m:r>
                          <a:rPr lang="en-US" sz="2400" i="1">
                            <a:effectLst/>
                            <a:latin typeface="Cambria Math"/>
                            <a:ea typeface="Calibri"/>
                            <a:cs typeface="Times New Roman"/>
                          </a:rPr>
                          <m:t>3</m:t>
                        </m:r>
                      </m:deg>
                      <m:e>
                        <m:sSup>
                          <m:sSupPr>
                            <m:ctrlPr>
                              <a:rPr lang="en-US" sz="2400" i="1">
                                <a:effectLst/>
                                <a:latin typeface="Cambria Math"/>
                                <a:ea typeface="Times New Roman"/>
                                <a:cs typeface="Times New Roman"/>
                              </a:rPr>
                            </m:ctrlPr>
                          </m:sSupPr>
                          <m:e>
                            <m:r>
                              <a:rPr lang="en-US" sz="2400" i="1">
                                <a:effectLst/>
                                <a:latin typeface="Cambria Math"/>
                                <a:ea typeface="Times New Roman"/>
                                <a:cs typeface="Times New Roman"/>
                              </a:rPr>
                              <m:t>27</m:t>
                            </m:r>
                          </m:e>
                          <m:sup>
                            <m:r>
                              <a:rPr lang="en-US" sz="2400" i="1">
                                <a:effectLst/>
                                <a:latin typeface="Cambria Math"/>
                                <a:ea typeface="Times New Roman"/>
                                <a:cs typeface="Times New Roman"/>
                              </a:rPr>
                              <m:t>2</m:t>
                            </m:r>
                          </m:sup>
                        </m:sSup>
                      </m:e>
                    </m:rad>
                  </m:oMath>
                </a14:m>
                <a:r>
                  <a:rPr lang="en-US" sz="2400" dirty="0">
                    <a:effectLst/>
                    <a:latin typeface="Times New Roman"/>
                    <a:ea typeface="Times New Roman"/>
                    <a:cs typeface="Arial"/>
                  </a:rPr>
                  <a:t> = </a:t>
                </a:r>
                <a14:m>
                  <m:oMath xmlns:m="http://schemas.openxmlformats.org/officeDocument/2006/math">
                    <m:rad>
                      <m:radPr>
                        <m:ctrlPr>
                          <a:rPr lang="en-US" sz="2400" i="1">
                            <a:effectLst/>
                            <a:latin typeface="Cambria Math"/>
                            <a:ea typeface="Times New Roman"/>
                            <a:cs typeface="Times New Roman"/>
                          </a:rPr>
                        </m:ctrlPr>
                      </m:radPr>
                      <m:deg>
                        <m:r>
                          <a:rPr lang="en-US" sz="2400" i="1">
                            <a:effectLst/>
                            <a:latin typeface="Cambria Math"/>
                            <a:ea typeface="Times New Roman"/>
                            <a:cs typeface="Times New Roman"/>
                          </a:rPr>
                          <m:t>3</m:t>
                        </m:r>
                      </m:deg>
                      <m:e>
                        <m:r>
                          <a:rPr lang="en-US" sz="2400" i="1">
                            <a:effectLst/>
                            <a:latin typeface="Cambria Math"/>
                            <a:ea typeface="Times New Roman"/>
                            <a:cs typeface="Times New Roman"/>
                          </a:rPr>
                          <m:t>729</m:t>
                        </m:r>
                      </m:e>
                    </m:rad>
                  </m:oMath>
                </a14:m>
                <a:r>
                  <a:rPr lang="en-US" sz="2400" dirty="0">
                    <a:effectLst/>
                    <a:latin typeface="Times New Roman"/>
                    <a:ea typeface="Times New Roman"/>
                    <a:cs typeface="Arial"/>
                  </a:rPr>
                  <a:t> =9</a:t>
                </a:r>
                <a:endParaRPr lang="en-US" sz="1800" dirty="0">
                  <a:ea typeface="Calibri"/>
                  <a:cs typeface="Arial"/>
                </a:endParaRPr>
              </a:p>
              <a:p>
                <a:pPr lvl="0" fontAlgn="base">
                  <a:buFont typeface="+mj-lt"/>
                  <a:buAutoNum type="alphaLcParenR"/>
                </a:pPr>
                <a:r>
                  <a:rPr lang="en-US" sz="2400" dirty="0">
                    <a:effectLst/>
                    <a:latin typeface="Times New Roman"/>
                    <a:ea typeface="Times New Roman"/>
                    <a:cs typeface="Times New Roman"/>
                  </a:rPr>
                  <a:t> 16</a:t>
                </a:r>
                <a:r>
                  <a:rPr lang="en-US" sz="2400" b="1" baseline="30000" dirty="0">
                    <a:effectLst/>
                    <a:latin typeface="Times New Roman"/>
                    <a:ea typeface="Times New Roman"/>
                    <a:cs typeface="Times New Roman"/>
                  </a:rPr>
                  <a:t>1.5</a:t>
                </a:r>
                <a:r>
                  <a:rPr lang="en-US" sz="2400" dirty="0">
                    <a:effectLst/>
                    <a:latin typeface="Times New Roman"/>
                    <a:ea typeface="Times New Roman"/>
                    <a:cs typeface="Times New Roman"/>
                  </a:rPr>
                  <a:t> = 16 </a:t>
                </a:r>
                <a:r>
                  <a:rPr lang="en-US" sz="2400" b="1" baseline="30000" dirty="0">
                    <a:effectLst/>
                    <a:latin typeface="Times New Roman"/>
                    <a:ea typeface="Times New Roman"/>
                    <a:cs typeface="Times New Roman"/>
                  </a:rPr>
                  <a:t>3/2</a:t>
                </a:r>
                <a:r>
                  <a:rPr lang="en-US" sz="2400" dirty="0">
                    <a:effectLst/>
                    <a:latin typeface="Times New Roman"/>
                    <a:ea typeface="Times New Roman"/>
                    <a:cs typeface="Times New Roman"/>
                  </a:rPr>
                  <a:t> = ( </a:t>
                </a:r>
                <a14:m>
                  <m:oMath xmlns:m="http://schemas.openxmlformats.org/officeDocument/2006/math">
                    <m:rad>
                      <m:radPr>
                        <m:degHide m:val="on"/>
                        <m:ctrlPr>
                          <a:rPr lang="en-US" sz="2400" i="1">
                            <a:effectLst/>
                            <a:latin typeface="Cambria Math"/>
                            <a:ea typeface="Times New Roman"/>
                            <a:cs typeface="Times New Roman"/>
                          </a:rPr>
                        </m:ctrlPr>
                      </m:radPr>
                      <m:deg/>
                      <m:e>
                        <m:r>
                          <a:rPr lang="en-US" sz="2400" i="1">
                            <a:effectLst/>
                            <a:latin typeface="Cambria Math"/>
                            <a:ea typeface="Times New Roman"/>
                            <a:cs typeface="Times New Roman"/>
                          </a:rPr>
                          <m:t>16</m:t>
                        </m:r>
                      </m:e>
                    </m:rad>
                  </m:oMath>
                </a14:m>
                <a:r>
                  <a:rPr lang="en-US" sz="2400" dirty="0">
                    <a:effectLst/>
                    <a:latin typeface="Times New Roman"/>
                    <a:ea typeface="Times New Roman"/>
                    <a:cs typeface="Times New Roman"/>
                  </a:rPr>
                  <a:t> )</a:t>
                </a:r>
                <a:r>
                  <a:rPr lang="en-US" sz="2400" baseline="30000" dirty="0">
                    <a:effectLst/>
                    <a:latin typeface="Times New Roman"/>
                    <a:ea typeface="Times New Roman"/>
                    <a:cs typeface="Times New Roman"/>
                  </a:rPr>
                  <a:t>3</a:t>
                </a:r>
                <a:r>
                  <a:rPr lang="en-US" sz="2400" dirty="0">
                    <a:effectLst/>
                    <a:latin typeface="Times New Roman"/>
                    <a:ea typeface="Times New Roman"/>
                    <a:cs typeface="Times New Roman"/>
                  </a:rPr>
                  <a:t> = 64</a:t>
                </a:r>
                <a:endParaRPr lang="en-US" sz="2000" dirty="0">
                  <a:effectLst/>
                  <a:latin typeface="Times New Roman"/>
                  <a:ea typeface="Times New Roman"/>
                </a:endParaRPr>
              </a:p>
              <a:p>
                <a:pPr marL="0" indent="0">
                  <a:buNone/>
                </a:pPr>
                <a:endParaRPr lang="en-US" sz="2400" dirty="0">
                  <a:solidFill>
                    <a:srgbClr val="7030A0"/>
                  </a:solidFill>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6248400"/>
              </a:xfrm>
              <a:blipFill rotWithShape="1">
                <a:blip r:embed="rId2"/>
                <a:stretch>
                  <a:fillRect l="-1111" t="-878"/>
                </a:stretch>
              </a:blipFill>
            </p:spPr>
            <p:txBody>
              <a:bodyPr/>
              <a:lstStyle/>
              <a:p>
                <a:r>
                  <a:rPr lang="en-US">
                    <a:noFill/>
                  </a:rPr>
                  <a:t> </a:t>
                </a:r>
              </a:p>
            </p:txBody>
          </p:sp>
        </mc:Fallback>
      </mc:AlternateContent>
    </p:spTree>
    <p:extLst>
      <p:ext uri="{BB962C8B-B14F-4D97-AF65-F5344CB8AC3E}">
        <p14:creationId xmlns:p14="http://schemas.microsoft.com/office/powerpoint/2010/main" val="367400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a:solidFill>
            <a:srgbClr val="FFCCFF"/>
          </a:solidFill>
        </p:spPr>
        <p:txBody>
          <a:bodyPr/>
          <a:lstStyle/>
          <a:p>
            <a:pPr marL="0" marR="0" indent="0" algn="just">
              <a:lnSpc>
                <a:spcPct val="115000"/>
              </a:lnSpc>
              <a:spcBef>
                <a:spcPts val="0"/>
              </a:spcBef>
              <a:spcAft>
                <a:spcPts val="1000"/>
              </a:spcAft>
              <a:buNone/>
            </a:pPr>
            <a:r>
              <a:rPr lang="en-US" b="1" dirty="0">
                <a:solidFill>
                  <a:srgbClr val="00B0F0"/>
                </a:solidFill>
                <a:latin typeface="Times New Roman"/>
                <a:ea typeface="Calibri"/>
                <a:cs typeface="Times New Roman"/>
              </a:rPr>
              <a:t>Coordinate: </a:t>
            </a:r>
            <a:r>
              <a:rPr lang="en-US" dirty="0">
                <a:latin typeface="Times New Roman"/>
                <a:ea typeface="Calibri"/>
                <a:cs typeface="Arial"/>
              </a:rPr>
              <a:t>Every point on the coordinate plane is expressed in the form of the ordered pair (</a:t>
            </a:r>
            <a:r>
              <a:rPr lang="en-US" dirty="0" err="1">
                <a:latin typeface="Times New Roman"/>
                <a:ea typeface="Calibri"/>
                <a:cs typeface="Arial"/>
              </a:rPr>
              <a:t>x,y</a:t>
            </a:r>
            <a:r>
              <a:rPr lang="en-US" dirty="0">
                <a:latin typeface="Times New Roman"/>
                <a:ea typeface="Calibri"/>
                <a:cs typeface="Arial"/>
              </a:rPr>
              <a:t>) where x and y are numbers that denote the position of the point with respect to the x-axis and the y-axis respectively.</a:t>
            </a:r>
            <a:endParaRPr lang="en-US" sz="2400" dirty="0">
              <a:ea typeface="Calibri"/>
              <a:cs typeface="Arial"/>
            </a:endParaRPr>
          </a:p>
          <a:p>
            <a:pPr marL="0" indent="0">
              <a:buNone/>
            </a:pPr>
            <a:endParaRPr lang="en-US" dirty="0"/>
          </a:p>
        </p:txBody>
      </p:sp>
      <p:pic>
        <p:nvPicPr>
          <p:cNvPr id="4" name="Picture 3" descr="How to Graph Points on the Coordinate Plane: 10 Steps"/>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5410200" cy="2590800"/>
          </a:xfrm>
          <a:prstGeom prst="rect">
            <a:avLst/>
          </a:prstGeom>
          <a:noFill/>
          <a:ln>
            <a:noFill/>
          </a:ln>
        </p:spPr>
      </p:pic>
    </p:spTree>
    <p:extLst>
      <p:ext uri="{BB962C8B-B14F-4D97-AF65-F5344CB8AC3E}">
        <p14:creationId xmlns:p14="http://schemas.microsoft.com/office/powerpoint/2010/main" val="235671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a:solidFill>
            <a:srgbClr val="FFFFCC"/>
          </a:solidFill>
        </p:spPr>
        <p:txBody>
          <a:bodyPr>
            <a:normAutofit lnSpcReduction="10000"/>
          </a:bodyPr>
          <a:lstStyle/>
          <a:p>
            <a:pPr marL="0" lvl="0" indent="0" algn="just">
              <a:lnSpc>
                <a:spcPct val="115000"/>
              </a:lnSpc>
              <a:spcBef>
                <a:spcPts val="0"/>
              </a:spcBef>
              <a:spcAft>
                <a:spcPts val="1000"/>
              </a:spcAft>
              <a:buSzPts val="1000"/>
              <a:buNone/>
              <a:tabLst>
                <a:tab pos="457200" algn="l"/>
              </a:tabLst>
            </a:pPr>
            <a:r>
              <a:rPr lang="en-US" dirty="0">
                <a:latin typeface="Times New Roman"/>
                <a:ea typeface="Calibri"/>
                <a:cs typeface="Arial"/>
              </a:rPr>
              <a:t>The x-value tells how the point moves either to the right or left along the x-axis</a:t>
            </a:r>
            <a:r>
              <a:rPr lang="en-US" b="1" dirty="0">
                <a:latin typeface="Times New Roman"/>
                <a:ea typeface="Calibri"/>
                <a:cs typeface="Arial"/>
              </a:rPr>
              <a:t>.</a:t>
            </a:r>
            <a:r>
              <a:rPr lang="en-US" dirty="0">
                <a:latin typeface="Times New Roman"/>
                <a:ea typeface="Calibri"/>
                <a:cs typeface="Arial"/>
              </a:rPr>
              <a:t> This axis is the </a:t>
            </a:r>
            <a:r>
              <a:rPr lang="en-US" sz="2800" b="1" dirty="0">
                <a:latin typeface="Times New Roman"/>
                <a:ea typeface="Calibri"/>
                <a:cs typeface="Arial"/>
              </a:rPr>
              <a:t>main horizontal</a:t>
            </a:r>
            <a:r>
              <a:rPr lang="en-US" sz="2800" dirty="0">
                <a:latin typeface="Times New Roman"/>
                <a:ea typeface="Calibri"/>
                <a:cs typeface="Arial"/>
              </a:rPr>
              <a:t> </a:t>
            </a:r>
            <a:r>
              <a:rPr lang="en-US" sz="2800" b="1" dirty="0">
                <a:latin typeface="Times New Roman"/>
                <a:ea typeface="Calibri"/>
                <a:cs typeface="Arial"/>
              </a:rPr>
              <a:t>line</a:t>
            </a:r>
            <a:r>
              <a:rPr lang="en-US" dirty="0">
                <a:latin typeface="Times New Roman"/>
                <a:ea typeface="Calibri"/>
                <a:cs typeface="Arial"/>
              </a:rPr>
              <a:t> of the rectangular axis or Cartesian plane.</a:t>
            </a:r>
            <a:endParaRPr lang="en-US" sz="2400" dirty="0">
              <a:ea typeface="Calibri"/>
              <a:cs typeface="Arial"/>
            </a:endParaRPr>
          </a:p>
          <a:p>
            <a:pPr marL="0" lvl="0" indent="0" algn="just">
              <a:lnSpc>
                <a:spcPct val="115000"/>
              </a:lnSpc>
              <a:spcBef>
                <a:spcPts val="0"/>
              </a:spcBef>
              <a:spcAft>
                <a:spcPts val="1000"/>
              </a:spcAft>
              <a:buSzPts val="1000"/>
              <a:buNone/>
              <a:tabLst>
                <a:tab pos="457200" algn="l"/>
              </a:tabLst>
            </a:pPr>
            <a:r>
              <a:rPr lang="en-US" dirty="0">
                <a:latin typeface="Times New Roman"/>
                <a:ea typeface="Calibri"/>
                <a:cs typeface="Arial"/>
              </a:rPr>
              <a:t>The y-value tells how the point moves either up or down along the y-axis. This axis is the </a:t>
            </a:r>
            <a:r>
              <a:rPr lang="en-US" sz="2800" b="1" dirty="0">
                <a:latin typeface="Times New Roman"/>
                <a:ea typeface="Calibri"/>
                <a:cs typeface="Arial"/>
              </a:rPr>
              <a:t>main vertical line</a:t>
            </a:r>
            <a:r>
              <a:rPr lang="en-US" sz="2800" dirty="0">
                <a:latin typeface="Times New Roman"/>
                <a:ea typeface="Calibri"/>
                <a:cs typeface="Arial"/>
              </a:rPr>
              <a:t> </a:t>
            </a:r>
            <a:r>
              <a:rPr lang="en-US" dirty="0">
                <a:latin typeface="Times New Roman"/>
                <a:ea typeface="Calibri"/>
                <a:cs typeface="Arial"/>
              </a:rPr>
              <a:t>of the rectangular axis or Cartesian plane.</a:t>
            </a:r>
            <a:endParaRPr lang="en-US" sz="2400" dirty="0">
              <a:ea typeface="Calibri"/>
              <a:cs typeface="Arial"/>
            </a:endParaRPr>
          </a:p>
          <a:p>
            <a:pPr marL="0" marR="0" indent="0" algn="just">
              <a:lnSpc>
                <a:spcPct val="115000"/>
              </a:lnSpc>
              <a:spcBef>
                <a:spcPts val="0"/>
              </a:spcBef>
              <a:spcAft>
                <a:spcPts val="1000"/>
              </a:spcAft>
              <a:buNone/>
            </a:pPr>
            <a:r>
              <a:rPr lang="en-US" dirty="0">
                <a:latin typeface="Times New Roman"/>
                <a:ea typeface="Calibri"/>
                <a:cs typeface="Arial"/>
              </a:rPr>
              <a:t>Placing a dot at the </a:t>
            </a:r>
            <a:r>
              <a:rPr lang="en-US" b="1" dirty="0">
                <a:solidFill>
                  <a:srgbClr val="FF0000"/>
                </a:solidFill>
                <a:latin typeface="Times New Roman"/>
                <a:ea typeface="Calibri"/>
                <a:cs typeface="Arial"/>
              </a:rPr>
              <a:t>origin</a:t>
            </a:r>
            <a:r>
              <a:rPr lang="en-US" dirty="0">
                <a:latin typeface="Times New Roman"/>
                <a:ea typeface="Calibri"/>
                <a:cs typeface="Arial"/>
              </a:rPr>
              <a:t> which is the intersection of x and </a:t>
            </a:r>
            <a:r>
              <a:rPr lang="en-US" dirty="0" smtClean="0">
                <a:latin typeface="Times New Roman"/>
                <a:ea typeface="Calibri"/>
                <a:cs typeface="Arial"/>
              </a:rPr>
              <a:t>y axes</a:t>
            </a:r>
            <a:r>
              <a:rPr lang="en-US" dirty="0">
                <a:latin typeface="Times New Roman"/>
                <a:ea typeface="Calibri"/>
                <a:cs typeface="Arial"/>
              </a:rPr>
              <a:t>. Think of the origin as the “home” where all points come from.</a:t>
            </a:r>
            <a:endParaRPr lang="en-US" sz="2400" dirty="0">
              <a:ea typeface="Calibri"/>
              <a:cs typeface="Arial"/>
            </a:endParaRPr>
          </a:p>
          <a:p>
            <a:endParaRPr lang="en-US" dirty="0"/>
          </a:p>
        </p:txBody>
      </p:sp>
    </p:spTree>
    <p:extLst>
      <p:ext uri="{BB962C8B-B14F-4D97-AF65-F5344CB8AC3E}">
        <p14:creationId xmlns:p14="http://schemas.microsoft.com/office/powerpoint/2010/main" val="356789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04800"/>
                <a:ext cx="8229600" cy="5821363"/>
              </a:xfrm>
            </p:spPr>
            <p:txBody>
              <a:bodyPr>
                <a:normAutofit/>
              </a:bodyPr>
              <a:lstStyle/>
              <a:p>
                <a:pPr marL="0" marR="0">
                  <a:lnSpc>
                    <a:spcPct val="115000"/>
                  </a:lnSpc>
                  <a:spcBef>
                    <a:spcPts val="0"/>
                  </a:spcBef>
                  <a:spcAft>
                    <a:spcPts val="1000"/>
                  </a:spcAft>
                </a:pPr>
                <a:r>
                  <a:rPr lang="en-US" sz="2800" i="1" dirty="0">
                    <a:solidFill>
                      <a:srgbClr val="FF0000"/>
                    </a:solidFill>
                    <a:latin typeface="Times New Roman"/>
                    <a:ea typeface="Calibri"/>
                    <a:cs typeface="Arial"/>
                  </a:rPr>
                  <a:t>Distance between two points</a:t>
                </a:r>
                <a:endParaRPr lang="en-US" sz="2000" dirty="0">
                  <a:ea typeface="Calibri"/>
                  <a:cs typeface="Arial"/>
                </a:endParaRPr>
              </a:p>
              <a:p>
                <a:pPr marL="0" marR="0" indent="0">
                  <a:lnSpc>
                    <a:spcPct val="115000"/>
                  </a:lnSpc>
                  <a:spcBef>
                    <a:spcPts val="0"/>
                  </a:spcBef>
                  <a:spcAft>
                    <a:spcPts val="1000"/>
                  </a:spcAft>
                  <a:buNone/>
                </a:pPr>
                <a:r>
                  <a:rPr lang="en-US" sz="2800" i="1" dirty="0">
                    <a:effectLst/>
                    <a:latin typeface="Times New Roman"/>
                    <a:ea typeface="Calibri"/>
                    <a:cs typeface="Arial"/>
                  </a:rPr>
                  <a:t>Distance Formula</a:t>
                </a:r>
                <a:r>
                  <a:rPr lang="en-US" sz="2800" dirty="0">
                    <a:effectLst/>
                    <a:latin typeface="Times New Roman"/>
                    <a:ea typeface="Calibri"/>
                    <a:cs typeface="Arial"/>
                  </a:rPr>
                  <a:t>: Given the two points (x</a:t>
                </a:r>
                <a:r>
                  <a:rPr lang="en-US" sz="2800" baseline="-25000" dirty="0">
                    <a:effectLst/>
                    <a:latin typeface="Times New Roman"/>
                    <a:ea typeface="Calibri"/>
                    <a:cs typeface="Arial"/>
                  </a:rPr>
                  <a:t>1</a:t>
                </a:r>
                <a:r>
                  <a:rPr lang="en-US" sz="2800" dirty="0">
                    <a:effectLst/>
                    <a:latin typeface="Times New Roman"/>
                    <a:ea typeface="Calibri"/>
                    <a:cs typeface="Arial"/>
                  </a:rPr>
                  <a:t>, y</a:t>
                </a:r>
                <a:r>
                  <a:rPr lang="en-US" sz="2800" baseline="-25000" dirty="0">
                    <a:effectLst/>
                    <a:latin typeface="Times New Roman"/>
                    <a:ea typeface="Calibri"/>
                    <a:cs typeface="Arial"/>
                  </a:rPr>
                  <a:t>1</a:t>
                </a:r>
                <a:r>
                  <a:rPr lang="en-US" sz="2800" dirty="0">
                    <a:effectLst/>
                    <a:latin typeface="Times New Roman"/>
                    <a:ea typeface="Calibri"/>
                    <a:cs typeface="Arial"/>
                  </a:rPr>
                  <a:t>) and (x</a:t>
                </a:r>
                <a:r>
                  <a:rPr lang="en-US" sz="2800" baseline="-25000" dirty="0">
                    <a:effectLst/>
                    <a:latin typeface="Times New Roman"/>
                    <a:ea typeface="Calibri"/>
                    <a:cs typeface="Arial"/>
                  </a:rPr>
                  <a:t>2</a:t>
                </a:r>
                <a:r>
                  <a:rPr lang="en-US" sz="2800" dirty="0">
                    <a:effectLst/>
                    <a:latin typeface="Times New Roman"/>
                    <a:ea typeface="Calibri"/>
                    <a:cs typeface="Arial"/>
                  </a:rPr>
                  <a:t>, y</a:t>
                </a:r>
                <a:r>
                  <a:rPr lang="en-US" sz="2800" baseline="-25000" dirty="0">
                    <a:effectLst/>
                    <a:latin typeface="Times New Roman"/>
                    <a:ea typeface="Calibri"/>
                    <a:cs typeface="Arial"/>
                  </a:rPr>
                  <a:t>2</a:t>
                </a:r>
                <a:r>
                  <a:rPr lang="en-US" sz="2800" dirty="0">
                    <a:effectLst/>
                    <a:latin typeface="Times New Roman"/>
                    <a:ea typeface="Calibri"/>
                    <a:cs typeface="Arial"/>
                  </a:rPr>
                  <a:t>), the distance between these points is given by the formula:</a:t>
                </a:r>
                <a:endParaRPr lang="en-US" sz="2000" dirty="0">
                  <a:ea typeface="Calibri"/>
                  <a:cs typeface="Arial"/>
                </a:endParaRPr>
              </a:p>
              <a:p>
                <a:pPr marL="0" marR="0" indent="0" algn="ctr">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r>
                        <a:rPr lang="en-US" sz="2800" i="1" smtClean="0">
                          <a:solidFill>
                            <a:srgbClr val="FF0000"/>
                          </a:solidFill>
                          <a:effectLst/>
                          <a:latin typeface="Cambria Math"/>
                          <a:ea typeface="Calibri"/>
                          <a:cs typeface="Times New Roman"/>
                        </a:rPr>
                        <m:t>𝑑</m:t>
                      </m:r>
                      <m:r>
                        <a:rPr lang="en-US" sz="2800" i="1" smtClean="0">
                          <a:solidFill>
                            <a:srgbClr val="FF0000"/>
                          </a:solidFill>
                          <a:effectLst/>
                          <a:latin typeface="Cambria Math"/>
                          <a:ea typeface="Calibri"/>
                          <a:cs typeface="Times New Roman"/>
                        </a:rPr>
                        <m:t>=</m:t>
                      </m:r>
                      <m:rad>
                        <m:radPr>
                          <m:degHide m:val="on"/>
                          <m:ctrlPr>
                            <a:rPr lang="en-US" sz="2800" i="1">
                              <a:solidFill>
                                <a:srgbClr val="FF0000"/>
                              </a:solidFill>
                              <a:effectLst/>
                              <a:latin typeface="Cambria Math"/>
                              <a:ea typeface="Calibri"/>
                              <a:cs typeface="Times New Roman"/>
                            </a:rPr>
                          </m:ctrlPr>
                        </m:radPr>
                        <m:deg/>
                        <m:e>
                          <m:sSup>
                            <m:sSupPr>
                              <m:ctrlPr>
                                <a:rPr lang="en-US" sz="2800" i="1">
                                  <a:solidFill>
                                    <a:srgbClr val="FF0000"/>
                                  </a:solidFill>
                                  <a:effectLst/>
                                  <a:latin typeface="Cambria Math"/>
                                  <a:ea typeface="Calibri"/>
                                  <a:cs typeface="Times New Roman"/>
                                </a:rPr>
                              </m:ctrlPr>
                            </m:sSupPr>
                            <m:e>
                              <m:d>
                                <m:dPr>
                                  <m:ctrlPr>
                                    <a:rPr lang="en-US" sz="2800" i="1">
                                      <a:solidFill>
                                        <a:srgbClr val="FF0000"/>
                                      </a:solidFill>
                                      <a:effectLst/>
                                      <a:latin typeface="Cambria Math"/>
                                      <a:ea typeface="Calibri"/>
                                      <a:cs typeface="Times New Roman"/>
                                    </a:rPr>
                                  </m:ctrlPr>
                                </m:dPr>
                                <m:e>
                                  <m:sSub>
                                    <m:sSubPr>
                                      <m:ctrlPr>
                                        <a:rPr lang="en-US" sz="2800" i="1">
                                          <a:solidFill>
                                            <a:srgbClr val="FF0000"/>
                                          </a:solidFill>
                                          <a:effectLst/>
                                          <a:latin typeface="Cambria Math"/>
                                          <a:ea typeface="Calibri"/>
                                          <a:cs typeface="Times New Roman"/>
                                        </a:rPr>
                                      </m:ctrlPr>
                                    </m:sSubPr>
                                    <m:e>
                                      <m:r>
                                        <a:rPr lang="en-US" sz="2800" i="1">
                                          <a:solidFill>
                                            <a:srgbClr val="FF0000"/>
                                          </a:solidFill>
                                          <a:effectLst/>
                                          <a:latin typeface="Cambria Math"/>
                                          <a:ea typeface="Calibri"/>
                                          <a:cs typeface="Times New Roman"/>
                                        </a:rPr>
                                        <m:t>𝑥</m:t>
                                      </m:r>
                                    </m:e>
                                    <m:sub>
                                      <m:r>
                                        <a:rPr lang="en-US" sz="2800" i="1">
                                          <a:solidFill>
                                            <a:srgbClr val="FF0000"/>
                                          </a:solidFill>
                                          <a:effectLst/>
                                          <a:latin typeface="Cambria Math"/>
                                          <a:ea typeface="Calibri"/>
                                          <a:cs typeface="Times New Roman"/>
                                        </a:rPr>
                                        <m:t>2</m:t>
                                      </m:r>
                                    </m:sub>
                                  </m:sSub>
                                  <m:r>
                                    <a:rPr lang="en-US" sz="2800" i="1">
                                      <a:solidFill>
                                        <a:srgbClr val="FF0000"/>
                                      </a:solidFill>
                                      <a:effectLst/>
                                      <a:latin typeface="Cambria Math"/>
                                      <a:ea typeface="Calibri"/>
                                      <a:cs typeface="Times New Roman"/>
                                    </a:rPr>
                                    <m:t>−</m:t>
                                  </m:r>
                                  <m:sSub>
                                    <m:sSubPr>
                                      <m:ctrlPr>
                                        <a:rPr lang="en-US" sz="2800" i="1">
                                          <a:solidFill>
                                            <a:srgbClr val="FF0000"/>
                                          </a:solidFill>
                                          <a:effectLst/>
                                          <a:latin typeface="Cambria Math"/>
                                          <a:ea typeface="Calibri"/>
                                          <a:cs typeface="Times New Roman"/>
                                        </a:rPr>
                                      </m:ctrlPr>
                                    </m:sSubPr>
                                    <m:e>
                                      <m:r>
                                        <a:rPr lang="en-US" sz="2800" i="1">
                                          <a:solidFill>
                                            <a:srgbClr val="FF0000"/>
                                          </a:solidFill>
                                          <a:effectLst/>
                                          <a:latin typeface="Cambria Math"/>
                                          <a:ea typeface="Calibri"/>
                                          <a:cs typeface="Times New Roman"/>
                                        </a:rPr>
                                        <m:t>𝑥</m:t>
                                      </m:r>
                                    </m:e>
                                    <m:sub>
                                      <m:r>
                                        <a:rPr lang="en-US" sz="2800" i="1">
                                          <a:solidFill>
                                            <a:srgbClr val="FF0000"/>
                                          </a:solidFill>
                                          <a:effectLst/>
                                          <a:latin typeface="Cambria Math"/>
                                          <a:ea typeface="Calibri"/>
                                          <a:cs typeface="Times New Roman"/>
                                        </a:rPr>
                                        <m:t>1</m:t>
                                      </m:r>
                                    </m:sub>
                                  </m:sSub>
                                </m:e>
                              </m:d>
                            </m:e>
                            <m:sup>
                              <m:r>
                                <a:rPr lang="en-US" sz="2800" i="1">
                                  <a:solidFill>
                                    <a:srgbClr val="FF0000"/>
                                  </a:solidFill>
                                  <a:effectLst/>
                                  <a:latin typeface="Cambria Math"/>
                                  <a:ea typeface="Calibri"/>
                                  <a:cs typeface="Times New Roman"/>
                                </a:rPr>
                                <m:t>2</m:t>
                              </m:r>
                            </m:sup>
                          </m:sSup>
                          <m:r>
                            <a:rPr lang="en-US" sz="2800" i="1">
                              <a:solidFill>
                                <a:srgbClr val="FF0000"/>
                              </a:solidFill>
                              <a:effectLst/>
                              <a:latin typeface="Cambria Math"/>
                              <a:ea typeface="Calibri"/>
                              <a:cs typeface="Times New Roman"/>
                            </a:rPr>
                            <m:t> +</m:t>
                          </m:r>
                          <m:sSup>
                            <m:sSupPr>
                              <m:ctrlPr>
                                <a:rPr lang="en-US" sz="2800" i="1">
                                  <a:solidFill>
                                    <a:srgbClr val="FF0000"/>
                                  </a:solidFill>
                                  <a:effectLst/>
                                  <a:latin typeface="Cambria Math"/>
                                  <a:ea typeface="Calibri"/>
                                  <a:cs typeface="Times New Roman"/>
                                </a:rPr>
                              </m:ctrlPr>
                            </m:sSupPr>
                            <m:e>
                              <m:d>
                                <m:dPr>
                                  <m:ctrlPr>
                                    <a:rPr lang="en-US" sz="2800" i="1">
                                      <a:solidFill>
                                        <a:srgbClr val="FF0000"/>
                                      </a:solidFill>
                                      <a:effectLst/>
                                      <a:latin typeface="Cambria Math"/>
                                      <a:ea typeface="Calibri"/>
                                      <a:cs typeface="Times New Roman"/>
                                    </a:rPr>
                                  </m:ctrlPr>
                                </m:dPr>
                                <m:e>
                                  <m:sSub>
                                    <m:sSubPr>
                                      <m:ctrlPr>
                                        <a:rPr lang="en-US" sz="2800" i="1">
                                          <a:solidFill>
                                            <a:srgbClr val="FF0000"/>
                                          </a:solidFill>
                                          <a:effectLst/>
                                          <a:latin typeface="Cambria Math"/>
                                          <a:ea typeface="Calibri"/>
                                          <a:cs typeface="Times New Roman"/>
                                        </a:rPr>
                                      </m:ctrlPr>
                                    </m:sSubPr>
                                    <m:e>
                                      <m:r>
                                        <a:rPr lang="en-US" sz="2800" i="1">
                                          <a:solidFill>
                                            <a:srgbClr val="FF0000"/>
                                          </a:solidFill>
                                          <a:effectLst/>
                                          <a:latin typeface="Cambria Math"/>
                                          <a:ea typeface="Calibri"/>
                                          <a:cs typeface="Times New Roman"/>
                                        </a:rPr>
                                        <m:t> </m:t>
                                      </m:r>
                                      <m:r>
                                        <a:rPr lang="en-US" sz="2800" i="1">
                                          <a:solidFill>
                                            <a:srgbClr val="FF0000"/>
                                          </a:solidFill>
                                          <a:effectLst/>
                                          <a:latin typeface="Cambria Math"/>
                                          <a:ea typeface="Calibri"/>
                                          <a:cs typeface="Times New Roman"/>
                                        </a:rPr>
                                        <m:t>𝑦</m:t>
                                      </m:r>
                                    </m:e>
                                    <m:sub>
                                      <m:r>
                                        <a:rPr lang="en-US" sz="2800" i="1">
                                          <a:solidFill>
                                            <a:srgbClr val="FF0000"/>
                                          </a:solidFill>
                                          <a:effectLst/>
                                          <a:latin typeface="Cambria Math"/>
                                          <a:ea typeface="Calibri"/>
                                          <a:cs typeface="Times New Roman"/>
                                        </a:rPr>
                                        <m:t>2</m:t>
                                      </m:r>
                                    </m:sub>
                                  </m:sSub>
                                  <m:r>
                                    <a:rPr lang="en-US" sz="2800" i="1">
                                      <a:solidFill>
                                        <a:srgbClr val="FF0000"/>
                                      </a:solidFill>
                                      <a:effectLst/>
                                      <a:latin typeface="Cambria Math"/>
                                      <a:ea typeface="Calibri"/>
                                      <a:cs typeface="Times New Roman"/>
                                    </a:rPr>
                                    <m:t>−</m:t>
                                  </m:r>
                                  <m:sSub>
                                    <m:sSubPr>
                                      <m:ctrlPr>
                                        <a:rPr lang="en-US" sz="2800" i="1">
                                          <a:solidFill>
                                            <a:srgbClr val="FF0000"/>
                                          </a:solidFill>
                                          <a:effectLst/>
                                          <a:latin typeface="Cambria Math"/>
                                          <a:ea typeface="Calibri"/>
                                          <a:cs typeface="Times New Roman"/>
                                        </a:rPr>
                                      </m:ctrlPr>
                                    </m:sSubPr>
                                    <m:e>
                                      <m:r>
                                        <a:rPr lang="en-US" sz="2800" i="1">
                                          <a:solidFill>
                                            <a:srgbClr val="FF0000"/>
                                          </a:solidFill>
                                          <a:effectLst/>
                                          <a:latin typeface="Cambria Math"/>
                                          <a:ea typeface="Calibri"/>
                                          <a:cs typeface="Times New Roman"/>
                                        </a:rPr>
                                        <m:t> </m:t>
                                      </m:r>
                                      <m:r>
                                        <a:rPr lang="en-US" sz="2800" i="1">
                                          <a:solidFill>
                                            <a:srgbClr val="FF0000"/>
                                          </a:solidFill>
                                          <a:effectLst/>
                                          <a:latin typeface="Cambria Math"/>
                                          <a:ea typeface="Calibri"/>
                                          <a:cs typeface="Times New Roman"/>
                                        </a:rPr>
                                        <m:t>𝑦</m:t>
                                      </m:r>
                                      <m:r>
                                        <a:rPr lang="en-US" sz="2800" i="1">
                                          <a:solidFill>
                                            <a:srgbClr val="FF0000"/>
                                          </a:solidFill>
                                          <a:effectLst/>
                                          <a:latin typeface="Cambria Math"/>
                                          <a:ea typeface="Calibri"/>
                                          <a:cs typeface="Times New Roman"/>
                                        </a:rPr>
                                        <m:t> </m:t>
                                      </m:r>
                                    </m:e>
                                    <m:sub>
                                      <m:r>
                                        <a:rPr lang="en-US" sz="2800" i="1">
                                          <a:solidFill>
                                            <a:srgbClr val="FF0000"/>
                                          </a:solidFill>
                                          <a:effectLst/>
                                          <a:latin typeface="Cambria Math"/>
                                          <a:ea typeface="Calibri"/>
                                          <a:cs typeface="Times New Roman"/>
                                        </a:rPr>
                                        <m:t>1</m:t>
                                      </m:r>
                                    </m:sub>
                                  </m:sSub>
                                </m:e>
                              </m:d>
                            </m:e>
                            <m:sup>
                              <m:r>
                                <a:rPr lang="en-US" sz="2800" i="1">
                                  <a:solidFill>
                                    <a:srgbClr val="FF0000"/>
                                  </a:solidFill>
                                  <a:effectLst/>
                                  <a:latin typeface="Cambria Math"/>
                                  <a:ea typeface="Calibri"/>
                                  <a:cs typeface="Times New Roman"/>
                                </a:rPr>
                                <m:t>2</m:t>
                              </m:r>
                            </m:sup>
                          </m:sSup>
                        </m:e>
                      </m:rad>
                    </m:oMath>
                  </m:oMathPara>
                </a14:m>
                <a:endParaRPr lang="en-US" sz="2000" dirty="0">
                  <a:ea typeface="Calibri"/>
                  <a:cs typeface="Arial"/>
                </a:endParaRPr>
              </a:p>
              <a:p>
                <a:pPr marL="0" indent="0">
                  <a:buNone/>
                </a:pPr>
                <a:endParaRPr lang="en-US"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481" t="-628"/>
                </a:stretch>
              </a:blipFill>
            </p:spPr>
            <p:txBody>
              <a:bodyPr/>
              <a:lstStyle/>
              <a:p>
                <a:r>
                  <a:rPr lang="en-US">
                    <a:noFill/>
                  </a:rPr>
                  <a:t> </a:t>
                </a:r>
              </a:p>
            </p:txBody>
          </p:sp>
        </mc:Fallback>
      </mc:AlternateContent>
      <p:pic>
        <p:nvPicPr>
          <p:cNvPr id="4" name="Picture 3" descr="triangle with hypotenuse between points x1, y1 and x2, y2"/>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05200"/>
            <a:ext cx="6248399" cy="2895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836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04800"/>
                <a:ext cx="8229600" cy="5821363"/>
              </a:xfrm>
            </p:spPr>
            <p:txBody>
              <a:bodyPr>
                <a:normAutofit fontScale="85000" lnSpcReduction="10000"/>
              </a:bodyPr>
              <a:lstStyle/>
              <a:p>
                <a:pPr marL="0" marR="0" indent="0" algn="just">
                  <a:lnSpc>
                    <a:spcPct val="115000"/>
                  </a:lnSpc>
                  <a:spcBef>
                    <a:spcPts val="0"/>
                  </a:spcBef>
                  <a:spcAft>
                    <a:spcPts val="0"/>
                  </a:spcAft>
                  <a:buNone/>
                </a:pPr>
                <a:r>
                  <a:rPr lang="en-US" dirty="0">
                    <a:latin typeface="Times New Roman"/>
                    <a:ea typeface="Calibri"/>
                    <a:cs typeface="Arial"/>
                  </a:rPr>
                  <a:t>For example:</a:t>
                </a:r>
                <a:endParaRPr lang="en-US" sz="2400" dirty="0">
                  <a:ea typeface="Calibri"/>
                  <a:cs typeface="Arial"/>
                </a:endParaRPr>
              </a:p>
              <a:p>
                <a:pPr marL="0" marR="0" indent="0" algn="just">
                  <a:lnSpc>
                    <a:spcPct val="115000"/>
                  </a:lnSpc>
                  <a:spcBef>
                    <a:spcPts val="0"/>
                  </a:spcBef>
                  <a:spcAft>
                    <a:spcPts val="0"/>
                  </a:spcAft>
                  <a:buNone/>
                </a:pPr>
                <a:r>
                  <a:rPr lang="en-US" dirty="0">
                    <a:effectLst/>
                    <a:latin typeface="Times New Roman"/>
                    <a:ea typeface="Calibri"/>
                    <a:cs typeface="Arial"/>
                  </a:rPr>
                  <a:t>a) Find the distance between the point (3,1) and the point (6,5) substitute their coordinates into the formula like so:</a:t>
                </a:r>
                <a:endParaRPr lang="en-US" sz="2400" dirty="0">
                  <a:ea typeface="Calibri"/>
                  <a:cs typeface="Arial"/>
                </a:endParaRPr>
              </a:p>
              <a:p>
                <a:pPr marL="0" marR="0" indent="0" algn="just">
                  <a:lnSpc>
                    <a:spcPct val="115000"/>
                  </a:lnSpc>
                  <a:spcBef>
                    <a:spcPts val="0"/>
                  </a:spcBef>
                  <a:spcAft>
                    <a:spcPts val="0"/>
                  </a:spcAft>
                  <a:buNone/>
                </a:pPr>
                <a:r>
                  <a:rPr lang="en-US" dirty="0">
                    <a:effectLst/>
                    <a:latin typeface="Times New Roman"/>
                    <a:ea typeface="Calibri"/>
                    <a:cs typeface="Arial"/>
                  </a:rPr>
                  <a:t> </a:t>
                </a:r>
                <a:endParaRPr lang="en-US" sz="2400" dirty="0">
                  <a:ea typeface="Calibri"/>
                  <a:cs typeface="Arial"/>
                </a:endParaRPr>
              </a:p>
              <a:p>
                <a:pPr marL="0" marR="0" indent="0" algn="just">
                  <a:lnSpc>
                    <a:spcPct val="115000"/>
                  </a:lnSpc>
                  <a:spcBef>
                    <a:spcPts val="0"/>
                  </a:spcBef>
                  <a:spcAft>
                    <a:spcPts val="0"/>
                  </a:spcAft>
                  <a:buNone/>
                </a:pPr>
                <a:r>
                  <a:rPr lang="en-US" i="1" dirty="0">
                    <a:effectLst/>
                    <a:latin typeface="Times New Roman"/>
                    <a:ea typeface="Calibri"/>
                    <a:cs typeface="Arial"/>
                  </a:rPr>
                  <a:t>d</a:t>
                </a:r>
                <a:r>
                  <a:rPr lang="en-US" dirty="0">
                    <a:effectLst/>
                    <a:latin typeface="Times New Roman"/>
                    <a:ea typeface="Calibri"/>
                    <a:cs typeface="Arial"/>
                  </a:rPr>
                  <a:t>=  </a:t>
                </a:r>
                <a14:m>
                  <m:oMath xmlns:m="http://schemas.openxmlformats.org/officeDocument/2006/math">
                    <m:r>
                      <a:rPr lang="en-US" i="1">
                        <a:effectLst/>
                        <a:latin typeface="Cambria Math"/>
                        <a:ea typeface="Calibri"/>
                        <a:cs typeface="Times New Roman"/>
                      </a:rPr>
                      <m:t> </m:t>
                    </m:r>
                    <m:rad>
                      <m:radPr>
                        <m:degHide m:val="on"/>
                        <m:ctrlPr>
                          <a:rPr lang="en-US" i="1">
                            <a:effectLst/>
                            <a:latin typeface="Cambria Math"/>
                            <a:ea typeface="Calibri"/>
                            <a:cs typeface="Times New Roman"/>
                          </a:rPr>
                        </m:ctrlPr>
                      </m:radPr>
                      <m:deg/>
                      <m:e>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6−3</m:t>
                                </m:r>
                              </m:e>
                            </m:d>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5−1</m:t>
                                </m:r>
                              </m:e>
                            </m:d>
                          </m:e>
                          <m:sup>
                            <m:r>
                              <a:rPr lang="en-US" i="1">
                                <a:effectLst/>
                                <a:latin typeface="Cambria Math"/>
                                <a:ea typeface="Calibri"/>
                                <a:cs typeface="Times New Roman"/>
                              </a:rPr>
                              <m:t>2</m:t>
                            </m:r>
                          </m:sup>
                        </m:sSup>
                        <m:r>
                          <a:rPr lang="en-US" i="1">
                            <a:effectLst/>
                            <a:latin typeface="Cambria Math"/>
                            <a:ea typeface="Calibri"/>
                            <a:cs typeface="Times New Roman"/>
                          </a:rPr>
                          <m:t> </m:t>
                        </m:r>
                      </m:e>
                    </m:rad>
                  </m:oMath>
                </a14:m>
                <a:r>
                  <a:rPr lang="en-US" dirty="0">
                    <a:effectLst/>
                    <a:latin typeface="Times New Roman"/>
                    <a:ea typeface="Calibri"/>
                    <a:cs typeface="Arial"/>
                  </a:rPr>
                  <a:t>      = </a:t>
                </a:r>
                <a14:m>
                  <m:oMath xmlns:m="http://schemas.openxmlformats.org/officeDocument/2006/math">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9+16</m:t>
                        </m:r>
                      </m:e>
                    </m:rad>
                    <m:r>
                      <a:rPr lang="en-US" i="1">
                        <a:effectLst/>
                        <a:latin typeface="Cambria Math"/>
                        <a:ea typeface="Calibri"/>
                        <a:cs typeface="Times New Roman"/>
                      </a:rPr>
                      <m:t>    </m:t>
                    </m:r>
                  </m:oMath>
                </a14:m>
                <a:r>
                  <a:rPr lang="en-US" dirty="0">
                    <a:effectLst/>
                    <a:latin typeface="Times New Roman"/>
                    <a:ea typeface="Calibri"/>
                    <a:cs typeface="Arial"/>
                  </a:rPr>
                  <a:t> = </a:t>
                </a:r>
                <a14:m>
                  <m:oMath xmlns:m="http://schemas.openxmlformats.org/officeDocument/2006/math">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25</m:t>
                        </m:r>
                      </m:e>
                    </m:rad>
                  </m:oMath>
                </a14:m>
                <a:r>
                  <a:rPr lang="en-US" dirty="0">
                    <a:effectLst/>
                    <a:latin typeface="Times New Roman"/>
                    <a:ea typeface="Calibri"/>
                    <a:cs typeface="Arial"/>
                  </a:rPr>
                  <a:t>     = 5</a:t>
                </a:r>
                <a:endParaRPr lang="en-US" sz="2400" dirty="0">
                  <a:ea typeface="Calibri"/>
                  <a:cs typeface="Arial"/>
                </a:endParaRPr>
              </a:p>
              <a:p>
                <a:pPr marL="0" marR="0" indent="0" algn="just">
                  <a:lnSpc>
                    <a:spcPct val="115000"/>
                  </a:lnSpc>
                  <a:spcBef>
                    <a:spcPts val="0"/>
                  </a:spcBef>
                  <a:spcAft>
                    <a:spcPts val="1000"/>
                  </a:spcAft>
                  <a:buNone/>
                </a:pPr>
                <a:r>
                  <a:rPr lang="en-US" sz="1800" dirty="0">
                    <a:effectLst/>
                    <a:latin typeface="Times New Roman"/>
                    <a:ea typeface="Calibri"/>
                    <a:cs typeface="Arial"/>
                  </a:rPr>
                  <a:t> </a:t>
                </a:r>
                <a:endParaRPr lang="en-US" sz="2400" dirty="0">
                  <a:ea typeface="Calibri"/>
                  <a:cs typeface="Arial"/>
                </a:endParaRPr>
              </a:p>
              <a:p>
                <a:pPr marL="0" marR="0" indent="0" algn="just">
                  <a:lnSpc>
                    <a:spcPct val="115000"/>
                  </a:lnSpc>
                  <a:spcBef>
                    <a:spcPts val="0"/>
                  </a:spcBef>
                  <a:spcAft>
                    <a:spcPts val="1000"/>
                  </a:spcAft>
                  <a:buNone/>
                </a:pPr>
                <a:r>
                  <a:rPr lang="en-US" dirty="0">
                    <a:effectLst/>
                    <a:latin typeface="Times New Roman"/>
                    <a:ea typeface="Calibri"/>
                    <a:cs typeface="Arial"/>
                  </a:rPr>
                  <a:t>b) The distance from the </a:t>
                </a:r>
                <a:r>
                  <a:rPr lang="en-US" dirty="0">
                    <a:solidFill>
                      <a:srgbClr val="FF0000"/>
                    </a:solidFill>
                    <a:effectLst/>
                    <a:latin typeface="Times New Roman"/>
                    <a:ea typeface="Calibri"/>
                    <a:cs typeface="Arial"/>
                  </a:rPr>
                  <a:t>origin</a:t>
                </a:r>
                <a:r>
                  <a:rPr lang="en-US" dirty="0">
                    <a:effectLst/>
                    <a:latin typeface="Times New Roman"/>
                    <a:ea typeface="Calibri"/>
                    <a:cs typeface="Arial"/>
                  </a:rPr>
                  <a:t> and Q(3,4) is:</a:t>
                </a:r>
                <a:endParaRPr lang="en-US" sz="2400" dirty="0">
                  <a:ea typeface="Calibri"/>
                  <a:cs typeface="Arial"/>
                </a:endParaRPr>
              </a:p>
              <a:p>
                <a:pPr marL="0" marR="0" indent="0" algn="just">
                  <a:lnSpc>
                    <a:spcPct val="115000"/>
                  </a:lnSpc>
                  <a:spcBef>
                    <a:spcPts val="0"/>
                  </a:spcBef>
                  <a:spcAft>
                    <a:spcPts val="1000"/>
                  </a:spcAft>
                  <a:buNone/>
                </a:pPr>
                <a:r>
                  <a:rPr lang="en-US" i="1" dirty="0">
                    <a:effectLst/>
                    <a:latin typeface="Times New Roman"/>
                    <a:ea typeface="Calibri"/>
                    <a:cs typeface="Arial"/>
                  </a:rPr>
                  <a:t>d</a:t>
                </a:r>
                <a:r>
                  <a:rPr lang="en-US" dirty="0">
                    <a:effectLst/>
                    <a:latin typeface="Times New Roman"/>
                    <a:ea typeface="Calibri"/>
                    <a:cs typeface="Arial"/>
                  </a:rPr>
                  <a:t>= </a:t>
                </a:r>
                <a14:m>
                  <m:oMath xmlns:m="http://schemas.openxmlformats.org/officeDocument/2006/math">
                    <m:r>
                      <a:rPr lang="en-US" i="1">
                        <a:effectLst/>
                        <a:latin typeface="Cambria Math"/>
                        <a:ea typeface="Calibri"/>
                        <a:cs typeface="Times New Roman"/>
                      </a:rPr>
                      <m:t> </m:t>
                    </m:r>
                    <m:rad>
                      <m:radPr>
                        <m:degHide m:val="on"/>
                        <m:ctrlPr>
                          <a:rPr lang="en-US" i="1">
                            <a:effectLst/>
                            <a:latin typeface="Cambria Math"/>
                            <a:ea typeface="Calibri"/>
                            <a:cs typeface="Times New Roman"/>
                          </a:rPr>
                        </m:ctrlPr>
                      </m:radPr>
                      <m:deg/>
                      <m:e>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𝑥</m:t>
                                </m:r>
                                <m:r>
                                  <a:rPr lang="en-US" i="1">
                                    <a:effectLst/>
                                    <a:latin typeface="Cambria Math"/>
                                    <a:ea typeface="Calibri"/>
                                    <a:cs typeface="Times New Roman"/>
                                  </a:rPr>
                                  <m:t>−0</m:t>
                                </m:r>
                              </m:e>
                            </m:d>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𝑦</m:t>
                                </m:r>
                                <m:r>
                                  <a:rPr lang="en-US" i="1">
                                    <a:effectLst/>
                                    <a:latin typeface="Cambria Math"/>
                                    <a:ea typeface="Calibri"/>
                                    <a:cs typeface="Times New Roman"/>
                                  </a:rPr>
                                  <m:t>−0</m:t>
                                </m:r>
                              </m:e>
                            </m:d>
                          </m:e>
                          <m:sup>
                            <m:r>
                              <a:rPr lang="en-US" i="1">
                                <a:effectLst/>
                                <a:latin typeface="Cambria Math"/>
                                <a:ea typeface="Calibri"/>
                                <a:cs typeface="Times New Roman"/>
                              </a:rPr>
                              <m:t>2</m:t>
                            </m:r>
                          </m:sup>
                        </m:sSup>
                      </m:e>
                    </m:rad>
                  </m:oMath>
                </a14:m>
                <a:r>
                  <a:rPr lang="en-US" dirty="0">
                    <a:effectLst/>
                    <a:latin typeface="Times New Roman"/>
                    <a:ea typeface="Times New Roman"/>
                    <a:cs typeface="Arial"/>
                  </a:rPr>
                  <a:t>= </a:t>
                </a:r>
                <a14:m>
                  <m:oMath xmlns:m="http://schemas.openxmlformats.org/officeDocument/2006/math">
                    <m:r>
                      <a:rPr lang="en-US" i="1">
                        <a:effectLst/>
                        <a:latin typeface="Cambria Math"/>
                        <a:ea typeface="Times New Roman"/>
                        <a:cs typeface="Times New Roman"/>
                      </a:rPr>
                      <m:t> </m:t>
                    </m:r>
                    <m:rad>
                      <m:radPr>
                        <m:degHide m:val="on"/>
                        <m:ctrlPr>
                          <a:rPr lang="en-US" i="1">
                            <a:effectLst/>
                            <a:latin typeface="Cambria Math"/>
                            <a:ea typeface="Times New Roman"/>
                            <a:cs typeface="Times New Roman"/>
                          </a:rPr>
                        </m:ctrlPr>
                      </m:radPr>
                      <m:deg/>
                      <m:e>
                        <m:sSup>
                          <m:sSupPr>
                            <m:ctrlPr>
                              <a:rPr lang="en-US" i="1">
                                <a:effectLst/>
                                <a:latin typeface="Cambria Math"/>
                                <a:ea typeface="Times New Roman"/>
                                <a:cs typeface="Times New Roman"/>
                              </a:rPr>
                            </m:ctrlPr>
                          </m:sSupPr>
                          <m:e>
                            <m:r>
                              <a:rPr lang="en-US" i="1">
                                <a:effectLst/>
                                <a:latin typeface="Cambria Math"/>
                                <a:ea typeface="Times New Roman"/>
                                <a:cs typeface="Times New Roman"/>
                              </a:rPr>
                              <m:t>𝑥</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sSup>
                          <m:sSupPr>
                            <m:ctrlPr>
                              <a:rPr lang="en-US" i="1">
                                <a:effectLst/>
                                <a:latin typeface="Cambria Math"/>
                                <a:ea typeface="Times New Roman"/>
                                <a:cs typeface="Times New Roman"/>
                              </a:rPr>
                            </m:ctrlPr>
                          </m:sSupPr>
                          <m:e>
                            <m:r>
                              <a:rPr lang="en-US" i="1">
                                <a:effectLst/>
                                <a:latin typeface="Cambria Math"/>
                                <a:ea typeface="Times New Roman"/>
                                <a:cs typeface="Times New Roman"/>
                              </a:rPr>
                              <m:t>𝑦</m:t>
                            </m:r>
                          </m:e>
                          <m:sup>
                            <m:r>
                              <a:rPr lang="en-US" i="1">
                                <a:effectLst/>
                                <a:latin typeface="Cambria Math"/>
                                <a:ea typeface="Times New Roman"/>
                                <a:cs typeface="Times New Roman"/>
                              </a:rPr>
                              <m:t>2</m:t>
                            </m:r>
                          </m:sup>
                        </m:sSup>
                      </m:e>
                    </m:rad>
                  </m:oMath>
                </a14:m>
                <a:endParaRPr lang="en-US" sz="2400" dirty="0">
                  <a:ea typeface="Calibri"/>
                  <a:cs typeface="Aria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333" t="-1047" r="-1407"/>
                </a:stretch>
              </a:blipFill>
            </p:spPr>
            <p:txBody>
              <a:bodyPr/>
              <a:lstStyle/>
              <a:p>
                <a:r>
                  <a:rPr lang="en-US">
                    <a:noFill/>
                  </a:rPr>
                  <a:t> </a:t>
                </a:r>
              </a:p>
            </p:txBody>
          </p:sp>
        </mc:Fallback>
      </mc:AlternateContent>
    </p:spTree>
    <p:extLst>
      <p:ext uri="{BB962C8B-B14F-4D97-AF65-F5344CB8AC3E}">
        <p14:creationId xmlns:p14="http://schemas.microsoft.com/office/powerpoint/2010/main" val="251947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248400"/>
          </a:xfrm>
        </p:spPr>
        <p:txBody>
          <a:bodyPr/>
          <a:lstStyle/>
          <a:p>
            <a:pPr marL="0" marR="0" indent="0">
              <a:lnSpc>
                <a:spcPct val="115000"/>
              </a:lnSpc>
              <a:spcBef>
                <a:spcPts val="0"/>
              </a:spcBef>
              <a:spcAft>
                <a:spcPts val="1000"/>
              </a:spcAft>
              <a:buNone/>
              <a:tabLst>
                <a:tab pos="3253740" algn="l"/>
              </a:tabLst>
            </a:pPr>
            <a:r>
              <a:rPr lang="en-US" sz="3600" b="1" i="1" dirty="0">
                <a:solidFill>
                  <a:srgbClr val="FF0000"/>
                </a:solidFill>
                <a:latin typeface="Times New Roman"/>
                <a:ea typeface="Calibri"/>
                <a:cs typeface="Arial"/>
              </a:rPr>
              <a:t>Absolute value:</a:t>
            </a:r>
            <a:endParaRPr lang="en-US" sz="2400" dirty="0">
              <a:ea typeface="Calibri"/>
              <a:cs typeface="Arial"/>
            </a:endParaRPr>
          </a:p>
          <a:p>
            <a:pPr marL="0" marR="0" indent="0" algn="just">
              <a:lnSpc>
                <a:spcPct val="115000"/>
              </a:lnSpc>
              <a:spcBef>
                <a:spcPts val="0"/>
              </a:spcBef>
              <a:spcAft>
                <a:spcPts val="1000"/>
              </a:spcAft>
              <a:buNone/>
            </a:pPr>
            <a:r>
              <a:rPr lang="en-US" sz="2800" dirty="0">
                <a:latin typeface="Times New Roman"/>
                <a:ea typeface="Times New Roman"/>
                <a:cs typeface="Arial"/>
              </a:rPr>
              <a:t>The absolute value of a number is the </a:t>
            </a:r>
            <a:r>
              <a:rPr lang="en-US" sz="2800" b="1" dirty="0">
                <a:solidFill>
                  <a:srgbClr val="FF0000"/>
                </a:solidFill>
                <a:latin typeface="Times New Roman"/>
                <a:ea typeface="Times New Roman"/>
                <a:cs typeface="Arial"/>
              </a:rPr>
              <a:t>distance</a:t>
            </a:r>
            <a:r>
              <a:rPr lang="en-US" sz="2800" dirty="0">
                <a:latin typeface="Times New Roman"/>
                <a:ea typeface="Times New Roman"/>
                <a:cs typeface="Arial"/>
              </a:rPr>
              <a:t> between the number and zero on the real number line. Distances are measured as positive units (or zero units). Consequently, absolute value is </a:t>
            </a:r>
            <a:r>
              <a:rPr lang="en-US" sz="2800" i="1" dirty="0">
                <a:latin typeface="Times New Roman"/>
                <a:ea typeface="Times New Roman"/>
                <a:cs typeface="Arial"/>
              </a:rPr>
              <a:t>never negative</a:t>
            </a:r>
            <a:r>
              <a:rPr lang="en-US" sz="2800" dirty="0">
                <a:latin typeface="Times New Roman"/>
                <a:ea typeface="Times New Roman"/>
                <a:cs typeface="Arial"/>
              </a:rPr>
              <a:t>.</a:t>
            </a:r>
            <a:endParaRPr lang="en-US" sz="2000" dirty="0">
              <a:ea typeface="Calibri"/>
              <a:cs typeface="Arial"/>
            </a:endParaRPr>
          </a:p>
          <a:p>
            <a:pPr marL="0" indent="0">
              <a:buNone/>
            </a:pPr>
            <a:endParaRPr lang="en-US" sz="2800" dirty="0"/>
          </a:p>
        </p:txBody>
      </p:sp>
      <p:pic>
        <p:nvPicPr>
          <p:cNvPr id="4" name="Picture 3" descr="absgraphMBRB"/>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8305800" cy="2819400"/>
          </a:xfrm>
          <a:prstGeom prst="rect">
            <a:avLst/>
          </a:prstGeom>
          <a:noFill/>
          <a:ln>
            <a:noFill/>
          </a:ln>
        </p:spPr>
      </p:pic>
    </p:spTree>
    <p:extLst>
      <p:ext uri="{BB962C8B-B14F-4D97-AF65-F5344CB8AC3E}">
        <p14:creationId xmlns:p14="http://schemas.microsoft.com/office/powerpoint/2010/main" val="382649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228600"/>
                <a:ext cx="8763000" cy="6477000"/>
              </a:xfrm>
              <a:solidFill>
                <a:srgbClr val="FFFFCC"/>
              </a:solidFill>
            </p:spPr>
            <p:txBody>
              <a:bodyPr/>
              <a:lstStyle/>
              <a:p>
                <a:pPr marL="0" marR="0" indent="0">
                  <a:lnSpc>
                    <a:spcPct val="115000"/>
                  </a:lnSpc>
                  <a:spcBef>
                    <a:spcPts val="0"/>
                  </a:spcBef>
                  <a:spcAft>
                    <a:spcPts val="0"/>
                  </a:spcAft>
                  <a:buNone/>
                </a:pPr>
                <a:r>
                  <a:rPr lang="en-US" sz="3600" dirty="0">
                    <a:latin typeface="Times New Roman"/>
                    <a:ea typeface="Calibri"/>
                    <a:cs typeface="Arial"/>
                  </a:rPr>
                  <a:t>Statement:</a:t>
                </a:r>
                <a:endParaRPr lang="en-US" sz="2000" dirty="0">
                  <a:ea typeface="Calibri"/>
                  <a:cs typeface="Arial"/>
                </a:endParaRPr>
              </a:p>
              <a:p>
                <a:pPr marL="0" marR="0" indent="0">
                  <a:lnSpc>
                    <a:spcPct val="115000"/>
                  </a:lnSpc>
                  <a:spcBef>
                    <a:spcPts val="0"/>
                  </a:spcBef>
                  <a:spcAft>
                    <a:spcPts val="0"/>
                  </a:spcAft>
                  <a:buNone/>
                </a:pPr>
                <a:r>
                  <a:rPr lang="en-US" dirty="0" smtClean="0">
                    <a:effectLst/>
                    <a:latin typeface="Times New Roman"/>
                    <a:ea typeface="Times New Roman"/>
                    <a:cs typeface="Arial"/>
                  </a:rPr>
                  <a:t>                           </a:t>
                </a:r>
                <a14:m>
                  <m:oMath xmlns:m="http://schemas.openxmlformats.org/officeDocument/2006/math">
                    <m:d>
                      <m:dPr>
                        <m:begChr m:val="|"/>
                        <m:endChr m:val="|"/>
                        <m:ctrlPr>
                          <a:rPr lang="en-US" i="1">
                            <a:solidFill>
                              <a:srgbClr val="FF0000"/>
                            </a:solidFill>
                            <a:effectLst/>
                            <a:latin typeface="Cambria Math"/>
                            <a:ea typeface="Calibri"/>
                            <a:cs typeface="Times New Roman"/>
                          </a:rPr>
                        </m:ctrlPr>
                      </m:dPr>
                      <m:e>
                        <m:r>
                          <a:rPr lang="en-US" i="1">
                            <a:solidFill>
                              <a:srgbClr val="FF0000"/>
                            </a:solidFill>
                            <a:effectLst/>
                            <a:latin typeface="Cambria Math"/>
                            <a:ea typeface="Calibri"/>
                            <a:cs typeface="Times New Roman"/>
                          </a:rPr>
                          <m:t>𝑥</m:t>
                        </m:r>
                      </m:e>
                    </m:d>
                    <m:r>
                      <a:rPr lang="en-US" i="1">
                        <a:effectLst/>
                        <a:latin typeface="Cambria Math"/>
                        <a:ea typeface="Calibri"/>
                        <a:cs typeface="Times New Roman"/>
                      </a:rPr>
                      <m:t>=</m:t>
                    </m:r>
                    <m:r>
                      <a:rPr lang="en-US" i="1">
                        <a:effectLst/>
                        <a:latin typeface="Cambria Math"/>
                        <a:ea typeface="Calibri"/>
                        <a:cs typeface="Times New Roman"/>
                      </a:rPr>
                      <m:t>𝑥</m:t>
                    </m:r>
                    <m:r>
                      <a:rPr lang="en-US" i="1">
                        <a:effectLst/>
                        <a:latin typeface="Cambria Math"/>
                        <a:ea typeface="Calibri"/>
                        <a:cs typeface="Times New Roman"/>
                      </a:rPr>
                      <m:t> </m:t>
                    </m:r>
                    <m:r>
                      <a:rPr lang="en-US" i="1">
                        <a:effectLst/>
                        <a:latin typeface="Cambria Math"/>
                        <a:ea typeface="Calibri"/>
                        <a:cs typeface="Times New Roman"/>
                      </a:rPr>
                      <m:t>𝑖𝑓</m:t>
                    </m:r>
                    <m:r>
                      <a:rPr lang="en-US" i="1">
                        <a:effectLst/>
                        <a:latin typeface="Cambria Math"/>
                        <a:ea typeface="Calibri"/>
                        <a:cs typeface="Times New Roman"/>
                      </a:rPr>
                      <m:t> </m:t>
                    </m:r>
                    <m:r>
                      <a:rPr lang="en-US" i="1">
                        <a:effectLst/>
                        <a:latin typeface="Cambria Math"/>
                        <a:ea typeface="Calibri"/>
                        <a:cs typeface="Times New Roman"/>
                      </a:rPr>
                      <m:t>𝑥</m:t>
                    </m:r>
                    <m:r>
                      <a:rPr lang="en-US" i="1">
                        <a:effectLst/>
                        <a:latin typeface="Cambria Math"/>
                        <a:ea typeface="Calibri"/>
                        <a:cs typeface="Times New Roman"/>
                      </a:rPr>
                      <m:t>≥0</m:t>
                    </m:r>
                  </m:oMath>
                </a14:m>
                <a:endParaRPr lang="en-US" sz="2000" dirty="0">
                  <a:ea typeface="Calibri"/>
                  <a:cs typeface="Arial"/>
                </a:endParaRPr>
              </a:p>
              <a:p>
                <a:pPr marL="114300" marR="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 </m:t>
                      </m:r>
                      <m:d>
                        <m:dPr>
                          <m:begChr m:val="|"/>
                          <m:endChr m:val="|"/>
                          <m:ctrlPr>
                            <a:rPr lang="en-US" i="1">
                              <a:solidFill>
                                <a:srgbClr val="FF0000"/>
                              </a:solidFill>
                              <a:effectLst/>
                              <a:latin typeface="Cambria Math"/>
                              <a:ea typeface="Times New Roman"/>
                              <a:cs typeface="Times New Roman"/>
                            </a:rPr>
                          </m:ctrlPr>
                        </m:dPr>
                        <m:e>
                          <m:r>
                            <a:rPr lang="en-US" i="1">
                              <a:solidFill>
                                <a:srgbClr val="FF0000"/>
                              </a:solidFill>
                              <a:effectLst/>
                              <a:latin typeface="Cambria Math"/>
                              <a:ea typeface="Times New Roman"/>
                              <a:cs typeface="Times New Roman"/>
                            </a:rPr>
                            <m:t>𝑥</m:t>
                          </m:r>
                        </m:e>
                      </m:d>
                      <m:r>
                        <a:rPr lang="en-US" i="1">
                          <a:effectLst/>
                          <a:latin typeface="Cambria Math"/>
                          <a:ea typeface="Times New Roman"/>
                          <a:cs typeface="Times New Roman"/>
                        </a:rPr>
                        <m:t>=−</m:t>
                      </m:r>
                      <m:r>
                        <a:rPr lang="en-US" i="1">
                          <a:effectLst/>
                          <a:latin typeface="Cambria Math"/>
                          <a:ea typeface="Times New Roman"/>
                          <a:cs typeface="Times New Roman"/>
                        </a:rPr>
                        <m:t>𝑥</m:t>
                      </m:r>
                      <m:r>
                        <a:rPr lang="en-US" i="1">
                          <a:effectLst/>
                          <a:latin typeface="Cambria Math"/>
                          <a:ea typeface="Times New Roman"/>
                          <a:cs typeface="Times New Roman"/>
                        </a:rPr>
                        <m:t> </m:t>
                      </m:r>
                      <m:r>
                        <a:rPr lang="en-US" i="1">
                          <a:effectLst/>
                          <a:latin typeface="Cambria Math"/>
                          <a:ea typeface="Times New Roman"/>
                          <a:cs typeface="Times New Roman"/>
                        </a:rPr>
                        <m:t>𝑖𝑓</m:t>
                      </m:r>
                      <m:r>
                        <a:rPr lang="en-US" i="1">
                          <a:effectLst/>
                          <a:latin typeface="Cambria Math"/>
                          <a:ea typeface="Times New Roman"/>
                          <a:cs typeface="Times New Roman"/>
                        </a:rPr>
                        <m:t> </m:t>
                      </m:r>
                      <m:r>
                        <a:rPr lang="en-US" i="1">
                          <a:effectLst/>
                          <a:latin typeface="Cambria Math"/>
                          <a:ea typeface="Times New Roman"/>
                          <a:cs typeface="Times New Roman"/>
                        </a:rPr>
                        <m:t>𝑥</m:t>
                      </m:r>
                      <m:r>
                        <a:rPr lang="en-US" i="1">
                          <a:effectLst/>
                          <a:latin typeface="Cambria Math"/>
                          <a:ea typeface="Times New Roman"/>
                          <a:cs typeface="Times New Roman"/>
                        </a:rPr>
                        <m:t>&lt;0</m:t>
                      </m:r>
                    </m:oMath>
                  </m:oMathPara>
                </a14:m>
                <a:endParaRPr lang="en-US" sz="2000" dirty="0">
                  <a:ea typeface="Calibri"/>
                  <a:cs typeface="Arial"/>
                </a:endParaRPr>
              </a:p>
              <a:p>
                <a:pPr marL="0" marR="0" indent="0" algn="just">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r>
                        <a:rPr lang="en-US" i="1">
                          <a:latin typeface="Cambria Math"/>
                          <a:ea typeface="Calibri"/>
                          <a:cs typeface="Times New Roman"/>
                        </a:rPr>
                        <m:t>𝑖𝑓</m:t>
                      </m:r>
                      <m:r>
                        <a:rPr lang="en-US" i="1">
                          <a:latin typeface="Cambria Math"/>
                          <a:ea typeface="Calibri"/>
                          <a:cs typeface="Times New Roman"/>
                        </a:rPr>
                        <m:t> </m:t>
                      </m:r>
                      <m:r>
                        <a:rPr lang="en-US" i="1">
                          <a:latin typeface="Cambria Math"/>
                          <a:ea typeface="Calibri"/>
                          <a:cs typeface="Times New Roman"/>
                        </a:rPr>
                        <m:t>𝑥</m:t>
                      </m:r>
                      <m:r>
                        <a:rPr lang="en-US" i="1">
                          <a:latin typeface="Cambria Math"/>
                          <a:ea typeface="Calibri"/>
                          <a:cs typeface="Times New Roman"/>
                        </a:rPr>
                        <m:t>=5 ,</m:t>
                      </m:r>
                      <m:d>
                        <m:dPr>
                          <m:begChr m:val="|"/>
                          <m:endChr m:val="|"/>
                          <m:ctrlPr>
                            <a:rPr lang="en-US" i="1">
                              <a:effectLst/>
                              <a:latin typeface="Cambria Math"/>
                              <a:ea typeface="Calibri"/>
                              <a:cs typeface="Times New Roman"/>
                            </a:rPr>
                          </m:ctrlPr>
                        </m:dPr>
                        <m:e>
                          <m:r>
                            <a:rPr lang="en-US" i="1">
                              <a:effectLst/>
                              <a:latin typeface="Cambria Math"/>
                              <a:ea typeface="Calibri"/>
                              <a:cs typeface="Times New Roman"/>
                            </a:rPr>
                            <m:t>5</m:t>
                          </m:r>
                        </m:e>
                      </m:d>
                      <m:r>
                        <a:rPr lang="en-US" i="1">
                          <a:effectLst/>
                          <a:latin typeface="Cambria Math"/>
                          <a:ea typeface="Calibri"/>
                          <a:cs typeface="Times New Roman"/>
                        </a:rPr>
                        <m:t>=5 </m:t>
                      </m:r>
                      <m:r>
                        <a:rPr lang="en-US" i="1">
                          <a:effectLst/>
                          <a:latin typeface="Cambria Math"/>
                          <a:ea typeface="Calibri"/>
                          <a:cs typeface="Times New Roman"/>
                        </a:rPr>
                        <m:t>𝑠𝑖𝑛𝑐𝑒</m:t>
                      </m:r>
                      <m:r>
                        <a:rPr lang="en-US" i="1">
                          <a:effectLst/>
                          <a:latin typeface="Cambria Math"/>
                          <a:ea typeface="Calibri"/>
                          <a:cs typeface="Times New Roman"/>
                        </a:rPr>
                        <m:t> 5≥0</m:t>
                      </m:r>
                    </m:oMath>
                  </m:oMathPara>
                </a14:m>
                <a:endParaRPr lang="en-US" sz="2000" dirty="0">
                  <a:ea typeface="Calibri"/>
                  <a:cs typeface="Arial"/>
                </a:endParaRPr>
              </a:p>
              <a:p>
                <a:pPr marL="0" marR="0" indent="0" algn="just">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𝑖𝑓</m:t>
                      </m:r>
                      <m:r>
                        <a:rPr lang="en-US" i="1">
                          <a:effectLst/>
                          <a:latin typeface="Cambria Math"/>
                          <a:ea typeface="Calibri"/>
                          <a:cs typeface="Times New Roman"/>
                        </a:rPr>
                        <m:t> </m:t>
                      </m:r>
                      <m:r>
                        <a:rPr lang="en-US" i="1">
                          <a:effectLst/>
                          <a:latin typeface="Cambria Math"/>
                          <a:ea typeface="Calibri"/>
                          <a:cs typeface="Times New Roman"/>
                        </a:rPr>
                        <m:t>𝑥</m:t>
                      </m:r>
                      <m:r>
                        <a:rPr lang="en-US" i="1">
                          <a:effectLst/>
                          <a:latin typeface="Cambria Math"/>
                          <a:ea typeface="Calibri"/>
                          <a:cs typeface="Times New Roman"/>
                        </a:rPr>
                        <m:t>=−8 ,</m:t>
                      </m:r>
                      <m:d>
                        <m:dPr>
                          <m:begChr m:val="|"/>
                          <m:endChr m:val="|"/>
                          <m:ctrlPr>
                            <a:rPr lang="en-US" i="1">
                              <a:effectLst/>
                              <a:latin typeface="Cambria Math"/>
                              <a:ea typeface="Calibri"/>
                              <a:cs typeface="Times New Roman"/>
                            </a:rPr>
                          </m:ctrlPr>
                        </m:dPr>
                        <m:e>
                          <m:r>
                            <a:rPr lang="en-US" i="1">
                              <a:effectLst/>
                              <a:latin typeface="Cambria Math"/>
                              <a:ea typeface="Calibri"/>
                              <a:cs typeface="Times New Roman"/>
                            </a:rPr>
                            <m:t>−8</m:t>
                          </m:r>
                        </m:e>
                      </m:d>
                      <m:r>
                        <a:rPr lang="en-US" i="1">
                          <a:effectLst/>
                          <a:latin typeface="Cambria Math"/>
                          <a:ea typeface="Calibri"/>
                          <a:cs typeface="Times New Roman"/>
                        </a:rPr>
                        <m:t>=8 </m:t>
                      </m:r>
                      <m:r>
                        <a:rPr lang="en-US" i="1">
                          <a:effectLst/>
                          <a:latin typeface="Cambria Math"/>
                          <a:ea typeface="Calibri"/>
                          <a:cs typeface="Times New Roman"/>
                        </a:rPr>
                        <m:t>𝑠𝑖𝑛𝑐𝑒</m:t>
                      </m:r>
                      <m:r>
                        <a:rPr lang="en-US" i="1">
                          <a:effectLst/>
                          <a:latin typeface="Cambria Math"/>
                          <a:ea typeface="Calibri"/>
                          <a:cs typeface="Times New Roman"/>
                        </a:rPr>
                        <m:t>−8&lt;0</m:t>
                      </m:r>
                    </m:oMath>
                  </m:oMathPara>
                </a14:m>
                <a:endParaRPr lang="en-US" sz="2000" dirty="0">
                  <a:ea typeface="Calibri"/>
                  <a:cs typeface="Arial"/>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228600"/>
                <a:ext cx="8763000" cy="6477000"/>
              </a:xfrm>
              <a:blipFill rotWithShape="1">
                <a:blip r:embed="rId2"/>
                <a:stretch>
                  <a:fillRect l="-2086" t="-942"/>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063013000"/>
              </p:ext>
            </p:extLst>
          </p:nvPr>
        </p:nvGraphicFramePr>
        <p:xfrm>
          <a:off x="457200" y="3810000"/>
          <a:ext cx="8534400" cy="2630234"/>
        </p:xfrm>
        <a:graphic>
          <a:graphicData uri="http://schemas.openxmlformats.org/drawingml/2006/table">
            <a:tbl>
              <a:tblPr firstRow="1" firstCol="1" bandRow="1"/>
              <a:tblGrid>
                <a:gridCol w="8534400"/>
              </a:tblGrid>
              <a:tr h="2514600">
                <a:tc>
                  <a:txBody>
                    <a:bodyPr/>
                    <a:lstStyle/>
                    <a:p>
                      <a:pPr marL="0" marR="0">
                        <a:lnSpc>
                          <a:spcPct val="115000"/>
                        </a:lnSpc>
                        <a:spcBef>
                          <a:spcPts val="0"/>
                        </a:spcBef>
                        <a:spcAft>
                          <a:spcPts val="0"/>
                        </a:spcAft>
                      </a:pPr>
                      <a:r>
                        <a:rPr lang="en-US" sz="2000" b="1" dirty="0">
                          <a:effectLst/>
                          <a:latin typeface="Times New Roman"/>
                          <a:ea typeface="Times New Roman"/>
                          <a:cs typeface="Arial"/>
                        </a:rPr>
                        <a:t>Measuring Distance:</a:t>
                      </a:r>
                      <a:endParaRPr lang="en-US" sz="1600" dirty="0">
                        <a:effectLst/>
                        <a:latin typeface="Calibri"/>
                        <a:ea typeface="Calibri"/>
                        <a:cs typeface="Arial"/>
                      </a:endParaRPr>
                    </a:p>
                    <a:p>
                      <a:pPr marL="0" marR="0">
                        <a:lnSpc>
                          <a:spcPct val="115000"/>
                        </a:lnSpc>
                        <a:spcBef>
                          <a:spcPts val="0"/>
                        </a:spcBef>
                        <a:spcAft>
                          <a:spcPts val="0"/>
                        </a:spcAft>
                      </a:pPr>
                      <a:r>
                        <a:rPr lang="en-US" sz="2000" b="1" dirty="0">
                          <a:effectLst/>
                          <a:latin typeface="Times New Roman"/>
                          <a:ea typeface="Times New Roman"/>
                          <a:cs typeface="Arial"/>
                        </a:rPr>
                        <a:t/>
                      </a:r>
                      <a:br>
                        <a:rPr lang="en-US" sz="2000" b="1" dirty="0">
                          <a:effectLst/>
                          <a:latin typeface="Times New Roman"/>
                          <a:ea typeface="Times New Roman"/>
                          <a:cs typeface="Arial"/>
                        </a:rPr>
                      </a:br>
                      <a:r>
                        <a:rPr lang="en-US" sz="2000" b="1" dirty="0">
                          <a:effectLst/>
                          <a:latin typeface="Times New Roman"/>
                          <a:ea typeface="Times New Roman"/>
                          <a:cs typeface="Arial"/>
                        </a:rPr>
                        <a:t>| 8 − 3 | = 5 and   | 3 − 8 | = 5</a:t>
                      </a:r>
                      <a:r>
                        <a:rPr lang="en-US" sz="2000" dirty="0">
                          <a:effectLst/>
                          <a:latin typeface="Times New Roman"/>
                          <a:ea typeface="Times New Roman"/>
                          <a:cs typeface="Arial"/>
                        </a:rPr>
                        <a:t/>
                      </a:r>
                      <a:br>
                        <a:rPr lang="en-US" sz="2000" dirty="0">
                          <a:effectLst/>
                          <a:latin typeface="Times New Roman"/>
                          <a:ea typeface="Times New Roman"/>
                          <a:cs typeface="Arial"/>
                        </a:rPr>
                      </a:br>
                      <a:r>
                        <a:rPr lang="en-US" sz="2000" dirty="0">
                          <a:effectLst/>
                          <a:latin typeface="Times New Roman"/>
                          <a:ea typeface="Times New Roman"/>
                          <a:cs typeface="Arial"/>
                        </a:rPr>
                        <a:t/>
                      </a:r>
                      <a:br>
                        <a:rPr lang="en-US" sz="2000" dirty="0">
                          <a:effectLst/>
                          <a:latin typeface="Times New Roman"/>
                          <a:ea typeface="Times New Roman"/>
                          <a:cs typeface="Arial"/>
                        </a:rPr>
                      </a:br>
                      <a:r>
                        <a:rPr lang="en-US" sz="2400" dirty="0">
                          <a:effectLst/>
                          <a:latin typeface="Times New Roman"/>
                          <a:ea typeface="Times New Roman"/>
                          <a:cs typeface="Arial"/>
                        </a:rPr>
                        <a:t>The expression</a:t>
                      </a:r>
                      <a:r>
                        <a:rPr lang="en-US" sz="2400" b="1" dirty="0">
                          <a:effectLst/>
                          <a:latin typeface="Times New Roman"/>
                          <a:ea typeface="Times New Roman"/>
                          <a:cs typeface="Arial"/>
                        </a:rPr>
                        <a:t> | </a:t>
                      </a:r>
                      <a:r>
                        <a:rPr lang="en-US" sz="2400" b="1" i="1" dirty="0">
                          <a:effectLst/>
                          <a:latin typeface="Times New Roman"/>
                          <a:ea typeface="Times New Roman"/>
                          <a:cs typeface="Arial"/>
                        </a:rPr>
                        <a:t>a − b</a:t>
                      </a:r>
                      <a:r>
                        <a:rPr lang="en-US" sz="2400" b="1" dirty="0">
                          <a:effectLst/>
                          <a:latin typeface="Times New Roman"/>
                          <a:ea typeface="Times New Roman"/>
                          <a:cs typeface="Arial"/>
                        </a:rPr>
                        <a:t> | </a:t>
                      </a:r>
                      <a:r>
                        <a:rPr lang="en-US" sz="2400" dirty="0">
                          <a:effectLst/>
                          <a:latin typeface="Times New Roman"/>
                          <a:ea typeface="Times New Roman"/>
                          <a:cs typeface="Arial"/>
                        </a:rPr>
                        <a:t>represents the distance from  </a:t>
                      </a:r>
                      <a:r>
                        <a:rPr lang="en-US" sz="2400" i="1" dirty="0">
                          <a:effectLst/>
                          <a:latin typeface="Times New Roman"/>
                          <a:ea typeface="Times New Roman"/>
                          <a:cs typeface="Arial"/>
                        </a:rPr>
                        <a:t>a</a:t>
                      </a:r>
                      <a:r>
                        <a:rPr lang="en-US" sz="2400" dirty="0">
                          <a:effectLst/>
                          <a:latin typeface="Times New Roman"/>
                          <a:ea typeface="Times New Roman"/>
                          <a:cs typeface="Arial"/>
                        </a:rPr>
                        <a:t> to </a:t>
                      </a:r>
                      <a:r>
                        <a:rPr lang="en-US" sz="2400" i="1" dirty="0">
                          <a:effectLst/>
                          <a:latin typeface="Times New Roman"/>
                          <a:ea typeface="Times New Roman"/>
                          <a:cs typeface="Arial"/>
                        </a:rPr>
                        <a:t>b </a:t>
                      </a:r>
                      <a:r>
                        <a:rPr lang="en-US" sz="2400" dirty="0">
                          <a:effectLst/>
                          <a:latin typeface="Times New Roman"/>
                          <a:ea typeface="Times New Roman"/>
                          <a:cs typeface="Arial"/>
                        </a:rPr>
                        <a:t> on the number line.   distance is the same when measured forward from 3 to 8, or backward from 8 to 3</a:t>
                      </a:r>
                      <a:r>
                        <a:rPr lang="en-US" sz="2000" dirty="0">
                          <a:effectLst/>
                          <a:latin typeface="Times New Roman"/>
                          <a:ea typeface="Times New Roman"/>
                          <a:cs typeface="Arial"/>
                        </a:rPr>
                        <a:t>.</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222146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800" dirty="0" smtClean="0">
                <a:solidFill>
                  <a:srgbClr val="7030A0"/>
                </a:solidFill>
                <a:latin typeface="Times New Roman" panose="02020603050405020304" pitchFamily="18" charset="0"/>
                <a:cs typeface="Times New Roman" panose="02020603050405020304" pitchFamily="18" charset="0"/>
              </a:rPr>
              <a:t>Example</a:t>
            </a:r>
          </a:p>
          <a:p>
            <a:pPr marL="0" indent="0">
              <a:buNone/>
            </a:pPr>
            <a:endParaRPr lang="en-US" sz="28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66682454"/>
              </p:ext>
            </p:extLst>
          </p:nvPr>
        </p:nvGraphicFramePr>
        <p:xfrm>
          <a:off x="457200" y="914400"/>
          <a:ext cx="8229600" cy="5257800"/>
        </p:xfrm>
        <a:graphic>
          <a:graphicData uri="http://schemas.openxmlformats.org/drawingml/2006/table">
            <a:tbl>
              <a:tblPr firstRow="1" firstCol="1" bandRow="1">
                <a:tableStyleId>{2D5ABB26-0587-4C30-8999-92F81FD0307C}</a:tableStyleId>
              </a:tblPr>
              <a:tblGrid>
                <a:gridCol w="1563624"/>
                <a:gridCol w="2962656"/>
                <a:gridCol w="3703320"/>
              </a:tblGrid>
              <a:tr h="1331089">
                <a:tc>
                  <a:txBody>
                    <a:bodyPr/>
                    <a:lstStyle/>
                    <a:p>
                      <a:pPr marL="228600" marR="0">
                        <a:lnSpc>
                          <a:spcPct val="115000"/>
                        </a:lnSpc>
                        <a:spcBef>
                          <a:spcPts val="0"/>
                        </a:spcBef>
                        <a:spcAft>
                          <a:spcPts val="0"/>
                        </a:spcAft>
                      </a:pPr>
                      <a:r>
                        <a:rPr lang="en-US" sz="1800" dirty="0">
                          <a:effectLst/>
                        </a:rPr>
                        <a:t>     </a:t>
                      </a:r>
                      <a:endParaRPr lang="en-US" sz="1600" dirty="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2000" dirty="0">
                          <a:effectLst/>
                        </a:rPr>
                        <a:t>1.  | − 3 | = 3</a:t>
                      </a:r>
                      <a:endParaRPr lang="en-US" sz="1800" dirty="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2000" dirty="0">
                          <a:effectLst/>
                        </a:rPr>
                        <a:t>2.   − | − 7 | = − 7</a:t>
                      </a:r>
                      <a:endParaRPr lang="en-US" sz="1800" dirty="0">
                        <a:effectLst/>
                        <a:latin typeface="Calibri"/>
                        <a:ea typeface="Calibri"/>
                        <a:cs typeface="Arial"/>
                      </a:endParaRPr>
                    </a:p>
                  </a:txBody>
                  <a:tcPr marL="0" marR="0" marT="0" marB="0" anchor="ctr"/>
                </a:tc>
              </a:tr>
              <a:tr h="1297811">
                <a:tc>
                  <a:txBody>
                    <a:bodyPr/>
                    <a:lstStyle/>
                    <a:p>
                      <a:pPr marL="0" marR="0">
                        <a:lnSpc>
                          <a:spcPct val="115000"/>
                        </a:lnSpc>
                        <a:spcBef>
                          <a:spcPts val="0"/>
                        </a:spcBef>
                        <a:spcAft>
                          <a:spcPts val="0"/>
                        </a:spcAft>
                      </a:pPr>
                      <a:r>
                        <a:rPr lang="en-US" sz="1800" dirty="0">
                          <a:effectLst/>
                        </a:rPr>
                        <a:t> </a:t>
                      </a:r>
                      <a:endParaRPr lang="en-US" sz="1600" dirty="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2000" dirty="0">
                          <a:effectLst/>
                        </a:rPr>
                        <a:t>3.   | 0 | = 0</a:t>
                      </a:r>
                      <a:endParaRPr lang="en-US" sz="1800" dirty="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2000" dirty="0">
                          <a:effectLst/>
                        </a:rPr>
                        <a:t>4.   | − 5 |</a:t>
                      </a:r>
                      <a:r>
                        <a:rPr lang="en-US" sz="2000" baseline="30000" dirty="0">
                          <a:effectLst/>
                        </a:rPr>
                        <a:t>2 </a:t>
                      </a:r>
                      <a:r>
                        <a:rPr lang="en-US" sz="2000" dirty="0">
                          <a:effectLst/>
                        </a:rPr>
                        <a:t>= 25</a:t>
                      </a:r>
                      <a:endParaRPr lang="en-US" sz="1800" dirty="0">
                        <a:effectLst/>
                        <a:latin typeface="Calibri"/>
                        <a:ea typeface="Calibri"/>
                        <a:cs typeface="Arial"/>
                      </a:endParaRPr>
                    </a:p>
                  </a:txBody>
                  <a:tcPr marL="0" marR="0" marT="0" marB="0" anchor="ctr"/>
                </a:tc>
              </a:tr>
              <a:tr h="1297811">
                <a:tc>
                  <a:txBody>
                    <a:bodyPr/>
                    <a:lstStyle/>
                    <a:p>
                      <a:pPr marL="0" marR="0">
                        <a:lnSpc>
                          <a:spcPct val="115000"/>
                        </a:lnSpc>
                        <a:spcBef>
                          <a:spcPts val="0"/>
                        </a:spcBef>
                        <a:spcAft>
                          <a:spcPts val="0"/>
                        </a:spcAft>
                      </a:pPr>
                      <a:r>
                        <a:rPr lang="en-US" sz="1800">
                          <a:effectLst/>
                        </a:rPr>
                        <a:t> </a:t>
                      </a:r>
                      <a:endParaRPr lang="en-US" sz="160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2000" dirty="0">
                          <a:effectLst/>
                        </a:rPr>
                        <a:t>5.   − | (− 8)</a:t>
                      </a:r>
                      <a:r>
                        <a:rPr lang="en-US" sz="2000" baseline="30000" dirty="0">
                          <a:effectLst/>
                        </a:rPr>
                        <a:t>2 </a:t>
                      </a:r>
                      <a:r>
                        <a:rPr lang="en-US" sz="2000" dirty="0">
                          <a:effectLst/>
                        </a:rPr>
                        <a:t>| = − 64</a:t>
                      </a:r>
                      <a:endParaRPr lang="en-US" sz="1800" dirty="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2000" dirty="0">
                          <a:effectLst/>
                        </a:rPr>
                        <a:t>6.   − | − 3 |</a:t>
                      </a:r>
                      <a:r>
                        <a:rPr lang="en-US" sz="2000" baseline="30000" dirty="0">
                          <a:effectLst/>
                        </a:rPr>
                        <a:t>2 </a:t>
                      </a:r>
                      <a:r>
                        <a:rPr lang="en-US" sz="2000" dirty="0">
                          <a:effectLst/>
                        </a:rPr>
                        <a:t>= − 9</a:t>
                      </a:r>
                      <a:endParaRPr lang="en-US" sz="1800" dirty="0">
                        <a:effectLst/>
                        <a:latin typeface="Calibri"/>
                        <a:ea typeface="Calibri"/>
                        <a:cs typeface="Arial"/>
                      </a:endParaRPr>
                    </a:p>
                  </a:txBody>
                  <a:tcPr marL="0" marR="0" marT="0" marB="0" anchor="ctr"/>
                </a:tc>
              </a:tr>
              <a:tr h="1331089">
                <a:tc>
                  <a:txBody>
                    <a:bodyPr/>
                    <a:lstStyle/>
                    <a:p>
                      <a:pPr marL="0" marR="0">
                        <a:lnSpc>
                          <a:spcPct val="115000"/>
                        </a:lnSpc>
                        <a:spcBef>
                          <a:spcPts val="0"/>
                        </a:spcBef>
                        <a:spcAft>
                          <a:spcPts val="0"/>
                        </a:spcAft>
                      </a:pPr>
                      <a:r>
                        <a:rPr lang="en-US" sz="1800" dirty="0">
                          <a:effectLst/>
                        </a:rPr>
                        <a:t> </a:t>
                      </a:r>
                      <a:endParaRPr lang="en-US" sz="1600" dirty="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1800" dirty="0">
                          <a:effectLst/>
                        </a:rPr>
                        <a:t>7.   | 3 | + | − 7 | − | − 2 | = 8</a:t>
                      </a:r>
                      <a:endParaRPr lang="en-US" sz="1600" dirty="0">
                        <a:effectLst/>
                        <a:latin typeface="Calibri"/>
                        <a:ea typeface="Calibri"/>
                        <a:cs typeface="Arial"/>
                      </a:endParaRPr>
                    </a:p>
                  </a:txBody>
                  <a:tcPr marL="0" marR="0" marT="0" marB="0" anchor="ctr"/>
                </a:tc>
                <a:tc>
                  <a:txBody>
                    <a:bodyPr/>
                    <a:lstStyle/>
                    <a:p>
                      <a:pPr marL="0" marR="0">
                        <a:lnSpc>
                          <a:spcPct val="115000"/>
                        </a:lnSpc>
                        <a:spcBef>
                          <a:spcPts val="0"/>
                        </a:spcBef>
                        <a:spcAft>
                          <a:spcPts val="0"/>
                        </a:spcAft>
                      </a:pPr>
                      <a:r>
                        <a:rPr lang="en-US" sz="1800" dirty="0">
                          <a:effectLst/>
                        </a:rPr>
                        <a:t>8.   | − 8 | + ( − 9) + | − 14 | + ( − 2) = 11</a:t>
                      </a:r>
                      <a:endParaRPr lang="en-US" sz="1600" dirty="0">
                        <a:effectLst/>
                        <a:latin typeface="Calibri"/>
                        <a:ea typeface="Calibri"/>
                        <a:cs typeface="Arial"/>
                      </a:endParaRPr>
                    </a:p>
                  </a:txBody>
                  <a:tcPr marL="0" marR="0" marT="0" marB="0" anchor="ctr"/>
                </a:tc>
              </a:tr>
            </a:tbl>
          </a:graphicData>
        </a:graphic>
      </p:graphicFrame>
    </p:spTree>
    <p:extLst>
      <p:ext uri="{BB962C8B-B14F-4D97-AF65-F5344CB8AC3E}">
        <p14:creationId xmlns:p14="http://schemas.microsoft.com/office/powerpoint/2010/main" val="63543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marR="0" indent="0">
              <a:lnSpc>
                <a:spcPct val="115000"/>
              </a:lnSpc>
              <a:spcBef>
                <a:spcPts val="0"/>
              </a:spcBef>
              <a:spcAft>
                <a:spcPts val="0"/>
              </a:spcAft>
              <a:buNone/>
            </a:pPr>
            <a:r>
              <a:rPr lang="en-US" sz="3600" b="1" i="1" dirty="0">
                <a:solidFill>
                  <a:srgbClr val="FF0000"/>
                </a:solidFill>
                <a:latin typeface="Times New Roman"/>
                <a:ea typeface="Times New Roman"/>
                <a:cs typeface="Arial"/>
              </a:rPr>
              <a:t>Graph</a:t>
            </a:r>
            <a:r>
              <a:rPr lang="en-US" sz="3600" b="1" i="1" dirty="0" smtClean="0">
                <a:solidFill>
                  <a:srgbClr val="FF0000"/>
                </a:solidFill>
                <a:latin typeface="Times New Roman"/>
                <a:ea typeface="Times New Roman"/>
                <a:cs typeface="Arial"/>
              </a:rPr>
              <a:t>:</a:t>
            </a:r>
            <a:endParaRPr lang="en-US" sz="2400" dirty="0">
              <a:ea typeface="Calibri"/>
              <a:cs typeface="Arial"/>
            </a:endParaRPr>
          </a:p>
          <a:p>
            <a:pPr marL="0" marR="0" indent="0" algn="just">
              <a:lnSpc>
                <a:spcPct val="115000"/>
              </a:lnSpc>
              <a:spcBef>
                <a:spcPts val="0"/>
              </a:spcBef>
              <a:spcAft>
                <a:spcPts val="0"/>
              </a:spcAft>
              <a:buNone/>
            </a:pPr>
            <a:r>
              <a:rPr lang="en-US" sz="2800" dirty="0">
                <a:latin typeface="Times New Roman"/>
                <a:ea typeface="Times New Roman"/>
                <a:cs typeface="Arial"/>
              </a:rPr>
              <a:t>Since absolute value always yields a positive result, or zero, the graph of absolute value plots only </a:t>
            </a:r>
            <a:r>
              <a:rPr lang="en-US" sz="2800" i="1" dirty="0">
                <a:latin typeface="Times New Roman"/>
                <a:ea typeface="Times New Roman"/>
                <a:cs typeface="Arial"/>
              </a:rPr>
              <a:t>y</a:t>
            </a:r>
            <a:r>
              <a:rPr lang="en-US" sz="2800" dirty="0">
                <a:latin typeface="Times New Roman"/>
                <a:ea typeface="Times New Roman"/>
                <a:cs typeface="Arial"/>
              </a:rPr>
              <a:t>-values that are positive, or zero. The graph resides above the</a:t>
            </a:r>
            <a:r>
              <a:rPr lang="en-US" sz="2800" i="1" dirty="0">
                <a:latin typeface="Times New Roman"/>
                <a:ea typeface="Times New Roman"/>
                <a:cs typeface="Arial"/>
              </a:rPr>
              <a:t> x</a:t>
            </a:r>
            <a:r>
              <a:rPr lang="en-US" sz="2800" dirty="0">
                <a:latin typeface="Times New Roman"/>
                <a:ea typeface="Times New Roman"/>
                <a:cs typeface="Arial"/>
              </a:rPr>
              <a:t>-axis (plus the origin), in quadrants </a:t>
            </a:r>
            <a:r>
              <a:rPr lang="en-US" sz="2800" dirty="0">
                <a:solidFill>
                  <a:srgbClr val="FF0000"/>
                </a:solidFill>
                <a:latin typeface="Times New Roman"/>
                <a:ea typeface="Times New Roman"/>
                <a:cs typeface="Arial"/>
              </a:rPr>
              <a:t>I</a:t>
            </a:r>
            <a:r>
              <a:rPr lang="en-US" sz="2800" dirty="0">
                <a:latin typeface="Times New Roman"/>
                <a:ea typeface="Times New Roman"/>
                <a:cs typeface="Arial"/>
              </a:rPr>
              <a:t> and </a:t>
            </a:r>
            <a:r>
              <a:rPr lang="en-US" sz="2800" dirty="0">
                <a:solidFill>
                  <a:srgbClr val="FF0000"/>
                </a:solidFill>
                <a:latin typeface="Times New Roman"/>
                <a:ea typeface="Times New Roman"/>
                <a:cs typeface="Arial"/>
              </a:rPr>
              <a:t>II</a:t>
            </a:r>
            <a:r>
              <a:rPr lang="en-US" sz="2800" dirty="0">
                <a:latin typeface="Times New Roman"/>
                <a:ea typeface="Times New Roman"/>
                <a:cs typeface="Arial"/>
              </a:rPr>
              <a:t>.</a:t>
            </a:r>
            <a:endParaRPr lang="en-US" sz="2000" dirty="0">
              <a:ea typeface="Calibri"/>
              <a:cs typeface="Arial"/>
            </a:endParaRPr>
          </a:p>
          <a:p>
            <a:pPr marL="0" marR="0" indent="0">
              <a:lnSpc>
                <a:spcPct val="115000"/>
              </a:lnSpc>
              <a:spcBef>
                <a:spcPts val="0"/>
              </a:spcBef>
              <a:spcAft>
                <a:spcPts val="0"/>
              </a:spcAft>
              <a:buNone/>
            </a:pPr>
            <a:endParaRPr lang="en-US" sz="2400" dirty="0">
              <a:ea typeface="Calibri"/>
              <a:cs typeface="Arial"/>
            </a:endParaRPr>
          </a:p>
          <a:p>
            <a:endParaRPr lang="en-US" dirty="0"/>
          </a:p>
        </p:txBody>
      </p:sp>
      <p:pic>
        <p:nvPicPr>
          <p:cNvPr id="4" name="Picture 3" descr="Absolute value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124200"/>
            <a:ext cx="60960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85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nSpc>
                <a:spcPct val="115000"/>
              </a:lnSpc>
              <a:spcBef>
                <a:spcPts val="0"/>
              </a:spcBef>
            </a:pPr>
            <a:r>
              <a:rPr lang="en-US" sz="3200" dirty="0" smtClean="0">
                <a:latin typeface="Times New Roman"/>
                <a:ea typeface="Times New Roman"/>
                <a:cs typeface="Arial"/>
              </a:rPr>
              <a:t/>
            </a:r>
            <a:br>
              <a:rPr lang="en-US" sz="3200" dirty="0" smtClean="0">
                <a:latin typeface="Times New Roman"/>
                <a:ea typeface="Times New Roman"/>
                <a:cs typeface="Arial"/>
              </a:rPr>
            </a:br>
            <a:r>
              <a:rPr lang="en-US" sz="3200" dirty="0" smtClean="0">
                <a:latin typeface="Times New Roman"/>
                <a:ea typeface="Times New Roman"/>
                <a:cs typeface="Arial"/>
              </a:rPr>
              <a:t>The </a:t>
            </a:r>
            <a:r>
              <a:rPr lang="en-US" sz="3200" dirty="0">
                <a:latin typeface="Times New Roman"/>
                <a:ea typeface="Times New Roman"/>
                <a:cs typeface="Arial"/>
              </a:rPr>
              <a:t>figure show function </a:t>
            </a:r>
            <a:r>
              <a:rPr lang="en-US" sz="3200" i="1" dirty="0">
                <a:solidFill>
                  <a:srgbClr val="FF0000"/>
                </a:solidFill>
                <a:latin typeface="Times New Roman"/>
                <a:ea typeface="Times New Roman"/>
                <a:cs typeface="Arial"/>
              </a:rPr>
              <a:t>y</a:t>
            </a:r>
            <a:r>
              <a:rPr lang="en-US" sz="3200" dirty="0">
                <a:solidFill>
                  <a:srgbClr val="FF0000"/>
                </a:solidFill>
                <a:latin typeface="Times New Roman"/>
                <a:ea typeface="Times New Roman"/>
                <a:cs typeface="Arial"/>
              </a:rPr>
              <a:t> = -| </a:t>
            </a:r>
            <a:r>
              <a:rPr lang="en-US" sz="3200" i="1" dirty="0">
                <a:solidFill>
                  <a:srgbClr val="FF0000"/>
                </a:solidFill>
                <a:latin typeface="Times New Roman"/>
                <a:ea typeface="Times New Roman"/>
                <a:cs typeface="Arial"/>
              </a:rPr>
              <a:t>x</a:t>
            </a:r>
            <a:r>
              <a:rPr lang="en-US" sz="3200" dirty="0">
                <a:solidFill>
                  <a:srgbClr val="FF0000"/>
                </a:solidFill>
                <a:latin typeface="Times New Roman"/>
                <a:ea typeface="Times New Roman"/>
                <a:cs typeface="Arial"/>
              </a:rPr>
              <a:t> |</a:t>
            </a:r>
            <a:r>
              <a:rPr lang="en-US" sz="2000" dirty="0">
                <a:ea typeface="Calibri"/>
                <a:cs typeface="Arial"/>
              </a:rPr>
              <a:t/>
            </a:r>
            <a:br>
              <a:rPr lang="en-US" sz="2000" dirty="0">
                <a:ea typeface="Calibri"/>
                <a:cs typeface="Arial"/>
              </a:rPr>
            </a:br>
            <a:endParaRPr lang="en-US" sz="3200" dirty="0"/>
          </a:p>
        </p:txBody>
      </p:sp>
      <p:pic>
        <p:nvPicPr>
          <p:cNvPr id="4" name="Content Placeholder 3" descr="https://media1.shmoop.com/images/algebra-ii/alg2_ch2_narr_graphik_34.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6477000"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18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
                <a:ext cx="8229600" cy="58213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a:bodyPr>
              <a:lstStyle/>
              <a:p>
                <a:pPr marL="0" marR="0" indent="0" algn="just">
                  <a:lnSpc>
                    <a:spcPct val="115000"/>
                  </a:lnSpc>
                  <a:spcBef>
                    <a:spcPts val="0"/>
                  </a:spcBef>
                  <a:spcAft>
                    <a:spcPts val="1000"/>
                  </a:spcAft>
                  <a:buNone/>
                </a:pPr>
                <a:r>
                  <a:rPr lang="en-US" dirty="0">
                    <a:solidFill>
                      <a:srgbClr val="202124"/>
                    </a:solidFill>
                    <a:latin typeface="Times New Roman"/>
                    <a:ea typeface="Times New Roman"/>
                    <a:cs typeface="Arial"/>
                  </a:rPr>
                  <a:t>Rational No.:</a:t>
                </a:r>
                <a:endParaRPr lang="en-US" sz="2400" dirty="0">
                  <a:ea typeface="Calibri"/>
                  <a:cs typeface="Arial"/>
                </a:endParaRPr>
              </a:p>
              <a:p>
                <a:pPr lvl="0" algn="just">
                  <a:lnSpc>
                    <a:spcPct val="115000"/>
                  </a:lnSpc>
                  <a:spcBef>
                    <a:spcPts val="0"/>
                  </a:spcBef>
                  <a:buFont typeface="+mj-lt"/>
                  <a:buAutoNum type="alphaLcParenR"/>
                </a:pPr>
                <a:r>
                  <a:rPr lang="en-US" dirty="0">
                    <a:solidFill>
                      <a:srgbClr val="202124"/>
                    </a:solidFill>
                    <a:effectLst/>
                    <a:latin typeface="Times New Roman"/>
                    <a:ea typeface="Times New Roman"/>
                    <a:cs typeface="Arial"/>
                  </a:rPr>
                  <a:t>Terminating (ending infinite string of zero) for example,</a:t>
                </a:r>
                <a:endParaRPr lang="en-US" sz="2400" dirty="0">
                  <a:ea typeface="Calibri"/>
                  <a:cs typeface="Arial"/>
                </a:endParaRPr>
              </a:p>
              <a:p>
                <a:pPr marL="114300" marR="0" indent="0" algn="just">
                  <a:lnSpc>
                    <a:spcPct val="115000"/>
                  </a:lnSpc>
                  <a:spcBef>
                    <a:spcPts val="0"/>
                  </a:spcBef>
                  <a:spcAft>
                    <a:spcPts val="0"/>
                  </a:spcAft>
                  <a:buNone/>
                </a:pPr>
                <a:r>
                  <a:rPr lang="en-US" sz="4000" dirty="0" smtClean="0">
                    <a:solidFill>
                      <a:srgbClr val="202124"/>
                    </a:solidFill>
                    <a:effectLst/>
                    <a:latin typeface="Times New Roman"/>
                    <a:ea typeface="Times New Roman"/>
                    <a:cs typeface="Arial"/>
                  </a:rPr>
                  <a:t>          </a:t>
                </a:r>
                <a14:m>
                  <m:oMath xmlns:m="http://schemas.openxmlformats.org/officeDocument/2006/math">
                    <m:f>
                      <m:fPr>
                        <m:ctrlPr>
                          <a:rPr lang="en-US" sz="4000" i="1">
                            <a:solidFill>
                              <a:srgbClr val="202124"/>
                            </a:solidFill>
                            <a:effectLst/>
                            <a:latin typeface="Cambria Math"/>
                            <a:ea typeface="Times New Roman"/>
                            <a:cs typeface="Times New Roman"/>
                          </a:rPr>
                        </m:ctrlPr>
                      </m:fPr>
                      <m:num>
                        <m:r>
                          <a:rPr lang="en-US" sz="4000" i="1">
                            <a:solidFill>
                              <a:srgbClr val="202124"/>
                            </a:solidFill>
                            <a:effectLst/>
                            <a:latin typeface="Cambria Math"/>
                            <a:ea typeface="Times New Roman"/>
                            <a:cs typeface="Times New Roman"/>
                          </a:rPr>
                          <m:t>3</m:t>
                        </m:r>
                      </m:num>
                      <m:den>
                        <m:r>
                          <a:rPr lang="en-US" sz="4000" i="1">
                            <a:solidFill>
                              <a:srgbClr val="202124"/>
                            </a:solidFill>
                            <a:effectLst/>
                            <a:latin typeface="Cambria Math"/>
                            <a:ea typeface="Times New Roman"/>
                            <a:cs typeface="Times New Roman"/>
                          </a:rPr>
                          <m:t>4</m:t>
                        </m:r>
                      </m:den>
                    </m:f>
                  </m:oMath>
                </a14:m>
                <a:r>
                  <a:rPr lang="en-US" sz="4000" dirty="0">
                    <a:solidFill>
                      <a:srgbClr val="202124"/>
                    </a:solidFill>
                    <a:effectLst/>
                    <a:latin typeface="Times New Roman"/>
                    <a:ea typeface="Times New Roman"/>
                    <a:cs typeface="Arial"/>
                  </a:rPr>
                  <a:t> </a:t>
                </a:r>
                <a:r>
                  <a:rPr lang="en-US" dirty="0">
                    <a:solidFill>
                      <a:srgbClr val="202124"/>
                    </a:solidFill>
                    <a:effectLst/>
                    <a:latin typeface="Times New Roman"/>
                    <a:ea typeface="Times New Roman"/>
                    <a:cs typeface="Arial"/>
                  </a:rPr>
                  <a:t>= 0.75000        = 0.75</a:t>
                </a:r>
                <a:endParaRPr lang="en-US" sz="2400" dirty="0">
                  <a:ea typeface="Calibri"/>
                  <a:cs typeface="Arial"/>
                </a:endParaRPr>
              </a:p>
              <a:p>
                <a:pPr marL="457200" marR="0" algn="just">
                  <a:lnSpc>
                    <a:spcPct val="115000"/>
                  </a:lnSpc>
                  <a:spcBef>
                    <a:spcPts val="0"/>
                  </a:spcBef>
                  <a:spcAft>
                    <a:spcPts val="0"/>
                  </a:spcAft>
                </a:pPr>
                <a:endParaRPr lang="en-US" sz="2400" dirty="0">
                  <a:ea typeface="Calibri"/>
                  <a:cs typeface="Arial"/>
                </a:endParaRPr>
              </a:p>
              <a:p>
                <a:pPr lvl="0" algn="just">
                  <a:lnSpc>
                    <a:spcPct val="115000"/>
                  </a:lnSpc>
                  <a:spcBef>
                    <a:spcPts val="0"/>
                  </a:spcBef>
                  <a:buFont typeface="+mj-lt"/>
                  <a:buAutoNum type="alphaLcParenR"/>
                </a:pPr>
                <a:r>
                  <a:rPr lang="en-US" dirty="0">
                    <a:solidFill>
                      <a:srgbClr val="202124"/>
                    </a:solidFill>
                    <a:effectLst/>
                    <a:latin typeface="Times New Roman"/>
                    <a:ea typeface="Times New Roman"/>
                    <a:cs typeface="Arial"/>
                  </a:rPr>
                  <a:t>Eventually repeating (ending a block of digits repeats over &amp;over), for</a:t>
                </a:r>
                <a:endParaRPr lang="en-US" sz="2400" dirty="0">
                  <a:ea typeface="Calibri"/>
                  <a:cs typeface="Arial"/>
                </a:endParaRPr>
              </a:p>
              <a:p>
                <a:pPr marL="114300" marR="0" indent="0" algn="just">
                  <a:lnSpc>
                    <a:spcPct val="115000"/>
                  </a:lnSpc>
                  <a:spcBef>
                    <a:spcPts val="0"/>
                  </a:spcBef>
                  <a:spcAft>
                    <a:spcPts val="1000"/>
                  </a:spcAft>
                  <a:buNone/>
                </a:pPr>
                <a:r>
                  <a:rPr lang="en-US" sz="3600" dirty="0" smtClean="0">
                    <a:solidFill>
                      <a:srgbClr val="202124"/>
                    </a:solidFill>
                    <a:effectLst/>
                    <a:ea typeface="Times New Roman"/>
                    <a:cs typeface="Times New Roman"/>
                  </a:rPr>
                  <a:t>             </a:t>
                </a:r>
                <a14:m>
                  <m:oMath xmlns:m="http://schemas.openxmlformats.org/officeDocument/2006/math">
                    <m:f>
                      <m:fPr>
                        <m:ctrlPr>
                          <a:rPr lang="en-US" sz="3600" i="1">
                            <a:solidFill>
                              <a:srgbClr val="202124"/>
                            </a:solidFill>
                            <a:effectLst/>
                            <a:latin typeface="Cambria Math"/>
                            <a:ea typeface="Times New Roman"/>
                            <a:cs typeface="Times New Roman"/>
                          </a:rPr>
                        </m:ctrlPr>
                      </m:fPr>
                      <m:num>
                        <m:r>
                          <a:rPr lang="en-US" sz="3600" i="1">
                            <a:solidFill>
                              <a:srgbClr val="202124"/>
                            </a:solidFill>
                            <a:effectLst/>
                            <a:latin typeface="Cambria Math"/>
                            <a:ea typeface="Times New Roman"/>
                            <a:cs typeface="Times New Roman"/>
                          </a:rPr>
                          <m:t>3</m:t>
                        </m:r>
                      </m:num>
                      <m:den>
                        <m:r>
                          <a:rPr lang="en-US" sz="3600" i="1">
                            <a:solidFill>
                              <a:srgbClr val="202124"/>
                            </a:solidFill>
                            <a:effectLst/>
                            <a:latin typeface="Cambria Math"/>
                            <a:ea typeface="Times New Roman"/>
                            <a:cs typeface="Times New Roman"/>
                          </a:rPr>
                          <m:t>4</m:t>
                        </m:r>
                      </m:den>
                    </m:f>
                  </m:oMath>
                </a14:m>
                <a:r>
                  <a:rPr lang="en-US" dirty="0">
                    <a:solidFill>
                      <a:srgbClr val="202124"/>
                    </a:solidFill>
                    <a:effectLst/>
                    <a:latin typeface="Times New Roman"/>
                    <a:ea typeface="Times New Roman"/>
                    <a:cs typeface="Arial"/>
                  </a:rPr>
                  <a:t> = 2.090909        = 2.</a:t>
                </a:r>
                <a14:m>
                  <m:oMath xmlns:m="http://schemas.openxmlformats.org/officeDocument/2006/math">
                    <m:acc>
                      <m:accPr>
                        <m:chr m:val="̅"/>
                        <m:ctrlPr>
                          <a:rPr lang="en-US" i="1">
                            <a:solidFill>
                              <a:srgbClr val="202124"/>
                            </a:solidFill>
                            <a:effectLst/>
                            <a:latin typeface="Cambria Math"/>
                            <a:ea typeface="Times New Roman"/>
                            <a:cs typeface="Times New Roman"/>
                          </a:rPr>
                        </m:ctrlPr>
                      </m:accPr>
                      <m:e>
                        <m:r>
                          <a:rPr lang="en-US" i="1">
                            <a:solidFill>
                              <a:srgbClr val="202124"/>
                            </a:solidFill>
                            <a:effectLst/>
                            <a:latin typeface="Cambria Math"/>
                            <a:ea typeface="Times New Roman"/>
                            <a:cs typeface="Times New Roman"/>
                          </a:rPr>
                          <m:t>09</m:t>
                        </m:r>
                      </m:e>
                    </m:acc>
                  </m:oMath>
                </a14:m>
                <a:endParaRPr lang="en-US" sz="2400" dirty="0">
                  <a:ea typeface="Calibri"/>
                  <a:cs typeface="Aria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852" t="-942" r="-1852"/>
                </a:stretch>
              </a:blipFill>
            </p:spPr>
            <p:txBody>
              <a:bodyPr/>
              <a:lstStyle/>
              <a:p>
                <a:r>
                  <a:rPr lang="en-US">
                    <a:noFill/>
                  </a:rPr>
                  <a:t> </a:t>
                </a:r>
              </a:p>
            </p:txBody>
          </p:sp>
        </mc:Fallback>
      </mc:AlternateContent>
    </p:spTree>
    <p:extLst>
      <p:ext uri="{BB962C8B-B14F-4D97-AF65-F5344CB8AC3E}">
        <p14:creationId xmlns:p14="http://schemas.microsoft.com/office/powerpoint/2010/main" val="428624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457200"/>
                <a:ext cx="8229600" cy="5668963"/>
              </a:xfrm>
              <a:solidFill>
                <a:schemeClr val="bg1">
                  <a:lumMod val="95000"/>
                </a:schemeClr>
              </a:solidFill>
            </p:spPr>
            <p:txBody>
              <a:bodyPr>
                <a:normAutofit/>
              </a:bodyPr>
              <a:lstStyle/>
              <a:p>
                <a:pPr marL="0" marR="0" indent="0" algn="just">
                  <a:lnSpc>
                    <a:spcPct val="115000"/>
                  </a:lnSpc>
                  <a:spcBef>
                    <a:spcPts val="0"/>
                  </a:spcBef>
                  <a:spcAft>
                    <a:spcPts val="0"/>
                  </a:spcAft>
                  <a:buNone/>
                </a:pPr>
                <a:r>
                  <a:rPr lang="en-US" sz="2400" dirty="0">
                    <a:solidFill>
                      <a:srgbClr val="FF0000"/>
                    </a:solidFill>
                    <a:latin typeface="Times New Roman"/>
                    <a:ea typeface="Times New Roman"/>
                    <a:cs typeface="Arial"/>
                  </a:rPr>
                  <a:t>Increments &amp; straight line.</a:t>
                </a:r>
                <a:endParaRPr lang="en-US" sz="1600" dirty="0">
                  <a:solidFill>
                    <a:srgbClr val="FF0000"/>
                  </a:solidFill>
                  <a:ea typeface="Calibri"/>
                  <a:cs typeface="Arial"/>
                </a:endParaRPr>
              </a:p>
              <a:p>
                <a:pPr marL="0" marR="0" indent="0" algn="just">
                  <a:lnSpc>
                    <a:spcPct val="115000"/>
                  </a:lnSpc>
                  <a:spcBef>
                    <a:spcPts val="0"/>
                  </a:spcBef>
                  <a:spcAft>
                    <a:spcPts val="0"/>
                  </a:spcAft>
                  <a:buNone/>
                </a:pPr>
                <a:endParaRPr lang="en-US" sz="1600" dirty="0">
                  <a:ea typeface="Calibri"/>
                  <a:cs typeface="Arial"/>
                </a:endParaRPr>
              </a:p>
              <a:p>
                <a:pPr marL="0" marR="0" indent="0" algn="just">
                  <a:lnSpc>
                    <a:spcPct val="115000"/>
                  </a:lnSpc>
                  <a:spcBef>
                    <a:spcPts val="0"/>
                  </a:spcBef>
                  <a:spcAft>
                    <a:spcPts val="0"/>
                  </a:spcAft>
                  <a:buNone/>
                </a:pPr>
                <a:r>
                  <a:rPr lang="en-US" sz="2400" dirty="0">
                    <a:effectLst/>
                    <a:latin typeface="Times New Roman"/>
                    <a:ea typeface="Times New Roman"/>
                    <a:cs typeface="Arial"/>
                  </a:rPr>
                  <a:t>When a particle moves from one point in the plane to another, the net changes in its coordinates are called </a:t>
                </a:r>
                <a:r>
                  <a:rPr lang="en-US" sz="2400" b="1" i="1" dirty="0">
                    <a:solidFill>
                      <a:schemeClr val="tx2">
                        <a:lumMod val="60000"/>
                        <a:lumOff val="40000"/>
                      </a:schemeClr>
                    </a:solidFill>
                    <a:effectLst/>
                    <a:latin typeface="Times New Roman"/>
                    <a:ea typeface="Times New Roman"/>
                    <a:cs typeface="Arial"/>
                  </a:rPr>
                  <a:t>increments</a:t>
                </a:r>
                <a:r>
                  <a:rPr lang="en-US" sz="2400" i="1" dirty="0">
                    <a:solidFill>
                      <a:schemeClr val="tx2">
                        <a:lumMod val="60000"/>
                        <a:lumOff val="40000"/>
                      </a:schemeClr>
                    </a:solidFill>
                    <a:effectLst/>
                    <a:latin typeface="Times New Roman"/>
                    <a:ea typeface="Times New Roman"/>
                    <a:cs typeface="Arial"/>
                  </a:rPr>
                  <a:t>. </a:t>
                </a:r>
                <a:endParaRPr lang="en-US" sz="1800" i="1" dirty="0">
                  <a:solidFill>
                    <a:schemeClr val="tx2">
                      <a:lumMod val="60000"/>
                      <a:lumOff val="40000"/>
                    </a:schemeClr>
                  </a:solidFill>
                  <a:ea typeface="Calibri"/>
                  <a:cs typeface="Arial"/>
                </a:endParaRPr>
              </a:p>
              <a:p>
                <a:pPr marL="0" marR="0" indent="0" algn="just">
                  <a:lnSpc>
                    <a:spcPct val="115000"/>
                  </a:lnSpc>
                  <a:spcBef>
                    <a:spcPts val="0"/>
                  </a:spcBef>
                  <a:spcAft>
                    <a:spcPts val="0"/>
                  </a:spcAft>
                  <a:buNone/>
                </a:pPr>
                <a:r>
                  <a:rPr lang="en-US" sz="2400" dirty="0" smtClean="0">
                    <a:effectLst/>
                    <a:latin typeface="Times New Roman"/>
                    <a:ea typeface="Times New Roman"/>
                    <a:cs typeface="Arial"/>
                  </a:rPr>
                  <a:t>The </a:t>
                </a:r>
                <a:r>
                  <a:rPr lang="en-US" sz="2400" dirty="0">
                    <a:effectLst/>
                    <a:latin typeface="Times New Roman"/>
                    <a:ea typeface="Times New Roman"/>
                    <a:cs typeface="Arial"/>
                  </a:rPr>
                  <a:t>amount of positive or negative change in the value of one or more of a set of variables.</a:t>
                </a:r>
                <a:endParaRPr lang="en-US" sz="1800" dirty="0">
                  <a:ea typeface="Calibri"/>
                  <a:cs typeface="Arial"/>
                </a:endParaRPr>
              </a:p>
              <a:p>
                <a:pPr marL="0" marR="0" indent="0" algn="just">
                  <a:lnSpc>
                    <a:spcPct val="115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800" i="1" smtClean="0">
                          <a:solidFill>
                            <a:srgbClr val="FF0000"/>
                          </a:solidFill>
                          <a:effectLst/>
                          <a:latin typeface="Cambria Math"/>
                          <a:ea typeface="Times New Roman"/>
                          <a:cs typeface="Times New Roman"/>
                        </a:rPr>
                        <m:t>∆</m:t>
                      </m:r>
                      <m:r>
                        <a:rPr lang="en-US" sz="2800" i="1" smtClean="0">
                          <a:solidFill>
                            <a:srgbClr val="FF0000"/>
                          </a:solidFill>
                          <a:effectLst/>
                          <a:latin typeface="Cambria Math"/>
                          <a:ea typeface="Times New Roman"/>
                          <a:cs typeface="Times New Roman"/>
                        </a:rPr>
                        <m:t>𝑥</m:t>
                      </m:r>
                      <m:r>
                        <a:rPr lang="en-US" sz="2800" i="1" smtClean="0">
                          <a:solidFill>
                            <a:srgbClr val="FF0000"/>
                          </a:solidFill>
                          <a:effectLst/>
                          <a:latin typeface="Cambria Math"/>
                          <a:ea typeface="Times New Roman"/>
                          <a:cs typeface="Times New Roman"/>
                        </a:rPr>
                        <m:t>=</m:t>
                      </m:r>
                      <m:sSub>
                        <m:sSubPr>
                          <m:ctrlPr>
                            <a:rPr lang="en-US" sz="2800" i="1">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𝑥</m:t>
                          </m:r>
                        </m:e>
                        <m:sub>
                          <m:r>
                            <a:rPr lang="en-US" sz="2800" i="1">
                              <a:solidFill>
                                <a:srgbClr val="FF0000"/>
                              </a:solidFill>
                              <a:effectLst/>
                              <a:latin typeface="Cambria Math"/>
                              <a:ea typeface="Times New Roman"/>
                              <a:cs typeface="Times New Roman"/>
                            </a:rPr>
                            <m:t>2</m:t>
                          </m:r>
                        </m:sub>
                      </m:sSub>
                      <m:r>
                        <a:rPr lang="en-US" sz="2800" i="1">
                          <a:solidFill>
                            <a:srgbClr val="FF0000"/>
                          </a:solidFill>
                          <a:effectLst/>
                          <a:latin typeface="Cambria Math"/>
                          <a:ea typeface="Times New Roman"/>
                          <a:cs typeface="Times New Roman"/>
                        </a:rPr>
                        <m:t>−</m:t>
                      </m:r>
                      <m:sSub>
                        <m:sSubPr>
                          <m:ctrlPr>
                            <a:rPr lang="en-US" sz="2800" i="1">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𝑥</m:t>
                          </m:r>
                        </m:e>
                        <m:sub>
                          <m:r>
                            <a:rPr lang="en-US" sz="2800" i="1">
                              <a:solidFill>
                                <a:srgbClr val="FF0000"/>
                              </a:solidFill>
                              <a:effectLst/>
                              <a:latin typeface="Cambria Math"/>
                              <a:ea typeface="Times New Roman"/>
                              <a:cs typeface="Times New Roman"/>
                            </a:rPr>
                            <m:t>1</m:t>
                          </m:r>
                        </m:sub>
                      </m:sSub>
                    </m:oMath>
                  </m:oMathPara>
                </a14:m>
                <a:endParaRPr lang="en-US" sz="1800" dirty="0">
                  <a:solidFill>
                    <a:srgbClr val="FF0000"/>
                  </a:solidFill>
                  <a:ea typeface="Calibri"/>
                  <a:cs typeface="Arial"/>
                </a:endParaRPr>
              </a:p>
              <a:p>
                <a:pPr marL="0" marR="0" indent="0">
                  <a:lnSpc>
                    <a:spcPct val="115000"/>
                  </a:lnSpc>
                  <a:spcBef>
                    <a:spcPts val="0"/>
                  </a:spcBef>
                  <a:spcAft>
                    <a:spcPts val="0"/>
                  </a:spcAft>
                  <a:buNone/>
                </a:pPr>
                <a:r>
                  <a:rPr lang="en-US" sz="2400" b="1" dirty="0">
                    <a:solidFill>
                      <a:schemeClr val="tx2">
                        <a:lumMod val="60000"/>
                        <a:lumOff val="40000"/>
                      </a:schemeClr>
                    </a:solidFill>
                    <a:latin typeface="Times New Roman"/>
                    <a:ea typeface="Times New Roman"/>
                    <a:cs typeface="Arial"/>
                  </a:rPr>
                  <a:t>Example:</a:t>
                </a:r>
                <a:endParaRPr lang="en-US" sz="1800" b="1" dirty="0">
                  <a:solidFill>
                    <a:schemeClr val="tx2">
                      <a:lumMod val="60000"/>
                      <a:lumOff val="40000"/>
                    </a:schemeClr>
                  </a:solidFill>
                  <a:ea typeface="Calibri"/>
                  <a:cs typeface="Arial"/>
                </a:endParaRPr>
              </a:p>
              <a:p>
                <a:pPr marL="0" marR="0" indent="0">
                  <a:lnSpc>
                    <a:spcPct val="115000"/>
                  </a:lnSpc>
                  <a:spcBef>
                    <a:spcPts val="0"/>
                  </a:spcBef>
                  <a:spcAft>
                    <a:spcPts val="0"/>
                  </a:spcAft>
                  <a:buNone/>
                </a:pPr>
                <a:r>
                  <a:rPr lang="en-US" sz="2000" dirty="0">
                    <a:effectLst/>
                    <a:latin typeface="Times New Roman"/>
                    <a:ea typeface="Times New Roman"/>
                    <a:cs typeface="Arial"/>
                  </a:rPr>
                  <a:t> </a:t>
                </a:r>
                <a:r>
                  <a:rPr lang="en-US" sz="2000" dirty="0" smtClean="0">
                    <a:effectLst/>
                    <a:latin typeface="Times New Roman"/>
                    <a:ea typeface="Times New Roman"/>
                    <a:cs typeface="Arial"/>
                  </a:rPr>
                  <a:t>In </a:t>
                </a:r>
                <a:r>
                  <a:rPr lang="en-US" sz="2000" dirty="0">
                    <a:effectLst/>
                    <a:latin typeface="Times New Roman"/>
                    <a:ea typeface="Times New Roman"/>
                    <a:cs typeface="Arial"/>
                  </a:rPr>
                  <a:t>going from </a:t>
                </a:r>
                <a:r>
                  <a:rPr lang="en-US" sz="2000" i="1" dirty="0">
                    <a:effectLst/>
                    <a:latin typeface="Times New Roman"/>
                    <a:ea typeface="Times New Roman"/>
                    <a:cs typeface="Arial"/>
                  </a:rPr>
                  <a:t>A</a:t>
                </a:r>
                <a:r>
                  <a:rPr lang="en-US" sz="2000" dirty="0">
                    <a:effectLst/>
                    <a:latin typeface="Times New Roman"/>
                    <a:ea typeface="Times New Roman"/>
                    <a:cs typeface="Arial"/>
                  </a:rPr>
                  <a:t> (4,-3) to the point </a:t>
                </a:r>
                <a:r>
                  <a:rPr lang="en-US" sz="2000" i="1" dirty="0">
                    <a:effectLst/>
                    <a:latin typeface="Times New Roman"/>
                    <a:ea typeface="Times New Roman"/>
                    <a:cs typeface="Arial"/>
                  </a:rPr>
                  <a:t>B</a:t>
                </a:r>
                <a:r>
                  <a:rPr lang="en-US" sz="2000" dirty="0">
                    <a:effectLst/>
                    <a:latin typeface="Times New Roman"/>
                    <a:ea typeface="Times New Roman"/>
                    <a:cs typeface="Arial"/>
                  </a:rPr>
                  <a:t> (2,5) &amp; from </a:t>
                </a:r>
                <a:r>
                  <a:rPr lang="en-US" sz="2000" i="1" dirty="0">
                    <a:effectLst/>
                    <a:latin typeface="Times New Roman"/>
                    <a:ea typeface="Times New Roman"/>
                    <a:cs typeface="Arial"/>
                  </a:rPr>
                  <a:t>C</a:t>
                </a:r>
                <a:r>
                  <a:rPr lang="en-US" sz="2000" dirty="0">
                    <a:effectLst/>
                    <a:latin typeface="Times New Roman"/>
                    <a:ea typeface="Times New Roman"/>
                    <a:cs typeface="Arial"/>
                  </a:rPr>
                  <a:t> (5,6) to the point </a:t>
                </a:r>
                <a:r>
                  <a:rPr lang="en-US" sz="2000" i="1" dirty="0">
                    <a:effectLst/>
                    <a:latin typeface="Times New Roman"/>
                    <a:ea typeface="Times New Roman"/>
                    <a:cs typeface="Arial"/>
                  </a:rPr>
                  <a:t>D</a:t>
                </a:r>
                <a:r>
                  <a:rPr lang="en-US" sz="2000" dirty="0">
                    <a:effectLst/>
                    <a:latin typeface="Times New Roman"/>
                    <a:ea typeface="Times New Roman"/>
                    <a:cs typeface="Arial"/>
                  </a:rPr>
                  <a:t> (5,1) the increment in x &amp; y coordinates are:</a:t>
                </a:r>
                <a:endParaRPr lang="en-US" sz="1600" dirty="0">
                  <a:ea typeface="Calibri"/>
                  <a:cs typeface="Arial"/>
                </a:endParaRPr>
              </a:p>
              <a:p>
                <a:pPr marL="0" marR="0" indent="0">
                  <a:lnSpc>
                    <a:spcPct val="115000"/>
                  </a:lnSpc>
                  <a:spcBef>
                    <a:spcPts val="0"/>
                  </a:spcBef>
                  <a:spcAft>
                    <a:spcPts val="1000"/>
                  </a:spcAft>
                  <a:buNone/>
                </a:pPr>
                <a14:m>
                  <m:oMath xmlns:m="http://schemas.openxmlformats.org/officeDocument/2006/math">
                    <m:r>
                      <a:rPr lang="en-US" sz="2400" i="1">
                        <a:effectLst/>
                        <a:latin typeface="Cambria Math"/>
                        <a:ea typeface="Times New Roman"/>
                        <a:cs typeface="Times New Roman"/>
                      </a:rPr>
                      <m:t>∆</m:t>
                    </m:r>
                    <m:r>
                      <a:rPr lang="en-US" sz="2400" i="1">
                        <a:effectLst/>
                        <a:latin typeface="Cambria Math"/>
                        <a:ea typeface="Times New Roman"/>
                        <a:cs typeface="Times New Roman"/>
                      </a:rPr>
                      <m:t>𝑥</m:t>
                    </m:r>
                    <m:r>
                      <a:rPr lang="en-US" sz="2400" i="1">
                        <a:effectLst/>
                        <a:latin typeface="Cambria Math"/>
                        <a:ea typeface="Times New Roman"/>
                        <a:cs typeface="Times New Roman"/>
                      </a:rPr>
                      <m:t>=2−4=−2</m:t>
                    </m:r>
                  </m:oMath>
                </a14:m>
                <a:r>
                  <a:rPr lang="en-US" sz="2400" dirty="0">
                    <a:effectLst/>
                    <a:latin typeface="Times New Roman"/>
                    <a:ea typeface="Times New Roman"/>
                    <a:cs typeface="Arial"/>
                  </a:rPr>
                  <a:t>                   </a:t>
                </a:r>
                <a14:m>
                  <m:oMath xmlns:m="http://schemas.openxmlformats.org/officeDocument/2006/math">
                    <m:r>
                      <a:rPr lang="en-US" sz="2400" i="1">
                        <a:effectLst/>
                        <a:latin typeface="Cambria Math"/>
                        <a:ea typeface="Times New Roman"/>
                        <a:cs typeface="Times New Roman"/>
                      </a:rPr>
                      <m:t>∆</m:t>
                    </m:r>
                    <m:r>
                      <a:rPr lang="en-US" sz="2400" i="1">
                        <a:effectLst/>
                        <a:latin typeface="Cambria Math"/>
                        <a:ea typeface="Times New Roman"/>
                        <a:cs typeface="Times New Roman"/>
                      </a:rPr>
                      <m:t>𝑦</m:t>
                    </m:r>
                    <m:r>
                      <a:rPr lang="en-US" sz="2400" i="1">
                        <a:effectLst/>
                        <a:latin typeface="Cambria Math"/>
                        <a:ea typeface="Times New Roman"/>
                        <a:cs typeface="Times New Roman"/>
                      </a:rPr>
                      <m:t>=5−</m:t>
                    </m:r>
                    <m:d>
                      <m:dPr>
                        <m:ctrlPr>
                          <a:rPr lang="en-US" sz="2400" i="1">
                            <a:effectLst/>
                            <a:latin typeface="Cambria Math"/>
                            <a:ea typeface="Times New Roman"/>
                            <a:cs typeface="Times New Roman"/>
                          </a:rPr>
                        </m:ctrlPr>
                      </m:dPr>
                      <m:e>
                        <m:r>
                          <a:rPr lang="en-US" sz="2400" i="1">
                            <a:effectLst/>
                            <a:latin typeface="Cambria Math"/>
                            <a:ea typeface="Times New Roman"/>
                            <a:cs typeface="Times New Roman"/>
                          </a:rPr>
                          <m:t>−3</m:t>
                        </m:r>
                      </m:e>
                    </m:d>
                    <m:r>
                      <a:rPr lang="en-US" sz="2400" i="1">
                        <a:effectLst/>
                        <a:latin typeface="Cambria Math"/>
                        <a:ea typeface="Times New Roman"/>
                        <a:cs typeface="Times New Roman"/>
                      </a:rPr>
                      <m:t>=8</m:t>
                    </m:r>
                  </m:oMath>
                </a14:m>
                <a:endParaRPr lang="en-US" sz="1600" dirty="0">
                  <a:ea typeface="Calibri"/>
                  <a:cs typeface="Arial"/>
                </a:endParaRPr>
              </a:p>
              <a:p>
                <a:pPr marL="0" marR="0" indent="0">
                  <a:lnSpc>
                    <a:spcPct val="115000"/>
                  </a:lnSpc>
                  <a:spcBef>
                    <a:spcPts val="0"/>
                  </a:spcBef>
                  <a:spcAft>
                    <a:spcPts val="1000"/>
                  </a:spcAft>
                  <a:buNone/>
                </a:pPr>
                <a14:m>
                  <m:oMath xmlns:m="http://schemas.openxmlformats.org/officeDocument/2006/math">
                    <m:r>
                      <a:rPr lang="en-US" sz="2400" i="1">
                        <a:effectLst/>
                        <a:latin typeface="Cambria Math"/>
                        <a:ea typeface="Times New Roman"/>
                        <a:cs typeface="Times New Roman"/>
                      </a:rPr>
                      <m:t>∆</m:t>
                    </m:r>
                    <m:r>
                      <a:rPr lang="en-US" sz="2400" i="1">
                        <a:effectLst/>
                        <a:latin typeface="Cambria Math"/>
                        <a:ea typeface="Times New Roman"/>
                        <a:cs typeface="Times New Roman"/>
                      </a:rPr>
                      <m:t>𝑥</m:t>
                    </m:r>
                    <m:r>
                      <a:rPr lang="en-US" sz="2400" i="1">
                        <a:effectLst/>
                        <a:latin typeface="Cambria Math"/>
                        <a:ea typeface="Times New Roman"/>
                        <a:cs typeface="Times New Roman"/>
                      </a:rPr>
                      <m:t>=5−5=0</m:t>
                    </m:r>
                  </m:oMath>
                </a14:m>
                <a:r>
                  <a:rPr lang="en-US" sz="2400" dirty="0">
                    <a:effectLst/>
                    <a:latin typeface="Times New Roman"/>
                    <a:ea typeface="Times New Roman"/>
                    <a:cs typeface="Arial"/>
                  </a:rPr>
                  <a:t>                 </a:t>
                </a:r>
                <a:r>
                  <a:rPr lang="en-US" sz="2400" dirty="0" smtClean="0">
                    <a:effectLst/>
                    <a:latin typeface="Times New Roman"/>
                    <a:ea typeface="Times New Roman"/>
                    <a:cs typeface="Arial"/>
                  </a:rPr>
                  <a:t>     </a:t>
                </a:r>
                <a14:m>
                  <m:oMath xmlns:m="http://schemas.openxmlformats.org/officeDocument/2006/math">
                    <m:r>
                      <a:rPr lang="en-US" sz="2400" i="1">
                        <a:effectLst/>
                        <a:latin typeface="Cambria Math"/>
                        <a:ea typeface="Times New Roman"/>
                        <a:cs typeface="Times New Roman"/>
                      </a:rPr>
                      <m:t>∆</m:t>
                    </m:r>
                    <m:r>
                      <a:rPr lang="en-US" sz="2400" i="1">
                        <a:effectLst/>
                        <a:latin typeface="Cambria Math"/>
                        <a:ea typeface="Times New Roman"/>
                        <a:cs typeface="Times New Roman"/>
                      </a:rPr>
                      <m:t>𝑦</m:t>
                    </m:r>
                    <m:r>
                      <a:rPr lang="en-US" sz="2400" i="1">
                        <a:effectLst/>
                        <a:latin typeface="Cambria Math"/>
                        <a:ea typeface="Times New Roman"/>
                        <a:cs typeface="Times New Roman"/>
                      </a:rPr>
                      <m:t>=1−6=−5</m:t>
                    </m:r>
                  </m:oMath>
                </a14:m>
                <a:endParaRPr lang="en-US" sz="1600" dirty="0">
                  <a:ea typeface="Calibri"/>
                  <a:cs typeface="Arial"/>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5668963"/>
              </a:xfrm>
              <a:blipFill rotWithShape="1">
                <a:blip r:embed="rId2"/>
                <a:stretch>
                  <a:fillRect l="-1111" t="-430" r="-1111"/>
                </a:stretch>
              </a:blipFill>
            </p:spPr>
            <p:txBody>
              <a:bodyPr/>
              <a:lstStyle/>
              <a:p>
                <a:r>
                  <a:rPr lang="en-US">
                    <a:noFill/>
                  </a:rPr>
                  <a:t> </a:t>
                </a:r>
              </a:p>
            </p:txBody>
          </p:sp>
        </mc:Fallback>
      </mc:AlternateContent>
    </p:spTree>
    <p:extLst>
      <p:ext uri="{BB962C8B-B14F-4D97-AF65-F5344CB8AC3E}">
        <p14:creationId xmlns:p14="http://schemas.microsoft.com/office/powerpoint/2010/main" val="1058759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pPr marL="0" marR="0">
              <a:lnSpc>
                <a:spcPct val="115000"/>
              </a:lnSpc>
              <a:spcBef>
                <a:spcPts val="0"/>
              </a:spcBef>
              <a:spcAft>
                <a:spcPts val="1000"/>
              </a:spcAft>
            </a:pPr>
            <a:r>
              <a:rPr lang="en-US" sz="2400" dirty="0">
                <a:latin typeface="Times New Roman"/>
                <a:ea typeface="Calibri"/>
                <a:cs typeface="Arial"/>
              </a:rPr>
              <a:t>See Figure:</a:t>
            </a:r>
            <a:r>
              <a:rPr lang="en-US" sz="1800" dirty="0">
                <a:ea typeface="Calibri"/>
                <a:cs typeface="Arial"/>
              </a:rPr>
              <a:t/>
            </a:r>
            <a:br>
              <a:rPr lang="en-US" sz="1800" dirty="0">
                <a:ea typeface="Calibri"/>
                <a:cs typeface="Arial"/>
              </a:rPr>
            </a:br>
            <a:r>
              <a:rPr lang="en-US" sz="2700" dirty="0">
                <a:latin typeface="Times New Roman"/>
                <a:ea typeface="Calibri"/>
                <a:cs typeface="Arial"/>
              </a:rPr>
              <a:t>Coordinate increments may be </a:t>
            </a:r>
            <a:r>
              <a:rPr lang="en-US" sz="2700" i="1" dirty="0">
                <a:solidFill>
                  <a:srgbClr val="FF0000"/>
                </a:solidFill>
                <a:latin typeface="Times New Roman"/>
                <a:ea typeface="Calibri"/>
                <a:cs typeface="Arial"/>
              </a:rPr>
              <a:t>positive, negative, or Zero</a:t>
            </a:r>
            <a:r>
              <a:rPr lang="en-US" sz="2700" dirty="0">
                <a:latin typeface="Times New Roman"/>
                <a:ea typeface="Calibri"/>
                <a:cs typeface="Arial"/>
              </a:rPr>
              <a:t>.</a:t>
            </a:r>
            <a:r>
              <a:rPr lang="en-US" sz="2000" dirty="0">
                <a:ea typeface="Calibri"/>
                <a:cs typeface="Arial"/>
              </a:rPr>
              <a:t/>
            </a:r>
            <a:br>
              <a:rPr lang="en-US" sz="2000" dirty="0">
                <a:ea typeface="Calibri"/>
                <a:cs typeface="Arial"/>
              </a:rPr>
            </a:br>
            <a:endParaRPr lang="en-US" sz="2700" dirty="0"/>
          </a:p>
        </p:txBody>
      </p:sp>
      <p:pic>
        <p:nvPicPr>
          <p:cNvPr id="4" name="Content Placeholder 3"/>
          <p:cNvPicPr>
            <a:picLocks noGrp="1"/>
          </p:cNvPicPr>
          <p:nvPr>
            <p:ph idx="1"/>
          </p:nvPr>
        </p:nvPicPr>
        <p:blipFill>
          <a:blip r:embed="rId2" cstate="print"/>
          <a:srcRect/>
          <a:stretch>
            <a:fillRect/>
          </a:stretch>
        </p:blipFill>
        <p:spPr bwMode="auto">
          <a:xfrm>
            <a:off x="762000" y="1676400"/>
            <a:ext cx="7772400"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41490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28600"/>
                <a:ext cx="8229600" cy="5897563"/>
              </a:xfrm>
              <a:solidFill>
                <a:srgbClr val="FFCCFF">
                  <a:alpha val="30980"/>
                </a:srgbClr>
              </a:solidFill>
            </p:spPr>
            <p:txBody>
              <a:bodyPr>
                <a:normAutofit lnSpcReduction="10000"/>
              </a:bodyPr>
              <a:lstStyle/>
              <a:p>
                <a:pPr marL="0" marR="0" indent="0" algn="just">
                  <a:lnSpc>
                    <a:spcPct val="115000"/>
                  </a:lnSpc>
                  <a:spcBef>
                    <a:spcPts val="0"/>
                  </a:spcBef>
                  <a:spcAft>
                    <a:spcPts val="0"/>
                  </a:spcAft>
                  <a:buNone/>
                </a:pPr>
                <a:r>
                  <a:rPr lang="en-US" dirty="0">
                    <a:latin typeface="Times New Roman"/>
                    <a:ea typeface="Calibri"/>
                    <a:cs typeface="Arial"/>
                  </a:rPr>
                  <a:t>Given two points </a:t>
                </a:r>
                <a:r>
                  <a:rPr lang="en-US" i="1" dirty="0">
                    <a:effectLst/>
                    <a:latin typeface="Times New Roman"/>
                    <a:ea typeface="Calibri"/>
                    <a:cs typeface="Arial"/>
                  </a:rPr>
                  <a:t>P</a:t>
                </a:r>
                <a:r>
                  <a:rPr lang="en-US" i="1" baseline="-25000" dirty="0">
                    <a:effectLst/>
                    <a:latin typeface="Times New Roman"/>
                    <a:ea typeface="Calibri"/>
                    <a:cs typeface="Arial"/>
                  </a:rPr>
                  <a:t>1</a:t>
                </a:r>
                <a:r>
                  <a:rPr lang="en-US" dirty="0">
                    <a:effectLst/>
                    <a:latin typeface="Times New Roman"/>
                    <a:ea typeface="Calibri"/>
                    <a:cs typeface="Arial"/>
                  </a:rPr>
                  <a:t>(x</a:t>
                </a:r>
                <a:r>
                  <a:rPr lang="en-US" baseline="-25000" dirty="0">
                    <a:effectLst/>
                    <a:latin typeface="Times New Roman"/>
                    <a:ea typeface="Calibri"/>
                    <a:cs typeface="Arial"/>
                  </a:rPr>
                  <a:t>1</a:t>
                </a:r>
                <a:r>
                  <a:rPr lang="en-US" dirty="0">
                    <a:effectLst/>
                    <a:latin typeface="Times New Roman"/>
                    <a:ea typeface="Calibri"/>
                    <a:cs typeface="Arial"/>
                  </a:rPr>
                  <a:t>,y</a:t>
                </a:r>
                <a:r>
                  <a:rPr lang="en-US" baseline="-25000" dirty="0">
                    <a:effectLst/>
                    <a:latin typeface="Times New Roman"/>
                    <a:ea typeface="Calibri"/>
                    <a:cs typeface="Arial"/>
                  </a:rPr>
                  <a:t>1</a:t>
                </a:r>
                <a:r>
                  <a:rPr lang="en-US" dirty="0">
                    <a:effectLst/>
                    <a:latin typeface="Times New Roman"/>
                    <a:ea typeface="Calibri"/>
                    <a:cs typeface="Arial"/>
                  </a:rPr>
                  <a:t>)&amp; </a:t>
                </a:r>
                <a:r>
                  <a:rPr lang="en-US" i="1" dirty="0">
                    <a:effectLst/>
                    <a:latin typeface="Times New Roman"/>
                    <a:ea typeface="Calibri"/>
                    <a:cs typeface="Arial"/>
                  </a:rPr>
                  <a:t>P</a:t>
                </a:r>
                <a:r>
                  <a:rPr lang="en-US" i="1" baseline="-25000" dirty="0">
                    <a:effectLst/>
                    <a:latin typeface="Times New Roman"/>
                    <a:ea typeface="Calibri"/>
                    <a:cs typeface="Arial"/>
                  </a:rPr>
                  <a:t>2</a:t>
                </a:r>
                <a:r>
                  <a:rPr lang="en-US" dirty="0">
                    <a:effectLst/>
                    <a:latin typeface="Times New Roman"/>
                    <a:ea typeface="Calibri"/>
                    <a:cs typeface="Arial"/>
                  </a:rPr>
                  <a:t>(x</a:t>
                </a:r>
                <a:r>
                  <a:rPr lang="en-US" baseline="-25000" dirty="0">
                    <a:effectLst/>
                    <a:latin typeface="Times New Roman"/>
                    <a:ea typeface="Calibri"/>
                    <a:cs typeface="Arial"/>
                  </a:rPr>
                  <a:t>2</a:t>
                </a:r>
                <a:r>
                  <a:rPr lang="en-US" dirty="0">
                    <a:effectLst/>
                    <a:latin typeface="Times New Roman"/>
                    <a:ea typeface="Calibri"/>
                    <a:cs typeface="Arial"/>
                  </a:rPr>
                  <a:t>,y</a:t>
                </a:r>
                <a:r>
                  <a:rPr lang="en-US" baseline="-25000" dirty="0">
                    <a:effectLst/>
                    <a:latin typeface="Times New Roman"/>
                    <a:ea typeface="Calibri"/>
                    <a:cs typeface="Arial"/>
                  </a:rPr>
                  <a:t>2</a:t>
                </a:r>
                <a:r>
                  <a:rPr lang="en-US" dirty="0">
                    <a:effectLst/>
                    <a:latin typeface="Times New Roman"/>
                    <a:ea typeface="Calibri"/>
                    <a:cs typeface="Arial"/>
                  </a:rPr>
                  <a:t>) in plane, we call the </a:t>
                </a:r>
                <a:r>
                  <a:rPr lang="en-US" dirty="0" smtClean="0">
                    <a:effectLst/>
                    <a:latin typeface="Times New Roman"/>
                    <a:ea typeface="Calibri"/>
                    <a:cs typeface="Arial"/>
                  </a:rPr>
                  <a:t>increments</a:t>
                </a:r>
              </a:p>
              <a:p>
                <a:pPr marL="0" marR="0" indent="0" algn="just">
                  <a:lnSpc>
                    <a:spcPct val="115000"/>
                  </a:lnSpc>
                  <a:spcBef>
                    <a:spcPts val="0"/>
                  </a:spcBef>
                  <a:spcAft>
                    <a:spcPts val="0"/>
                  </a:spcAft>
                  <a:buNone/>
                </a:pPr>
                <a:r>
                  <a:rPr lang="en-US" dirty="0" smtClean="0">
                    <a:effectLst/>
                    <a:latin typeface="Times New Roman"/>
                    <a:ea typeface="Calibri"/>
                    <a:cs typeface="Arial"/>
                  </a:rPr>
                  <a:t> </a:t>
                </a:r>
                <a14:m>
                  <m:oMath xmlns:m="http://schemas.openxmlformats.org/officeDocument/2006/math">
                    <m:r>
                      <a:rPr lang="en-US" i="1">
                        <a:effectLst/>
                        <a:latin typeface="Cambria Math"/>
                        <a:ea typeface="Times New Roman"/>
                        <a:cs typeface="Times New Roman"/>
                      </a:rPr>
                      <m:t>∆</m:t>
                    </m:r>
                    <m:r>
                      <a:rPr lang="en-US" i="1">
                        <a:effectLst/>
                        <a:latin typeface="Cambria Math"/>
                        <a:ea typeface="Times New Roman"/>
                        <a:cs typeface="Times New Roman"/>
                      </a:rPr>
                      <m:t>𝑥</m:t>
                    </m:r>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𝑥</m:t>
                        </m:r>
                      </m:e>
                      <m:sub>
                        <m:r>
                          <a:rPr lang="en-US" i="1">
                            <a:effectLst/>
                            <a:latin typeface="Cambria Math"/>
                            <a:ea typeface="Times New Roman"/>
                            <a:cs typeface="Times New Roman"/>
                          </a:rPr>
                          <m:t>2</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𝑥</m:t>
                        </m:r>
                      </m:e>
                      <m:sub>
                        <m:r>
                          <a:rPr lang="en-US" i="1">
                            <a:effectLst/>
                            <a:latin typeface="Cambria Math"/>
                            <a:ea typeface="Times New Roman"/>
                            <a:cs typeface="Times New Roman"/>
                          </a:rPr>
                          <m:t>1</m:t>
                        </m:r>
                      </m:sub>
                    </m:sSub>
                  </m:oMath>
                </a14:m>
                <a:r>
                  <a:rPr lang="en-US" dirty="0">
                    <a:effectLst/>
                    <a:latin typeface="Times New Roman"/>
                    <a:ea typeface="Times New Roman"/>
                    <a:cs typeface="Arial"/>
                  </a:rPr>
                  <a:t> </a:t>
                </a:r>
                <a:r>
                  <a:rPr lang="en-US" dirty="0" smtClean="0">
                    <a:effectLst/>
                    <a:latin typeface="Times New Roman"/>
                    <a:ea typeface="Times New Roman"/>
                    <a:cs typeface="Arial"/>
                  </a:rPr>
                  <a:t>&amp; </a:t>
                </a:r>
                <a14:m>
                  <m:oMath xmlns:m="http://schemas.openxmlformats.org/officeDocument/2006/math">
                    <m:r>
                      <a:rPr lang="en-US" i="1">
                        <a:effectLst/>
                        <a:latin typeface="Cambria Math"/>
                        <a:ea typeface="Times New Roman"/>
                        <a:cs typeface="Times New Roman"/>
                      </a:rPr>
                      <m:t>∆</m:t>
                    </m:r>
                    <m:r>
                      <a:rPr lang="en-US" i="1">
                        <a:effectLst/>
                        <a:latin typeface="Cambria Math"/>
                        <a:ea typeface="Times New Roman"/>
                        <a:cs typeface="Times New Roman"/>
                      </a:rPr>
                      <m:t>𝑦</m:t>
                    </m:r>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𝑦</m:t>
                        </m:r>
                      </m:e>
                      <m:sub>
                        <m:r>
                          <a:rPr lang="en-US" i="1">
                            <a:effectLst/>
                            <a:latin typeface="Cambria Math"/>
                            <a:ea typeface="Times New Roman"/>
                            <a:cs typeface="Times New Roman"/>
                          </a:rPr>
                          <m:t>2</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𝑦</m:t>
                        </m:r>
                      </m:e>
                      <m:sub>
                        <m:r>
                          <a:rPr lang="en-US" i="1">
                            <a:effectLst/>
                            <a:latin typeface="Cambria Math"/>
                            <a:ea typeface="Times New Roman"/>
                            <a:cs typeface="Times New Roman"/>
                          </a:rPr>
                          <m:t>1</m:t>
                        </m:r>
                      </m:sub>
                    </m:sSub>
                  </m:oMath>
                </a14:m>
                <a:r>
                  <a:rPr lang="en-US" dirty="0">
                    <a:effectLst/>
                    <a:latin typeface="Times New Roman"/>
                    <a:ea typeface="Times New Roman"/>
                    <a:cs typeface="Arial"/>
                  </a:rPr>
                  <a:t>the run and the rise, respectively, between </a:t>
                </a:r>
                <a:r>
                  <a:rPr lang="en-US" i="1" dirty="0">
                    <a:effectLst/>
                    <a:latin typeface="Times New Roman"/>
                    <a:ea typeface="Times New Roman"/>
                    <a:cs typeface="Arial"/>
                  </a:rPr>
                  <a:t>P</a:t>
                </a:r>
                <a:r>
                  <a:rPr lang="en-US" i="1" baseline="-25000" dirty="0">
                    <a:effectLst/>
                    <a:latin typeface="Times New Roman"/>
                    <a:ea typeface="Times New Roman"/>
                    <a:cs typeface="Arial"/>
                  </a:rPr>
                  <a:t>1</a:t>
                </a:r>
                <a:r>
                  <a:rPr lang="en-US" i="1" dirty="0">
                    <a:effectLst/>
                    <a:latin typeface="Times New Roman"/>
                    <a:ea typeface="Times New Roman"/>
                    <a:cs typeface="Arial"/>
                  </a:rPr>
                  <a:t>&amp;P</a:t>
                </a:r>
                <a:r>
                  <a:rPr lang="en-US" i="1" baseline="-25000" dirty="0">
                    <a:effectLst/>
                    <a:latin typeface="Times New Roman"/>
                    <a:ea typeface="Times New Roman"/>
                    <a:cs typeface="Arial"/>
                  </a:rPr>
                  <a:t>2</a:t>
                </a:r>
                <a:r>
                  <a:rPr lang="en-US" dirty="0">
                    <a:effectLst/>
                    <a:latin typeface="Times New Roman"/>
                    <a:ea typeface="Times New Roman"/>
                    <a:cs typeface="Arial"/>
                  </a:rPr>
                  <a:t>,two such points always determine a unique straight line passing through them both, call the line </a:t>
                </a:r>
                <a:r>
                  <a:rPr lang="en-US" i="1" dirty="0">
                    <a:effectLst/>
                    <a:latin typeface="Times New Roman"/>
                    <a:ea typeface="Times New Roman"/>
                    <a:cs typeface="Arial"/>
                  </a:rPr>
                  <a:t>P</a:t>
                </a:r>
                <a:r>
                  <a:rPr lang="en-US" i="1" baseline="-25000" dirty="0">
                    <a:effectLst/>
                    <a:latin typeface="Times New Roman"/>
                    <a:ea typeface="Times New Roman"/>
                    <a:cs typeface="Arial"/>
                  </a:rPr>
                  <a:t>1</a:t>
                </a:r>
                <a:r>
                  <a:rPr lang="en-US" i="1" dirty="0">
                    <a:effectLst/>
                    <a:latin typeface="Times New Roman"/>
                    <a:ea typeface="Times New Roman"/>
                    <a:cs typeface="Arial"/>
                  </a:rPr>
                  <a:t>P</a:t>
                </a:r>
                <a:r>
                  <a:rPr lang="en-US" i="1" baseline="-25000" dirty="0">
                    <a:effectLst/>
                    <a:latin typeface="Times New Roman"/>
                    <a:ea typeface="Times New Roman"/>
                    <a:cs typeface="Arial"/>
                  </a:rPr>
                  <a:t>2</a:t>
                </a:r>
                <a:r>
                  <a:rPr lang="en-US" dirty="0">
                    <a:effectLst/>
                    <a:latin typeface="Times New Roman"/>
                    <a:ea typeface="Times New Roman"/>
                    <a:cs typeface="Arial"/>
                  </a:rPr>
                  <a:t>.</a:t>
                </a:r>
                <a:endParaRPr lang="en-US" sz="2400" dirty="0">
                  <a:ea typeface="Calibri"/>
                  <a:cs typeface="Arial"/>
                </a:endParaRPr>
              </a:p>
              <a:p>
                <a:pPr marL="0" marR="0" indent="0" algn="just">
                  <a:lnSpc>
                    <a:spcPct val="115000"/>
                  </a:lnSpc>
                  <a:spcBef>
                    <a:spcPts val="0"/>
                  </a:spcBef>
                  <a:spcAft>
                    <a:spcPts val="0"/>
                  </a:spcAft>
                  <a:buNone/>
                </a:pPr>
                <a:endParaRPr lang="en-US" sz="2400" dirty="0">
                  <a:ea typeface="Calibri"/>
                  <a:cs typeface="Arial"/>
                </a:endParaRPr>
              </a:p>
              <a:p>
                <a:pPr marL="0" marR="0" indent="0" algn="just">
                  <a:lnSpc>
                    <a:spcPct val="115000"/>
                  </a:lnSpc>
                  <a:spcBef>
                    <a:spcPts val="0"/>
                  </a:spcBef>
                  <a:spcAft>
                    <a:spcPts val="0"/>
                  </a:spcAft>
                  <a:buNone/>
                </a:pPr>
                <a:r>
                  <a:rPr lang="en-US" dirty="0">
                    <a:effectLst/>
                    <a:latin typeface="Times New Roman"/>
                    <a:ea typeface="Times New Roman"/>
                    <a:cs typeface="Arial"/>
                  </a:rPr>
                  <a:t>Any </a:t>
                </a:r>
                <a:r>
                  <a:rPr lang="en-US" dirty="0">
                    <a:solidFill>
                      <a:srgbClr val="FF0000"/>
                    </a:solidFill>
                    <a:effectLst/>
                    <a:latin typeface="Times New Roman"/>
                    <a:ea typeface="Times New Roman"/>
                    <a:cs typeface="Arial"/>
                  </a:rPr>
                  <a:t>non-vertical </a:t>
                </a:r>
                <a:r>
                  <a:rPr lang="en-US" dirty="0">
                    <a:effectLst/>
                    <a:latin typeface="Times New Roman"/>
                    <a:ea typeface="Times New Roman"/>
                    <a:cs typeface="Arial"/>
                  </a:rPr>
                  <a:t>line in plane has property that the ratio is</a:t>
                </a:r>
                <a:r>
                  <a:rPr lang="en-US" dirty="0" smtClean="0">
                    <a:effectLst/>
                    <a:latin typeface="Times New Roman"/>
                    <a:ea typeface="Times New Roman"/>
                    <a:cs typeface="Arial"/>
                  </a:rPr>
                  <a:t>:</a:t>
                </a:r>
                <a:r>
                  <a:rPr lang="en-US" dirty="0">
                    <a:effectLst/>
                    <a:latin typeface="Times New Roman"/>
                    <a:ea typeface="Times New Roman"/>
                    <a:cs typeface="Arial"/>
                  </a:rPr>
                  <a:t> </a:t>
                </a:r>
                <a:endParaRPr lang="en-US" sz="2400" dirty="0">
                  <a:ea typeface="Calibri"/>
                  <a:cs typeface="Arial"/>
                </a:endParaRPr>
              </a:p>
              <a:p>
                <a:pPr marL="0" marR="0" indent="0">
                  <a:lnSpc>
                    <a:spcPct val="115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3600" i="1">
                          <a:effectLst/>
                          <a:latin typeface="Cambria Math"/>
                          <a:ea typeface="Times New Roman"/>
                          <a:cs typeface="Times New Roman"/>
                        </a:rPr>
                        <m:t>𝑚</m:t>
                      </m:r>
                      <m:r>
                        <a:rPr lang="en-US" sz="3600" i="1">
                          <a:effectLst/>
                          <a:latin typeface="Cambria Math"/>
                          <a:ea typeface="Times New Roman"/>
                          <a:cs typeface="Times New Roman"/>
                        </a:rPr>
                        <m:t>=</m:t>
                      </m:r>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𝑟𝑖𝑠𝑒</m:t>
                          </m:r>
                        </m:num>
                        <m:den>
                          <m:r>
                            <a:rPr lang="en-US" sz="3600" i="1">
                              <a:effectLst/>
                              <a:latin typeface="Cambria Math"/>
                              <a:ea typeface="Times New Roman"/>
                              <a:cs typeface="Times New Roman"/>
                            </a:rPr>
                            <m:t>𝑟𝑢𝑛</m:t>
                          </m:r>
                        </m:den>
                      </m:f>
                      <m:r>
                        <a:rPr lang="en-US" sz="3600" i="1">
                          <a:effectLst/>
                          <a:latin typeface="Cambria Math"/>
                          <a:ea typeface="Times New Roman"/>
                          <a:cs typeface="Times New Roman"/>
                        </a:rPr>
                        <m:t>=</m:t>
                      </m:r>
                      <m:f>
                        <m:fPr>
                          <m:ctrlPr>
                            <a:rPr lang="en-US" sz="3600" i="1">
                              <a:effectLst/>
                              <a:latin typeface="Cambria Math"/>
                              <a:ea typeface="Times New Roman"/>
                              <a:cs typeface="Times New Roman"/>
                            </a:rPr>
                          </m:ctrlPr>
                        </m:fPr>
                        <m:num>
                          <m:r>
                            <a:rPr lang="en-US" sz="3600" i="1">
                              <a:effectLst/>
                              <a:latin typeface="Cambria Math"/>
                              <a:ea typeface="Times New Roman"/>
                              <a:cs typeface="Times New Roman"/>
                            </a:rPr>
                            <m:t>∆</m:t>
                          </m:r>
                          <m:r>
                            <a:rPr lang="en-US" sz="3600" i="1">
                              <a:effectLst/>
                              <a:latin typeface="Cambria Math"/>
                              <a:ea typeface="Times New Roman"/>
                              <a:cs typeface="Times New Roman"/>
                            </a:rPr>
                            <m:t>𝑦</m:t>
                          </m:r>
                        </m:num>
                        <m:den>
                          <m:r>
                            <a:rPr lang="en-US" sz="3600" i="1">
                              <a:effectLst/>
                              <a:latin typeface="Cambria Math"/>
                              <a:ea typeface="Times New Roman"/>
                              <a:cs typeface="Times New Roman"/>
                            </a:rPr>
                            <m:t>∆</m:t>
                          </m:r>
                          <m:r>
                            <a:rPr lang="en-US" sz="3600" i="1">
                              <a:effectLst/>
                              <a:latin typeface="Cambria Math"/>
                              <a:ea typeface="Times New Roman"/>
                              <a:cs typeface="Times New Roman"/>
                            </a:rPr>
                            <m:t>𝑥</m:t>
                          </m:r>
                        </m:den>
                      </m:f>
                      <m:r>
                        <a:rPr lang="en-US" sz="3600" i="1">
                          <a:effectLst/>
                          <a:latin typeface="Cambria Math"/>
                          <a:ea typeface="Times New Roman"/>
                          <a:cs typeface="Times New Roman"/>
                        </a:rPr>
                        <m:t>= </m:t>
                      </m:r>
                      <m:f>
                        <m:fPr>
                          <m:ctrlPr>
                            <a:rPr lang="en-US" sz="3600" i="1">
                              <a:effectLst/>
                              <a:latin typeface="Cambria Math"/>
                              <a:ea typeface="Times New Roman"/>
                              <a:cs typeface="Times New Roman"/>
                            </a:rPr>
                          </m:ctrlPr>
                        </m:fPr>
                        <m:num>
                          <m:sSub>
                            <m:sSubPr>
                              <m:ctrlPr>
                                <a:rPr lang="en-US" sz="3600" i="1">
                                  <a:effectLst/>
                                  <a:latin typeface="Cambria Math"/>
                                  <a:ea typeface="Times New Roman"/>
                                  <a:cs typeface="Times New Roman"/>
                                </a:rPr>
                              </m:ctrlPr>
                            </m:sSubPr>
                            <m:e>
                              <m:r>
                                <a:rPr lang="en-US" sz="3600" i="1">
                                  <a:effectLst/>
                                  <a:latin typeface="Cambria Math"/>
                                  <a:ea typeface="Times New Roman"/>
                                  <a:cs typeface="Times New Roman"/>
                                </a:rPr>
                                <m:t>𝑦</m:t>
                              </m:r>
                            </m:e>
                            <m:sub>
                              <m:r>
                                <a:rPr lang="en-US" sz="3600" i="1">
                                  <a:effectLst/>
                                  <a:latin typeface="Cambria Math"/>
                                  <a:ea typeface="Times New Roman"/>
                                  <a:cs typeface="Times New Roman"/>
                                </a:rPr>
                                <m:t>2</m:t>
                              </m:r>
                            </m:sub>
                          </m:sSub>
                          <m:r>
                            <a:rPr lang="en-US" sz="3600" i="1">
                              <a:effectLst/>
                              <a:latin typeface="Cambria Math"/>
                              <a:ea typeface="Times New Roman"/>
                              <a:cs typeface="Times New Roman"/>
                            </a:rPr>
                            <m:t>−</m:t>
                          </m:r>
                          <m:sSub>
                            <m:sSubPr>
                              <m:ctrlPr>
                                <a:rPr lang="en-US" sz="3600" i="1">
                                  <a:effectLst/>
                                  <a:latin typeface="Cambria Math"/>
                                  <a:ea typeface="Times New Roman"/>
                                  <a:cs typeface="Times New Roman"/>
                                </a:rPr>
                              </m:ctrlPr>
                            </m:sSubPr>
                            <m:e>
                              <m:r>
                                <a:rPr lang="en-US" sz="3600" i="1">
                                  <a:effectLst/>
                                  <a:latin typeface="Cambria Math"/>
                                  <a:ea typeface="Times New Roman"/>
                                  <a:cs typeface="Times New Roman"/>
                                </a:rPr>
                                <m:t>𝑦</m:t>
                              </m:r>
                            </m:e>
                            <m:sub>
                              <m:r>
                                <a:rPr lang="en-US" sz="3600" i="1">
                                  <a:effectLst/>
                                  <a:latin typeface="Cambria Math"/>
                                  <a:ea typeface="Times New Roman"/>
                                  <a:cs typeface="Times New Roman"/>
                                </a:rPr>
                                <m:t>1</m:t>
                              </m:r>
                            </m:sub>
                          </m:sSub>
                        </m:num>
                        <m:den>
                          <m:sSub>
                            <m:sSubPr>
                              <m:ctrlPr>
                                <a:rPr lang="en-US" sz="3600" i="1">
                                  <a:effectLst/>
                                  <a:latin typeface="Cambria Math"/>
                                  <a:ea typeface="Times New Roman"/>
                                  <a:cs typeface="Times New Roman"/>
                                </a:rPr>
                              </m:ctrlPr>
                            </m:sSubPr>
                            <m:e>
                              <m:r>
                                <a:rPr lang="en-US" sz="3600" i="1">
                                  <a:effectLst/>
                                  <a:latin typeface="Cambria Math"/>
                                  <a:ea typeface="Times New Roman"/>
                                  <a:cs typeface="Times New Roman"/>
                                </a:rPr>
                                <m:t>𝑥</m:t>
                              </m:r>
                            </m:e>
                            <m:sub>
                              <m:r>
                                <a:rPr lang="en-US" sz="3600" i="1">
                                  <a:effectLst/>
                                  <a:latin typeface="Cambria Math"/>
                                  <a:ea typeface="Times New Roman"/>
                                  <a:cs typeface="Times New Roman"/>
                                </a:rPr>
                                <m:t>2</m:t>
                              </m:r>
                            </m:sub>
                          </m:sSub>
                          <m:r>
                            <a:rPr lang="en-US" sz="3600" i="1">
                              <a:effectLst/>
                              <a:latin typeface="Cambria Math"/>
                              <a:ea typeface="Times New Roman"/>
                              <a:cs typeface="Times New Roman"/>
                            </a:rPr>
                            <m:t>−</m:t>
                          </m:r>
                          <m:sSub>
                            <m:sSubPr>
                              <m:ctrlPr>
                                <a:rPr lang="en-US" sz="3600" i="1">
                                  <a:effectLst/>
                                  <a:latin typeface="Cambria Math"/>
                                  <a:ea typeface="Times New Roman"/>
                                  <a:cs typeface="Times New Roman"/>
                                </a:rPr>
                              </m:ctrlPr>
                            </m:sSubPr>
                            <m:e>
                              <m:r>
                                <a:rPr lang="en-US" sz="3600" i="1">
                                  <a:effectLst/>
                                  <a:latin typeface="Cambria Math"/>
                                  <a:ea typeface="Times New Roman"/>
                                  <a:cs typeface="Times New Roman"/>
                                </a:rPr>
                                <m:t>𝑥</m:t>
                              </m:r>
                            </m:e>
                            <m:sub>
                              <m:r>
                                <a:rPr lang="en-US" sz="3600" i="1">
                                  <a:effectLst/>
                                  <a:latin typeface="Cambria Math"/>
                                  <a:ea typeface="Times New Roman"/>
                                  <a:cs typeface="Times New Roman"/>
                                </a:rPr>
                                <m:t>1</m:t>
                              </m:r>
                            </m:sub>
                          </m:sSub>
                        </m:den>
                      </m:f>
                      <m:r>
                        <a:rPr lang="en-US" sz="3600" i="1">
                          <a:effectLst/>
                          <a:latin typeface="Cambria Math"/>
                          <a:ea typeface="Times New Roman"/>
                          <a:cs typeface="Times New Roman"/>
                        </a:rPr>
                        <m:t>=</m:t>
                      </m:r>
                      <m:func>
                        <m:funcPr>
                          <m:ctrlPr>
                            <a:rPr lang="en-US" sz="3600" i="1">
                              <a:effectLst/>
                              <a:latin typeface="Cambria Math"/>
                              <a:ea typeface="Times New Roman"/>
                              <a:cs typeface="Times New Roman"/>
                            </a:rPr>
                          </m:ctrlPr>
                        </m:funcPr>
                        <m:fName>
                          <m:r>
                            <m:rPr>
                              <m:sty m:val="p"/>
                            </m:rPr>
                            <a:rPr lang="en-US" sz="3600">
                              <a:effectLst/>
                              <a:latin typeface="Cambria Math"/>
                              <a:ea typeface="Times New Roman"/>
                              <a:cs typeface="Times New Roman"/>
                            </a:rPr>
                            <m:t>tan</m:t>
                          </m:r>
                        </m:fName>
                        <m:e>
                          <m:r>
                            <a:rPr lang="en-US" sz="3600" i="1">
                              <a:effectLst/>
                              <a:latin typeface="Cambria Math"/>
                              <a:ea typeface="Times New Roman"/>
                              <a:cs typeface="Times New Roman"/>
                            </a:rPr>
                            <m:t>𝜃</m:t>
                          </m:r>
                        </m:e>
                      </m:func>
                    </m:oMath>
                  </m:oMathPara>
                </a14:m>
                <a:endParaRPr lang="en-US" sz="2400" dirty="0">
                  <a:ea typeface="Calibri"/>
                  <a:cs typeface="Aria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28600"/>
                <a:ext cx="8229600" cy="5897563"/>
              </a:xfrm>
              <a:blipFill rotWithShape="1">
                <a:blip r:embed="rId2"/>
                <a:stretch>
                  <a:fillRect l="-1852" t="-1551" r="-1852"/>
                </a:stretch>
              </a:blipFill>
            </p:spPr>
            <p:txBody>
              <a:bodyPr/>
              <a:lstStyle/>
              <a:p>
                <a:r>
                  <a:rPr lang="en-US">
                    <a:noFill/>
                  </a:rPr>
                  <a:t> </a:t>
                </a:r>
              </a:p>
            </p:txBody>
          </p:sp>
        </mc:Fallback>
      </mc:AlternateContent>
    </p:spTree>
    <p:extLst>
      <p:ext uri="{BB962C8B-B14F-4D97-AF65-F5344CB8AC3E}">
        <p14:creationId xmlns:p14="http://schemas.microsoft.com/office/powerpoint/2010/main" val="338469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upload.wikimedia.org/wikipedia/commons/thumb/c/c1/Wiki_slope_in_2d.svg/220px-Wiki_slope_in_2d.sv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200" cy="5638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6787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a:solidFill>
            <a:srgbClr val="FFFFCC"/>
          </a:solidFill>
        </p:spPr>
        <p:txBody>
          <a:bodyPr>
            <a:normAutofit/>
          </a:bodyPr>
          <a:lstStyle/>
          <a:p>
            <a:pPr marL="0" marR="0" indent="0" algn="just">
              <a:lnSpc>
                <a:spcPct val="115000"/>
              </a:lnSpc>
              <a:spcBef>
                <a:spcPts val="0"/>
              </a:spcBef>
              <a:spcAft>
                <a:spcPts val="1000"/>
              </a:spcAft>
              <a:buNone/>
            </a:pPr>
            <a:r>
              <a:rPr lang="en-US" sz="2800" dirty="0">
                <a:latin typeface="Times New Roman"/>
                <a:ea typeface="Calibri"/>
                <a:cs typeface="Arial"/>
              </a:rPr>
              <a:t>In mathematics, the </a:t>
            </a:r>
            <a:r>
              <a:rPr lang="en-US" sz="2800" dirty="0">
                <a:solidFill>
                  <a:srgbClr val="FF0000"/>
                </a:solidFill>
                <a:latin typeface="Times New Roman"/>
                <a:ea typeface="Calibri"/>
                <a:cs typeface="Arial"/>
              </a:rPr>
              <a:t>slope or gradient</a:t>
            </a:r>
            <a:r>
              <a:rPr lang="en-US" sz="2800" dirty="0">
                <a:latin typeface="Times New Roman"/>
                <a:ea typeface="Calibri"/>
                <a:cs typeface="Arial"/>
              </a:rPr>
              <a:t> of a line is a number that describes both the direction and the steepness of the line. Slope is often denoted by </a:t>
            </a:r>
            <a:r>
              <a:rPr lang="en-US" sz="2800" dirty="0" smtClean="0">
                <a:latin typeface="Times New Roman"/>
                <a:ea typeface="Calibri"/>
                <a:cs typeface="Arial"/>
              </a:rPr>
              <a:t> </a:t>
            </a:r>
            <a:r>
              <a:rPr lang="en-US" sz="2800" dirty="0" smtClean="0">
                <a:solidFill>
                  <a:srgbClr val="FF0000"/>
                </a:solidFill>
                <a:latin typeface="Times New Roman"/>
                <a:ea typeface="Calibri"/>
                <a:cs typeface="Arial"/>
              </a:rPr>
              <a:t>m</a:t>
            </a:r>
            <a:r>
              <a:rPr lang="en-US" sz="2800" dirty="0" smtClean="0">
                <a:latin typeface="Times New Roman"/>
                <a:ea typeface="Calibri"/>
                <a:cs typeface="Arial"/>
              </a:rPr>
              <a:t>.</a:t>
            </a:r>
          </a:p>
          <a:p>
            <a:pPr marL="0" marR="0" indent="0" algn="just">
              <a:lnSpc>
                <a:spcPct val="115000"/>
              </a:lnSpc>
              <a:spcBef>
                <a:spcPts val="0"/>
              </a:spcBef>
              <a:spcAft>
                <a:spcPts val="1000"/>
              </a:spcAft>
              <a:buNone/>
            </a:pPr>
            <a:r>
              <a:rPr lang="en-US" dirty="0">
                <a:latin typeface="Times New Roman"/>
                <a:ea typeface="Calibri"/>
                <a:cs typeface="Arial"/>
              </a:rPr>
              <a:t>The direction of a line is either increasing, decreasing, horizontal or vertical.</a:t>
            </a:r>
            <a:endParaRPr lang="en-US" sz="2400" dirty="0">
              <a:ea typeface="Calibri"/>
              <a:cs typeface="Arial"/>
            </a:endParaRPr>
          </a:p>
          <a:p>
            <a:pPr marL="0" marR="0" algn="just">
              <a:lnSpc>
                <a:spcPct val="115000"/>
              </a:lnSpc>
              <a:spcBef>
                <a:spcPts val="0"/>
              </a:spcBef>
              <a:spcAft>
                <a:spcPts val="1000"/>
              </a:spcAft>
            </a:pPr>
            <a:r>
              <a:rPr lang="en-US" dirty="0">
                <a:latin typeface="Times New Roman"/>
                <a:ea typeface="Calibri"/>
                <a:cs typeface="Arial"/>
              </a:rPr>
              <a:t>A line is increasing if it goes up from left to right. The slope is </a:t>
            </a:r>
            <a:r>
              <a:rPr lang="en-US" dirty="0">
                <a:solidFill>
                  <a:srgbClr val="FF0000"/>
                </a:solidFill>
                <a:latin typeface="Times New Roman"/>
                <a:ea typeface="Calibri"/>
                <a:cs typeface="Arial"/>
              </a:rPr>
              <a:t>positive</a:t>
            </a:r>
            <a:r>
              <a:rPr lang="en-US" dirty="0">
                <a:latin typeface="Times New Roman"/>
                <a:ea typeface="Calibri"/>
                <a:cs typeface="Arial"/>
              </a:rPr>
              <a:t>, i.e.     m&gt;0.</a:t>
            </a:r>
            <a:endParaRPr lang="en-US" sz="2400" dirty="0">
              <a:ea typeface="Calibri"/>
              <a:cs typeface="Arial"/>
            </a:endParaRPr>
          </a:p>
          <a:p>
            <a:pPr marL="0" marR="0" algn="just">
              <a:lnSpc>
                <a:spcPct val="115000"/>
              </a:lnSpc>
              <a:spcBef>
                <a:spcPts val="0"/>
              </a:spcBef>
              <a:spcAft>
                <a:spcPts val="1000"/>
              </a:spcAft>
            </a:pPr>
            <a:r>
              <a:rPr lang="en-US" dirty="0">
                <a:latin typeface="Times New Roman"/>
                <a:ea typeface="Calibri"/>
                <a:cs typeface="Arial"/>
              </a:rPr>
              <a:t>A line is decreasing if it goes down from left to right. The slope is </a:t>
            </a:r>
            <a:r>
              <a:rPr lang="en-US" dirty="0">
                <a:solidFill>
                  <a:srgbClr val="FF0000"/>
                </a:solidFill>
                <a:latin typeface="Times New Roman"/>
                <a:ea typeface="Calibri"/>
                <a:cs typeface="Arial"/>
              </a:rPr>
              <a:t>negative</a:t>
            </a:r>
            <a:r>
              <a:rPr lang="en-US" dirty="0">
                <a:latin typeface="Times New Roman"/>
                <a:ea typeface="Calibri"/>
                <a:cs typeface="Arial"/>
              </a:rPr>
              <a:t>, i.e. m&lt;0.</a:t>
            </a:r>
            <a:endParaRPr lang="en-US" sz="2400" dirty="0">
              <a:ea typeface="Calibri"/>
              <a:cs typeface="Arial"/>
            </a:endParaRPr>
          </a:p>
          <a:p>
            <a:pPr marL="0" marR="0" indent="0" algn="just">
              <a:lnSpc>
                <a:spcPct val="115000"/>
              </a:lnSpc>
              <a:spcBef>
                <a:spcPts val="0"/>
              </a:spcBef>
              <a:spcAft>
                <a:spcPts val="1000"/>
              </a:spcAft>
              <a:buNone/>
            </a:pPr>
            <a:endParaRPr lang="en-US" sz="2400" dirty="0">
              <a:ea typeface="Calibri"/>
              <a:cs typeface="Arial"/>
            </a:endParaRPr>
          </a:p>
          <a:p>
            <a:endParaRPr lang="en-US" dirty="0"/>
          </a:p>
        </p:txBody>
      </p:sp>
    </p:spTree>
    <p:extLst>
      <p:ext uri="{BB962C8B-B14F-4D97-AF65-F5344CB8AC3E}">
        <p14:creationId xmlns:p14="http://schemas.microsoft.com/office/powerpoint/2010/main" val="3231804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R="0" algn="just">
              <a:lnSpc>
                <a:spcPct val="115000"/>
              </a:lnSpc>
              <a:spcBef>
                <a:spcPts val="0"/>
              </a:spcBef>
              <a:spcAft>
                <a:spcPts val="1000"/>
              </a:spcAft>
            </a:pPr>
            <a:r>
              <a:rPr lang="en-US" dirty="0" smtClean="0">
                <a:latin typeface="Times New Roman"/>
                <a:ea typeface="Calibri"/>
                <a:cs typeface="Arial"/>
              </a:rPr>
              <a:t>If </a:t>
            </a:r>
            <a:r>
              <a:rPr lang="en-US" dirty="0">
                <a:latin typeface="Times New Roman"/>
                <a:ea typeface="Calibri"/>
                <a:cs typeface="Arial"/>
              </a:rPr>
              <a:t>a line is horizontal the slope is </a:t>
            </a:r>
            <a:r>
              <a:rPr lang="en-US" dirty="0">
                <a:solidFill>
                  <a:srgbClr val="FF0000"/>
                </a:solidFill>
                <a:latin typeface="Times New Roman"/>
                <a:ea typeface="Calibri"/>
                <a:cs typeface="Arial"/>
              </a:rPr>
              <a:t>zero</a:t>
            </a:r>
            <a:r>
              <a:rPr lang="en-US" dirty="0">
                <a:latin typeface="Times New Roman"/>
                <a:ea typeface="Calibri"/>
                <a:cs typeface="Arial"/>
              </a:rPr>
              <a:t>. This is a constant function.</a:t>
            </a:r>
            <a:endParaRPr lang="en-US" sz="2400" dirty="0">
              <a:ea typeface="Calibri"/>
              <a:cs typeface="Arial"/>
            </a:endParaRPr>
          </a:p>
          <a:p>
            <a:pPr marL="0" marR="0" algn="just">
              <a:lnSpc>
                <a:spcPct val="115000"/>
              </a:lnSpc>
              <a:spcBef>
                <a:spcPts val="0"/>
              </a:spcBef>
              <a:spcAft>
                <a:spcPts val="1000"/>
              </a:spcAft>
            </a:pPr>
            <a:r>
              <a:rPr lang="en-US" dirty="0">
                <a:latin typeface="Times New Roman"/>
                <a:ea typeface="Calibri"/>
                <a:cs typeface="Arial"/>
              </a:rPr>
              <a:t>  If a line is vertical the slope is </a:t>
            </a:r>
            <a:r>
              <a:rPr lang="en-US" i="1" dirty="0">
                <a:solidFill>
                  <a:srgbClr val="FF0000"/>
                </a:solidFill>
                <a:latin typeface="Times New Roman"/>
                <a:ea typeface="Calibri"/>
                <a:cs typeface="Arial"/>
              </a:rPr>
              <a:t>undefined .</a:t>
            </a:r>
            <a:endParaRPr lang="en-US" sz="2400" dirty="0">
              <a:ea typeface="Calibri"/>
              <a:cs typeface="Arial"/>
            </a:endParaRPr>
          </a:p>
          <a:p>
            <a:pPr marL="0" marR="0" indent="0" algn="just">
              <a:lnSpc>
                <a:spcPct val="115000"/>
              </a:lnSpc>
              <a:spcBef>
                <a:spcPts val="0"/>
              </a:spcBef>
              <a:spcAft>
                <a:spcPts val="1000"/>
              </a:spcAft>
              <a:buNone/>
            </a:pPr>
            <a:r>
              <a:rPr lang="en-US" dirty="0" smtClean="0">
                <a:latin typeface="Times New Roman"/>
                <a:ea typeface="Calibri"/>
                <a:cs typeface="Arial"/>
              </a:rPr>
              <a:t>The </a:t>
            </a:r>
            <a:r>
              <a:rPr lang="en-US" dirty="0">
                <a:latin typeface="Times New Roman"/>
                <a:ea typeface="Calibri"/>
                <a:cs typeface="Arial"/>
              </a:rPr>
              <a:t>steepness, incline, or grade of a line is measured by the absolute value of the slope. </a:t>
            </a:r>
            <a:endParaRPr lang="en-US" dirty="0" smtClean="0">
              <a:latin typeface="Times New Roman"/>
              <a:ea typeface="Calibri"/>
              <a:cs typeface="Arial"/>
            </a:endParaRPr>
          </a:p>
          <a:p>
            <a:pPr marL="0" marR="0" indent="0" algn="just">
              <a:lnSpc>
                <a:spcPct val="115000"/>
              </a:lnSpc>
              <a:spcBef>
                <a:spcPts val="0"/>
              </a:spcBef>
              <a:spcAft>
                <a:spcPts val="1000"/>
              </a:spcAft>
              <a:buNone/>
            </a:pPr>
            <a:r>
              <a:rPr lang="en-US" dirty="0" smtClean="0">
                <a:latin typeface="Times New Roman"/>
                <a:ea typeface="Calibri"/>
                <a:cs typeface="Arial"/>
              </a:rPr>
              <a:t>A </a:t>
            </a:r>
            <a:r>
              <a:rPr lang="en-US" dirty="0">
                <a:latin typeface="Times New Roman"/>
                <a:ea typeface="Calibri"/>
                <a:cs typeface="Arial"/>
              </a:rPr>
              <a:t>slope with a greater absolute value indicates a steeper </a:t>
            </a:r>
            <a:r>
              <a:rPr lang="en-US" dirty="0" smtClean="0">
                <a:latin typeface="Times New Roman"/>
                <a:ea typeface="Calibri"/>
                <a:cs typeface="Arial"/>
              </a:rPr>
              <a:t>line.</a:t>
            </a:r>
            <a:endParaRPr lang="en-US" dirty="0"/>
          </a:p>
        </p:txBody>
      </p:sp>
    </p:spTree>
    <p:extLst>
      <p:ext uri="{BB962C8B-B14F-4D97-AF65-F5344CB8AC3E}">
        <p14:creationId xmlns:p14="http://schemas.microsoft.com/office/powerpoint/2010/main" val="2814101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28600"/>
                <a:ext cx="8229600" cy="5897563"/>
              </a:xfrm>
              <a:solidFill>
                <a:srgbClr val="FFFF00"/>
              </a:solidFill>
            </p:spPr>
            <p:txBody>
              <a:bodyPr>
                <a:normAutofit lnSpcReduction="10000"/>
              </a:bodyPr>
              <a:lstStyle/>
              <a:p>
                <a:pPr marL="0" lvl="0" indent="0" algn="just">
                  <a:lnSpc>
                    <a:spcPct val="115000"/>
                  </a:lnSpc>
                  <a:spcBef>
                    <a:spcPts val="0"/>
                  </a:spcBef>
                  <a:spcAft>
                    <a:spcPts val="1000"/>
                  </a:spcAft>
                  <a:buSzPts val="1000"/>
                  <a:buNone/>
                  <a:tabLst>
                    <a:tab pos="457200" algn="l"/>
                  </a:tabLst>
                </a:pPr>
                <a:r>
                  <a:rPr lang="en-US" dirty="0" smtClean="0">
                    <a:latin typeface="Times New Roman"/>
                    <a:ea typeface="Times New Roman"/>
                    <a:cs typeface="Arial"/>
                  </a:rPr>
                  <a:t>If </a:t>
                </a:r>
                <a:r>
                  <a:rPr lang="en-US" i="1" dirty="0">
                    <a:latin typeface="Times New Roman"/>
                    <a:ea typeface="Times New Roman"/>
                    <a:cs typeface="Arial"/>
                  </a:rPr>
                  <a:t>y</a:t>
                </a:r>
                <a:r>
                  <a:rPr lang="en-US" dirty="0">
                    <a:latin typeface="Times New Roman"/>
                    <a:ea typeface="Times New Roman"/>
                    <a:cs typeface="Arial"/>
                  </a:rPr>
                  <a:t> is a </a:t>
                </a:r>
                <a:r>
                  <a:rPr lang="en-US" u="sng" dirty="0">
                    <a:solidFill>
                      <a:srgbClr val="0000FF"/>
                    </a:solidFill>
                    <a:latin typeface="Times New Roman"/>
                    <a:ea typeface="Times New Roman"/>
                    <a:cs typeface="Arial"/>
                    <a:hlinkClick r:id="rId2" tooltip="Linear function"/>
                  </a:rPr>
                  <a:t>linear function</a:t>
                </a:r>
                <a:r>
                  <a:rPr lang="en-US" u="sng" dirty="0">
                    <a:latin typeface="Times New Roman"/>
                    <a:ea typeface="Times New Roman"/>
                    <a:cs typeface="Arial"/>
                  </a:rPr>
                  <a:t> </a:t>
                </a:r>
                <a:r>
                  <a:rPr lang="en-US" dirty="0">
                    <a:latin typeface="Times New Roman"/>
                    <a:ea typeface="Times New Roman"/>
                    <a:cs typeface="Arial"/>
                  </a:rPr>
                  <a:t>of </a:t>
                </a:r>
                <a:r>
                  <a:rPr lang="en-US" i="1" dirty="0">
                    <a:latin typeface="Times New Roman"/>
                    <a:ea typeface="Times New Roman"/>
                    <a:cs typeface="Arial"/>
                  </a:rPr>
                  <a:t>x</a:t>
                </a:r>
                <a:r>
                  <a:rPr lang="en-US" dirty="0">
                    <a:latin typeface="Times New Roman"/>
                    <a:ea typeface="Times New Roman"/>
                    <a:cs typeface="Arial"/>
                  </a:rPr>
                  <a:t>, then the coefficient of </a:t>
                </a:r>
                <a:r>
                  <a:rPr lang="en-US" i="1" dirty="0">
                    <a:latin typeface="Times New Roman"/>
                    <a:ea typeface="Times New Roman"/>
                    <a:cs typeface="Arial"/>
                  </a:rPr>
                  <a:t>x</a:t>
                </a:r>
                <a:r>
                  <a:rPr lang="en-US" dirty="0">
                    <a:latin typeface="Times New Roman"/>
                    <a:ea typeface="Times New Roman"/>
                    <a:cs typeface="Arial"/>
                  </a:rPr>
                  <a:t> is the slope of the line created by plotting the function. Therefore, if the equation of the line is given in the </a:t>
                </a:r>
                <a:r>
                  <a:rPr lang="en-US" dirty="0" smtClean="0">
                    <a:latin typeface="Times New Roman"/>
                    <a:ea typeface="Times New Roman"/>
                    <a:cs typeface="Arial"/>
                  </a:rPr>
                  <a:t>form:</a:t>
                </a:r>
              </a:p>
              <a:p>
                <a:pPr marL="0" lvl="0" indent="0" algn="just">
                  <a:lnSpc>
                    <a:spcPct val="115000"/>
                  </a:lnSpc>
                  <a:spcBef>
                    <a:spcPts val="0"/>
                  </a:spcBef>
                  <a:spcAft>
                    <a:spcPts val="1000"/>
                  </a:spcAft>
                  <a:buSzPts val="1000"/>
                  <a:buNone/>
                  <a:tabLst>
                    <a:tab pos="457200" algn="l"/>
                  </a:tabLst>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ea typeface="Calibri"/>
                          <a:cs typeface="Arial"/>
                        </a:rPr>
                        <m:t>𝑦</m:t>
                      </m:r>
                      <m:r>
                        <a:rPr lang="en-US" b="0" i="1" smtClean="0">
                          <a:solidFill>
                            <a:srgbClr val="FF0000"/>
                          </a:solidFill>
                          <a:latin typeface="Cambria Math"/>
                          <a:ea typeface="Cambria Math"/>
                          <a:cs typeface="Arial"/>
                        </a:rPr>
                        <m:t>=</m:t>
                      </m:r>
                      <m:r>
                        <a:rPr lang="en-US" b="0" i="1" smtClean="0">
                          <a:solidFill>
                            <a:srgbClr val="FF0000"/>
                          </a:solidFill>
                          <a:latin typeface="Cambria Math"/>
                          <a:ea typeface="Cambria Math"/>
                          <a:cs typeface="Arial"/>
                        </a:rPr>
                        <m:t>𝑚𝑥</m:t>
                      </m:r>
                      <m:r>
                        <a:rPr lang="en-US" b="0" i="1" smtClean="0">
                          <a:solidFill>
                            <a:srgbClr val="FF0000"/>
                          </a:solidFill>
                          <a:latin typeface="Cambria Math"/>
                          <a:ea typeface="Cambria Math"/>
                          <a:cs typeface="Arial"/>
                        </a:rPr>
                        <m:t>+</m:t>
                      </m:r>
                      <m:r>
                        <a:rPr lang="en-US" b="0" i="1" smtClean="0">
                          <a:solidFill>
                            <a:srgbClr val="FF0000"/>
                          </a:solidFill>
                          <a:latin typeface="Cambria Math"/>
                          <a:ea typeface="Cambria Math"/>
                          <a:cs typeface="Arial"/>
                        </a:rPr>
                        <m:t>𝑏</m:t>
                      </m:r>
                    </m:oMath>
                  </m:oMathPara>
                </a14:m>
                <a:endParaRPr lang="en-US" b="0" dirty="0" smtClean="0">
                  <a:solidFill>
                    <a:srgbClr val="FF0000"/>
                  </a:solidFill>
                  <a:latin typeface="Times New Roman"/>
                  <a:ea typeface="Cambria Math"/>
                  <a:cs typeface="Arial"/>
                </a:endParaRPr>
              </a:p>
              <a:p>
                <a:pPr marL="0" lvl="0" indent="0" algn="just">
                  <a:lnSpc>
                    <a:spcPct val="115000"/>
                  </a:lnSpc>
                  <a:spcBef>
                    <a:spcPts val="0"/>
                  </a:spcBef>
                  <a:spcAft>
                    <a:spcPts val="1000"/>
                  </a:spcAft>
                  <a:buSzPts val="1000"/>
                  <a:buNone/>
                  <a:tabLst>
                    <a:tab pos="457200" algn="l"/>
                  </a:tabLst>
                </a:pPr>
                <a:r>
                  <a:rPr lang="en-US" dirty="0" smtClean="0">
                    <a:latin typeface="Times New Roman"/>
                    <a:ea typeface="Times New Roman"/>
                    <a:cs typeface="Arial"/>
                  </a:rPr>
                  <a:t>Then </a:t>
                </a:r>
                <a:r>
                  <a:rPr lang="en-US" i="1" dirty="0">
                    <a:solidFill>
                      <a:srgbClr val="FF0000"/>
                    </a:solidFill>
                    <a:latin typeface="Times New Roman"/>
                    <a:ea typeface="Times New Roman"/>
                    <a:cs typeface="Arial"/>
                  </a:rPr>
                  <a:t>m</a:t>
                </a:r>
                <a:r>
                  <a:rPr lang="en-US" dirty="0">
                    <a:latin typeface="Times New Roman"/>
                    <a:ea typeface="Times New Roman"/>
                    <a:cs typeface="Arial"/>
                  </a:rPr>
                  <a:t> is the slope. This form of a line's equation is called the </a:t>
                </a:r>
                <a:r>
                  <a:rPr lang="en-US" i="1" dirty="0">
                    <a:latin typeface="Times New Roman"/>
                    <a:ea typeface="Times New Roman"/>
                    <a:cs typeface="Arial"/>
                  </a:rPr>
                  <a:t>slope-intercept form</a:t>
                </a:r>
                <a:r>
                  <a:rPr lang="en-US" dirty="0">
                    <a:latin typeface="Times New Roman"/>
                    <a:ea typeface="Times New Roman"/>
                    <a:cs typeface="Arial"/>
                  </a:rPr>
                  <a:t>, because </a:t>
                </a:r>
                <a:r>
                  <a:rPr lang="en-US" i="1" dirty="0">
                    <a:latin typeface="Times New Roman"/>
                    <a:ea typeface="Times New Roman"/>
                    <a:cs typeface="Arial"/>
                  </a:rPr>
                  <a:t>b</a:t>
                </a:r>
                <a:r>
                  <a:rPr lang="en-US" dirty="0">
                    <a:latin typeface="Times New Roman"/>
                    <a:ea typeface="Times New Roman"/>
                    <a:cs typeface="Arial"/>
                  </a:rPr>
                  <a:t> can be interpreted as the </a:t>
                </a:r>
                <a:r>
                  <a:rPr lang="en-US" dirty="0">
                    <a:solidFill>
                      <a:srgbClr val="0000FF"/>
                    </a:solidFill>
                    <a:latin typeface="Times New Roman"/>
                    <a:ea typeface="Times New Roman"/>
                    <a:cs typeface="Arial"/>
                    <a:hlinkClick r:id="rId3" tooltip="Y-intercept"/>
                  </a:rPr>
                  <a:t>y-intercept</a:t>
                </a:r>
                <a:r>
                  <a:rPr lang="en-US" dirty="0">
                    <a:latin typeface="Times New Roman"/>
                    <a:ea typeface="Times New Roman"/>
                    <a:cs typeface="Arial"/>
                  </a:rPr>
                  <a:t> of the line, that is, the </a:t>
                </a:r>
                <a:r>
                  <a:rPr lang="en-US" i="1" dirty="0">
                    <a:latin typeface="Times New Roman"/>
                    <a:ea typeface="Times New Roman"/>
                    <a:cs typeface="Arial"/>
                  </a:rPr>
                  <a:t>y</a:t>
                </a:r>
                <a:r>
                  <a:rPr lang="en-US" dirty="0">
                    <a:latin typeface="Times New Roman"/>
                    <a:ea typeface="Times New Roman"/>
                    <a:cs typeface="Arial"/>
                  </a:rPr>
                  <a:t>-coordinate where the line intersects the </a:t>
                </a:r>
                <a:r>
                  <a:rPr lang="en-US" i="1" dirty="0">
                    <a:latin typeface="Times New Roman"/>
                    <a:ea typeface="Times New Roman"/>
                    <a:cs typeface="Arial"/>
                  </a:rPr>
                  <a:t>y</a:t>
                </a:r>
                <a:r>
                  <a:rPr lang="en-US" dirty="0">
                    <a:latin typeface="Times New Roman"/>
                    <a:ea typeface="Times New Roman"/>
                    <a:cs typeface="Arial"/>
                  </a:rPr>
                  <a:t>-axis.</a:t>
                </a:r>
                <a:endParaRPr lang="en-US" sz="2400" dirty="0">
                  <a:ea typeface="Calibri"/>
                  <a:cs typeface="Aria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28600"/>
                <a:ext cx="8229600" cy="5897563"/>
              </a:xfrm>
              <a:blipFill rotWithShape="1">
                <a:blip r:embed="rId4"/>
                <a:stretch>
                  <a:fillRect l="-1852" t="-1551" r="-1852"/>
                </a:stretch>
              </a:blipFill>
            </p:spPr>
            <p:txBody>
              <a:bodyPr/>
              <a:lstStyle/>
              <a:p>
                <a:r>
                  <a:rPr lang="en-US">
                    <a:noFill/>
                  </a:rPr>
                  <a:t> </a:t>
                </a:r>
              </a:p>
            </p:txBody>
          </p:sp>
        </mc:Fallback>
      </mc:AlternateContent>
    </p:spTree>
    <p:extLst>
      <p:ext uri="{BB962C8B-B14F-4D97-AF65-F5344CB8AC3E}">
        <p14:creationId xmlns:p14="http://schemas.microsoft.com/office/powerpoint/2010/main" val="252743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00800"/>
          </a:xfrm>
        </p:spPr>
        <p:txBody>
          <a:bodyPr/>
          <a:lstStyle/>
          <a:p>
            <a:pPr marL="0" lvl="0" indent="0" algn="just">
              <a:lnSpc>
                <a:spcPct val="115000"/>
              </a:lnSpc>
              <a:spcBef>
                <a:spcPts val="0"/>
              </a:spcBef>
              <a:spcAft>
                <a:spcPts val="1000"/>
              </a:spcAft>
              <a:buSzPts val="1000"/>
              <a:buNone/>
              <a:tabLst>
                <a:tab pos="457200" algn="l"/>
              </a:tabLst>
            </a:pPr>
            <a:r>
              <a:rPr lang="en-US" dirty="0">
                <a:latin typeface="Times New Roman"/>
                <a:ea typeface="Times New Roman"/>
                <a:cs typeface="Arial"/>
              </a:rPr>
              <a:t>If the slope </a:t>
            </a:r>
            <a:r>
              <a:rPr lang="en-US" i="1" dirty="0">
                <a:solidFill>
                  <a:srgbClr val="FF0000"/>
                </a:solidFill>
                <a:latin typeface="Times New Roman"/>
                <a:ea typeface="Times New Roman"/>
                <a:cs typeface="Arial"/>
              </a:rPr>
              <a:t>m</a:t>
            </a:r>
            <a:r>
              <a:rPr lang="en-US" dirty="0">
                <a:latin typeface="Times New Roman"/>
                <a:ea typeface="Times New Roman"/>
                <a:cs typeface="Arial"/>
              </a:rPr>
              <a:t> of a line and a point (</a:t>
            </a:r>
            <a:r>
              <a:rPr lang="en-US" i="1" dirty="0">
                <a:latin typeface="Times New Roman"/>
                <a:ea typeface="Times New Roman"/>
                <a:cs typeface="Arial"/>
              </a:rPr>
              <a:t>x</a:t>
            </a:r>
            <a:r>
              <a:rPr lang="en-US" baseline="-25000" dirty="0">
                <a:latin typeface="Times New Roman"/>
                <a:ea typeface="Times New Roman"/>
                <a:cs typeface="Arial"/>
              </a:rPr>
              <a:t>1</a:t>
            </a:r>
            <a:r>
              <a:rPr lang="en-US" dirty="0">
                <a:latin typeface="Times New Roman"/>
                <a:ea typeface="Times New Roman"/>
                <a:cs typeface="Arial"/>
              </a:rPr>
              <a:t>,</a:t>
            </a:r>
            <a:r>
              <a:rPr lang="en-US" i="1" dirty="0">
                <a:latin typeface="Times New Roman"/>
                <a:ea typeface="Times New Roman"/>
                <a:cs typeface="Arial"/>
              </a:rPr>
              <a:t>y</a:t>
            </a:r>
            <a:r>
              <a:rPr lang="en-US" baseline="-25000" dirty="0">
                <a:latin typeface="Times New Roman"/>
                <a:ea typeface="Times New Roman"/>
                <a:cs typeface="Arial"/>
              </a:rPr>
              <a:t>1</a:t>
            </a:r>
            <a:r>
              <a:rPr lang="en-US" dirty="0">
                <a:latin typeface="Times New Roman"/>
                <a:ea typeface="Times New Roman"/>
                <a:cs typeface="Arial"/>
              </a:rPr>
              <a:t>) on the line are both known, then the equation of the line can be found using the </a:t>
            </a:r>
            <a:r>
              <a:rPr lang="en-US" dirty="0">
                <a:solidFill>
                  <a:srgbClr val="0000FF"/>
                </a:solidFill>
                <a:latin typeface="Times New Roman"/>
                <a:ea typeface="Times New Roman"/>
                <a:cs typeface="Arial"/>
                <a:hlinkClick r:id="rId2" tooltip="Linear equation"/>
              </a:rPr>
              <a:t>point-slope formula</a:t>
            </a:r>
            <a:r>
              <a:rPr lang="en-US" dirty="0">
                <a:latin typeface="Times New Roman"/>
                <a:ea typeface="Times New Roman"/>
                <a:cs typeface="Arial"/>
              </a:rPr>
              <a:t>:</a:t>
            </a:r>
            <a:endParaRPr lang="en-US" sz="2400" dirty="0">
              <a:ea typeface="Calibri"/>
              <a:cs typeface="Arial"/>
            </a:endParaRPr>
          </a:p>
          <a:p>
            <a:endParaRPr lang="en-US" dirty="0"/>
          </a:p>
        </p:txBody>
      </p:sp>
      <p:pic>
        <p:nvPicPr>
          <p:cNvPr id="4" name="Picture 3" descr="y - y_1 = m(x - x_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419600" cy="533400"/>
          </a:xfrm>
          <a:prstGeom prst="rect">
            <a:avLst/>
          </a:prstGeom>
          <a:solidFill>
            <a:srgbClr val="FFFF00"/>
          </a:solidFill>
          <a:ln>
            <a:noFill/>
          </a:ln>
        </p:spPr>
      </p:pic>
      <p:pic>
        <p:nvPicPr>
          <p:cNvPr id="5" name="Picture 4" descr="http://www.montereyinstitute.org/courses/DevelopmentalMath/COURSE_TEXT2_RESOURCE/U13_L2_T1_text_final_3_files/image072.gif"/>
          <p:cNvPicPr/>
          <p:nvPr/>
        </p:nvPicPr>
        <p:blipFill>
          <a:blip r:embed="rId4">
            <a:extLst>
              <a:ext uri="{28A0092B-C50C-407E-A947-70E740481C1C}">
                <a14:useLocalDpi xmlns:a14="http://schemas.microsoft.com/office/drawing/2010/main" val="0"/>
              </a:ext>
            </a:extLst>
          </a:blip>
          <a:srcRect/>
          <a:stretch>
            <a:fillRect/>
          </a:stretch>
        </p:blipFill>
        <p:spPr bwMode="auto">
          <a:xfrm>
            <a:off x="762001" y="3124200"/>
            <a:ext cx="7696200" cy="3352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0897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81000"/>
                <a:ext cx="8458200" cy="5745163"/>
              </a:xfrm>
              <a:noFill/>
            </p:spPr>
            <p:txBody>
              <a:bodyPr>
                <a:normAutofit fontScale="92500"/>
              </a:bodyPr>
              <a:lstStyle/>
              <a:p>
                <a:pPr marL="0" marR="0" indent="0">
                  <a:lnSpc>
                    <a:spcPct val="115000"/>
                  </a:lnSpc>
                  <a:spcBef>
                    <a:spcPts val="0"/>
                  </a:spcBef>
                  <a:spcAft>
                    <a:spcPts val="1000"/>
                  </a:spcAft>
                  <a:buNone/>
                </a:pPr>
                <a:r>
                  <a:rPr lang="en-US" dirty="0" smtClean="0">
                    <a:solidFill>
                      <a:srgbClr val="FF0000"/>
                    </a:solidFill>
                    <a:latin typeface="Times New Roman"/>
                    <a:ea typeface="Times New Roman"/>
                    <a:cs typeface="Arial"/>
                  </a:rPr>
                  <a:t>Parallel and Perpendicular lines:</a:t>
                </a:r>
                <a:endParaRPr lang="en-US" sz="2400" dirty="0">
                  <a:solidFill>
                    <a:srgbClr val="FF0000"/>
                  </a:solidFill>
                  <a:ea typeface="Calibri"/>
                  <a:cs typeface="Arial"/>
                </a:endParaRPr>
              </a:p>
              <a:p>
                <a:pPr marL="0" marR="0" indent="0" algn="just">
                  <a:lnSpc>
                    <a:spcPct val="115000"/>
                  </a:lnSpc>
                  <a:spcBef>
                    <a:spcPts val="0"/>
                  </a:spcBef>
                  <a:spcAft>
                    <a:spcPts val="1000"/>
                  </a:spcAft>
                  <a:buNone/>
                </a:pPr>
                <a:r>
                  <a:rPr lang="en-US" dirty="0">
                    <a:latin typeface="Times New Roman"/>
                    <a:ea typeface="Times New Roman"/>
                    <a:cs typeface="Arial"/>
                  </a:rPr>
                  <a:t>Parallel lines are lines that are always the same distance apart. Parallel lines never intersect. </a:t>
                </a:r>
                <a:endParaRPr lang="en-US" dirty="0" smtClean="0">
                  <a:latin typeface="Times New Roman"/>
                  <a:ea typeface="Times New Roman"/>
                  <a:cs typeface="Arial"/>
                </a:endParaRPr>
              </a:p>
              <a:p>
                <a:pPr marL="0" marR="0" indent="0" algn="just">
                  <a:lnSpc>
                    <a:spcPct val="115000"/>
                  </a:lnSpc>
                  <a:spcBef>
                    <a:spcPts val="0"/>
                  </a:spcBef>
                  <a:spcAft>
                    <a:spcPts val="1000"/>
                  </a:spcAft>
                  <a:buNone/>
                </a:pPr>
                <a:r>
                  <a:rPr lang="en-US" dirty="0" smtClean="0">
                    <a:latin typeface="Times New Roman"/>
                    <a:ea typeface="Times New Roman"/>
                    <a:cs typeface="Arial"/>
                  </a:rPr>
                  <a:t> The </a:t>
                </a:r>
                <a:r>
                  <a:rPr lang="en-US" dirty="0">
                    <a:latin typeface="Times New Roman"/>
                    <a:ea typeface="Times New Roman"/>
                    <a:cs typeface="Arial"/>
                  </a:rPr>
                  <a:t>slopes of parallel lines are </a:t>
                </a:r>
                <a:r>
                  <a:rPr lang="en-US" dirty="0" err="1">
                    <a:latin typeface="Times New Roman"/>
                    <a:ea typeface="Times New Roman"/>
                  </a:rPr>
                  <a:t>are</a:t>
                </a:r>
                <a:r>
                  <a:rPr lang="en-US" dirty="0">
                    <a:latin typeface="Times New Roman"/>
                    <a:ea typeface="Times New Roman"/>
                  </a:rPr>
                  <a:t> equal </a:t>
                </a:r>
                <a:r>
                  <a:rPr lang="en-US" dirty="0" smtClean="0">
                    <a:latin typeface="Times New Roman"/>
                    <a:ea typeface="Times New Roman"/>
                    <a:cs typeface="Arial"/>
                  </a:rPr>
                  <a:t>(</a:t>
                </a:r>
                <a14:m>
                  <m:oMath xmlns:m="http://schemas.openxmlformats.org/officeDocument/2006/math">
                    <m:sSub>
                      <m:sSubPr>
                        <m:ctrlPr>
                          <a:rPr lang="en-US" i="1" smtClean="0">
                            <a:solidFill>
                              <a:srgbClr val="FF0000"/>
                            </a:solidFill>
                            <a:latin typeface="Cambria Math"/>
                            <a:cs typeface="Arial"/>
                          </a:rPr>
                        </m:ctrlPr>
                      </m:sSubPr>
                      <m:e>
                        <m:r>
                          <a:rPr lang="en-US" b="0" i="1" smtClean="0">
                            <a:solidFill>
                              <a:srgbClr val="FF0000"/>
                            </a:solidFill>
                            <a:latin typeface="Cambria Math"/>
                            <a:cs typeface="Arial"/>
                          </a:rPr>
                          <m:t>𝑚</m:t>
                        </m:r>
                      </m:e>
                      <m:sub>
                        <m:r>
                          <a:rPr lang="en-US" b="0" i="1" smtClean="0">
                            <a:solidFill>
                              <a:srgbClr val="FF0000"/>
                            </a:solidFill>
                            <a:latin typeface="Cambria Math"/>
                            <a:cs typeface="Arial"/>
                          </a:rPr>
                          <m:t>1</m:t>
                        </m:r>
                      </m:sub>
                    </m:sSub>
                    <m:r>
                      <a:rPr lang="en-US" i="1" smtClean="0">
                        <a:solidFill>
                          <a:srgbClr val="FF0000"/>
                        </a:solidFill>
                        <a:latin typeface="Cambria Math"/>
                        <a:ea typeface="Cambria Math"/>
                        <a:cs typeface="Arial"/>
                      </a:rPr>
                      <m:t>=</m:t>
                    </m:r>
                    <m:sSub>
                      <m:sSubPr>
                        <m:ctrlPr>
                          <a:rPr lang="en-US" i="1" smtClean="0">
                            <a:solidFill>
                              <a:srgbClr val="FF0000"/>
                            </a:solidFill>
                            <a:latin typeface="Cambria Math"/>
                            <a:ea typeface="Cambria Math"/>
                            <a:cs typeface="Arial"/>
                          </a:rPr>
                        </m:ctrlPr>
                      </m:sSubPr>
                      <m:e>
                        <m:r>
                          <a:rPr lang="en-US" b="0" i="1" smtClean="0">
                            <a:solidFill>
                              <a:srgbClr val="FF0000"/>
                            </a:solidFill>
                            <a:latin typeface="Cambria Math"/>
                            <a:ea typeface="Cambria Math"/>
                            <a:cs typeface="Arial"/>
                          </a:rPr>
                          <m:t>𝑚</m:t>
                        </m:r>
                      </m:e>
                      <m:sub>
                        <m:r>
                          <a:rPr lang="en-US" b="0" i="1" smtClean="0">
                            <a:solidFill>
                              <a:srgbClr val="FF0000"/>
                            </a:solidFill>
                            <a:latin typeface="Cambria Math"/>
                            <a:ea typeface="Cambria Math"/>
                            <a:cs typeface="Arial"/>
                          </a:rPr>
                          <m:t>2</m:t>
                        </m:r>
                      </m:sub>
                    </m:sSub>
                  </m:oMath>
                </a14:m>
                <a:r>
                  <a:rPr lang="en-US" dirty="0" smtClean="0">
                    <a:latin typeface="Times New Roman"/>
                    <a:ea typeface="Times New Roman"/>
                    <a:cs typeface="Arial"/>
                  </a:rPr>
                  <a:t> ).</a:t>
                </a:r>
              </a:p>
              <a:p>
                <a:pPr marL="0" marR="0" indent="0" algn="just">
                  <a:lnSpc>
                    <a:spcPct val="115000"/>
                  </a:lnSpc>
                  <a:spcBef>
                    <a:spcPts val="0"/>
                  </a:spcBef>
                  <a:spcAft>
                    <a:spcPts val="1000"/>
                  </a:spcAft>
                  <a:buNone/>
                </a:pPr>
                <a:r>
                  <a:rPr lang="en-US" dirty="0">
                    <a:latin typeface="Times New Roman"/>
                    <a:ea typeface="Times New Roman"/>
                    <a:cs typeface="Arial"/>
                  </a:rPr>
                  <a:t>Lines that are parallel have equal angles of inclination so they have the same slope (</a:t>
                </a:r>
                <a:r>
                  <a:rPr lang="en-US" sz="2800" b="1" i="1" dirty="0">
                    <a:latin typeface="Times New Roman"/>
                    <a:ea typeface="Times New Roman"/>
                    <a:cs typeface="Arial"/>
                  </a:rPr>
                  <a:t>if they are not vertical</a:t>
                </a:r>
                <a:r>
                  <a:rPr lang="en-US" dirty="0" smtClean="0">
                    <a:latin typeface="Times New Roman"/>
                    <a:ea typeface="Times New Roman"/>
                    <a:cs typeface="Arial"/>
                  </a:rPr>
                  <a:t>). </a:t>
                </a:r>
                <a:r>
                  <a:rPr lang="en-US" dirty="0" smtClean="0">
                    <a:solidFill>
                      <a:srgbClr val="FF0000"/>
                    </a:solidFill>
                    <a:latin typeface="Times New Roman"/>
                    <a:ea typeface="Times New Roman"/>
                    <a:cs typeface="Arial"/>
                  </a:rPr>
                  <a:t>conversely</a:t>
                </a:r>
                <a:r>
                  <a:rPr lang="en-US" dirty="0">
                    <a:solidFill>
                      <a:srgbClr val="FF0000"/>
                    </a:solidFill>
                    <a:latin typeface="Times New Roman"/>
                    <a:ea typeface="Times New Roman"/>
                    <a:cs typeface="Arial"/>
                  </a:rPr>
                  <a:t>,</a:t>
                </a:r>
                <a:r>
                  <a:rPr lang="en-US" dirty="0">
                    <a:latin typeface="Times New Roman"/>
                    <a:ea typeface="Times New Roman"/>
                    <a:cs typeface="Arial"/>
                  </a:rPr>
                  <a:t> lines with equal slopes have equal angles of inclination and so are parallel.</a:t>
                </a:r>
                <a:endParaRPr lang="en-US" sz="2400" dirty="0">
                  <a:ea typeface="Calibri"/>
                  <a:cs typeface="Arial"/>
                </a:endParaRPr>
              </a:p>
              <a:p>
                <a:pPr marL="0" marR="0" indent="0" algn="just">
                  <a:lnSpc>
                    <a:spcPct val="115000"/>
                  </a:lnSpc>
                  <a:spcBef>
                    <a:spcPts val="0"/>
                  </a:spcBef>
                  <a:spcAft>
                    <a:spcPts val="1000"/>
                  </a:spcAft>
                  <a:buNone/>
                </a:pPr>
                <a:r>
                  <a:rPr lang="en-US" dirty="0" smtClean="0">
                    <a:latin typeface="Times New Roman"/>
                    <a:ea typeface="Times New Roman"/>
                    <a:cs typeface="Arial"/>
                  </a:rPr>
                  <a:t> </a:t>
                </a:r>
                <a:endParaRPr lang="en-US" sz="2400" dirty="0">
                  <a:ea typeface="Calibri"/>
                  <a:cs typeface="Aria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81000"/>
                <a:ext cx="8458200" cy="5745163"/>
              </a:xfrm>
              <a:blipFill rotWithShape="1">
                <a:blip r:embed="rId2"/>
                <a:stretch>
                  <a:fillRect l="-1657" t="-849" r="-1585"/>
                </a:stretch>
              </a:blipFill>
            </p:spPr>
            <p:txBody>
              <a:bodyPr/>
              <a:lstStyle/>
              <a:p>
                <a:r>
                  <a:rPr lang="en-US">
                    <a:noFill/>
                  </a:rPr>
                  <a:t> </a:t>
                </a:r>
              </a:p>
            </p:txBody>
          </p:sp>
        </mc:Fallback>
      </mc:AlternateContent>
    </p:spTree>
    <p:extLst>
      <p:ext uri="{BB962C8B-B14F-4D97-AF65-F5344CB8AC3E}">
        <p14:creationId xmlns:p14="http://schemas.microsoft.com/office/powerpoint/2010/main" val="3554798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04800"/>
                <a:ext cx="8229600" cy="6096000"/>
              </a:xfrm>
              <a:solidFill>
                <a:srgbClr val="FFCCFF">
                  <a:alpha val="29020"/>
                </a:srgbClr>
              </a:solidFill>
            </p:spPr>
            <p:txBody>
              <a:bodyPr>
                <a:normAutofit/>
              </a:bodyPr>
              <a:lstStyle/>
              <a:p>
                <a:pPr marL="0" marR="0" indent="0" algn="just">
                  <a:lnSpc>
                    <a:spcPct val="115000"/>
                  </a:lnSpc>
                  <a:spcBef>
                    <a:spcPts val="0"/>
                  </a:spcBef>
                  <a:spcAft>
                    <a:spcPts val="1000"/>
                  </a:spcAft>
                  <a:buNone/>
                </a:pPr>
                <a:r>
                  <a:rPr lang="en-US" dirty="0">
                    <a:latin typeface="Times New Roman"/>
                    <a:ea typeface="Times New Roman"/>
                    <a:cs typeface="Arial"/>
                  </a:rPr>
                  <a:t>Perpendicular lines are lines that intersect at a right angle. the slopes of perpendicular lines are opposite reciprocals.</a:t>
                </a:r>
                <a:endParaRPr lang="en-US" sz="2400" dirty="0">
                  <a:ea typeface="Calibri"/>
                  <a:cs typeface="Arial"/>
                </a:endParaRPr>
              </a:p>
              <a:p>
                <a:pPr marL="0" marR="0" indent="0" algn="just">
                  <a:lnSpc>
                    <a:spcPct val="115000"/>
                  </a:lnSpc>
                  <a:spcBef>
                    <a:spcPts val="0"/>
                  </a:spcBef>
                  <a:spcAft>
                    <a:spcPts val="1000"/>
                  </a:spcAft>
                  <a:buNone/>
                </a:pPr>
                <a:r>
                  <a:rPr lang="en-US" dirty="0">
                    <a:latin typeface="Times New Roman"/>
                    <a:ea typeface="Times New Roman"/>
                    <a:cs typeface="Arial"/>
                  </a:rPr>
                  <a:t>If two non-vertical lines </a:t>
                </a:r>
                <a:r>
                  <a:rPr lang="en-US" i="1" dirty="0">
                    <a:latin typeface="Times New Roman"/>
                    <a:ea typeface="Times New Roman"/>
                    <a:cs typeface="Arial"/>
                  </a:rPr>
                  <a:t>L</a:t>
                </a:r>
                <a:r>
                  <a:rPr lang="en-US" i="1" baseline="-25000" dirty="0">
                    <a:latin typeface="Times New Roman"/>
                    <a:ea typeface="Times New Roman"/>
                    <a:cs typeface="Arial"/>
                  </a:rPr>
                  <a:t>1</a:t>
                </a:r>
                <a:r>
                  <a:rPr lang="en-US" i="1" dirty="0">
                    <a:latin typeface="Times New Roman"/>
                    <a:ea typeface="Times New Roman"/>
                    <a:cs typeface="Arial"/>
                  </a:rPr>
                  <a:t>&amp;L</a:t>
                </a:r>
                <a:r>
                  <a:rPr lang="en-US" i="1" baseline="-25000" dirty="0">
                    <a:latin typeface="Times New Roman"/>
                    <a:ea typeface="Times New Roman"/>
                    <a:cs typeface="Arial"/>
                  </a:rPr>
                  <a:t>2</a:t>
                </a:r>
                <a:r>
                  <a:rPr lang="en-US" dirty="0">
                    <a:latin typeface="Times New Roman"/>
                    <a:ea typeface="Times New Roman"/>
                    <a:cs typeface="Arial"/>
                  </a:rPr>
                  <a:t> are perpendicular. Their slopes </a:t>
                </a:r>
                <a:r>
                  <a:rPr lang="en-US" i="1" dirty="0">
                    <a:latin typeface="Times New Roman"/>
                    <a:ea typeface="Times New Roman"/>
                    <a:cs typeface="Arial"/>
                  </a:rPr>
                  <a:t>m</a:t>
                </a:r>
                <a:r>
                  <a:rPr lang="en-US" i="1" baseline="-25000" dirty="0">
                    <a:latin typeface="Times New Roman"/>
                    <a:ea typeface="Times New Roman"/>
                    <a:cs typeface="Arial"/>
                  </a:rPr>
                  <a:t>1 </a:t>
                </a:r>
                <a:r>
                  <a:rPr lang="en-US" i="1" dirty="0">
                    <a:latin typeface="Times New Roman"/>
                    <a:ea typeface="Times New Roman"/>
                    <a:cs typeface="Arial"/>
                  </a:rPr>
                  <a:t>and m</a:t>
                </a:r>
                <a:r>
                  <a:rPr lang="en-US" i="1" baseline="-25000" dirty="0">
                    <a:latin typeface="Times New Roman"/>
                    <a:ea typeface="Times New Roman"/>
                    <a:cs typeface="Arial"/>
                  </a:rPr>
                  <a:t>2</a:t>
                </a:r>
                <a:r>
                  <a:rPr lang="en-US" dirty="0">
                    <a:latin typeface="Times New Roman"/>
                    <a:ea typeface="Times New Roman"/>
                    <a:cs typeface="Arial"/>
                  </a:rPr>
                  <a:t> satisfy </a:t>
                </a:r>
                <a:r>
                  <a:rPr lang="en-US" i="1" dirty="0">
                    <a:latin typeface="Times New Roman"/>
                    <a:ea typeface="Times New Roman"/>
                    <a:cs typeface="Arial"/>
                  </a:rPr>
                  <a:t>m</a:t>
                </a:r>
                <a:r>
                  <a:rPr lang="en-US" i="1" baseline="-25000" dirty="0">
                    <a:latin typeface="Times New Roman"/>
                    <a:ea typeface="Times New Roman"/>
                    <a:cs typeface="Arial"/>
                  </a:rPr>
                  <a:t>1</a:t>
                </a:r>
                <a:r>
                  <a:rPr lang="en-US" i="1" dirty="0">
                    <a:latin typeface="Times New Roman"/>
                    <a:ea typeface="Times New Roman"/>
                    <a:cs typeface="Arial"/>
                  </a:rPr>
                  <a:t>m</a:t>
                </a:r>
                <a:r>
                  <a:rPr lang="en-US" i="1" baseline="-25000" dirty="0">
                    <a:latin typeface="Times New Roman"/>
                    <a:ea typeface="Times New Roman"/>
                    <a:cs typeface="Arial"/>
                  </a:rPr>
                  <a:t>2</a:t>
                </a:r>
                <a:r>
                  <a:rPr lang="en-US" dirty="0">
                    <a:latin typeface="Times New Roman"/>
                    <a:ea typeface="Times New Roman"/>
                    <a:cs typeface="Arial"/>
                  </a:rPr>
                  <a:t>= </a:t>
                </a:r>
                <a:r>
                  <a:rPr lang="en-US" dirty="0">
                    <a:solidFill>
                      <a:srgbClr val="FF0000"/>
                    </a:solidFill>
                    <a:latin typeface="Times New Roman"/>
                    <a:ea typeface="Times New Roman"/>
                    <a:cs typeface="Arial"/>
                  </a:rPr>
                  <a:t>-1</a:t>
                </a:r>
                <a:r>
                  <a:rPr lang="en-US" dirty="0">
                    <a:latin typeface="Times New Roman"/>
                    <a:ea typeface="Times New Roman"/>
                    <a:cs typeface="Arial"/>
                  </a:rPr>
                  <a:t>, so each slope is the negative reciprocal of the other</a:t>
                </a:r>
                <a:r>
                  <a:rPr lang="en-US" dirty="0" smtClean="0">
                    <a:latin typeface="Times New Roman"/>
                    <a:ea typeface="Times New Roman"/>
                    <a:cs typeface="Arial"/>
                  </a:rPr>
                  <a:t>.</a:t>
                </a:r>
                <a:endParaRPr lang="en-US" sz="2800" dirty="0">
                  <a:latin typeface="Times New Roman" panose="02020603050405020304" pitchFamily="18" charset="0"/>
                  <a:ea typeface="Calibri"/>
                  <a:cs typeface="Times New Roman" panose="02020603050405020304" pitchFamily="18" charset="0"/>
                </a:endParaRPr>
              </a:p>
              <a:p>
                <a:pPr marL="0" marR="0" indent="0" algn="ctr">
                  <a:lnSpc>
                    <a:spcPct val="115000"/>
                  </a:lnSpc>
                  <a:spcBef>
                    <a:spcPts val="0"/>
                  </a:spcBef>
                  <a:spcAft>
                    <a:spcPts val="1000"/>
                  </a:spcAft>
                  <a:buNone/>
                </a:pPr>
                <a14:m>
                  <m:oMath xmlns:m="http://schemas.openxmlformats.org/officeDocument/2006/math">
                    <m:sSub>
                      <m:sSubPr>
                        <m:ctrlPr>
                          <a:rPr lang="en-US" i="1">
                            <a:latin typeface="Cambria Math"/>
                            <a:ea typeface="Times New Roman"/>
                            <a:cs typeface="Times New Roman"/>
                          </a:rPr>
                        </m:ctrlPr>
                      </m:sSubPr>
                      <m:e>
                        <m:r>
                          <a:rPr lang="en-US" i="1">
                            <a:effectLst/>
                            <a:latin typeface="Cambria Math"/>
                            <a:ea typeface="Times New Roman"/>
                            <a:cs typeface="Times New Roman"/>
                          </a:rPr>
                          <m:t>𝑚</m:t>
                        </m:r>
                      </m:e>
                      <m:sub>
                        <m:r>
                          <a:rPr lang="en-US" i="1">
                            <a:effectLst/>
                            <a:latin typeface="Cambria Math"/>
                            <a:ea typeface="Times New Roman"/>
                            <a:cs typeface="Times New Roman"/>
                          </a:rPr>
                          <m:t>1</m:t>
                        </m:r>
                      </m:sub>
                    </m:sSub>
                    <m:r>
                      <a:rPr lang="en-US" i="1">
                        <a:effectLst/>
                        <a:latin typeface="Cambria Math"/>
                        <a:ea typeface="Times New Roman"/>
                        <a:cs typeface="Times New Roman"/>
                      </a:rPr>
                      <m:t>= </m:t>
                    </m:r>
                    <m:r>
                      <a:rPr lang="en-US" b="1" i="1">
                        <a:solidFill>
                          <a:srgbClr val="FF0000"/>
                        </a:solidFill>
                        <a:effectLst/>
                        <a:latin typeface="Cambria Math"/>
                        <a:ea typeface="Times New Roman"/>
                        <a:cs typeface="Times New Roman"/>
                      </a:rPr>
                      <m:t>−</m:t>
                    </m:r>
                    <m:r>
                      <a:rPr lang="en-US" i="1">
                        <a:effectLst/>
                        <a:latin typeface="Cambria Math"/>
                        <a:ea typeface="Times New Roman"/>
                        <a:cs typeface="Times New Roman"/>
                      </a:rPr>
                      <m:t> </m:t>
                    </m:r>
                    <m:f>
                      <m:fPr>
                        <m:ctrlPr>
                          <a:rPr lang="en-US" i="1">
                            <a:effectLst/>
                            <a:latin typeface="Cambria Math"/>
                            <a:ea typeface="Times New Roman"/>
                            <a:cs typeface="Times New Roman"/>
                          </a:rPr>
                        </m:ctrlPr>
                      </m:fPr>
                      <m:num>
                        <m:r>
                          <a:rPr lang="en-US" i="1">
                            <a:effectLst/>
                            <a:latin typeface="Cambria Math"/>
                            <a:ea typeface="Times New Roman"/>
                            <a:cs typeface="Times New Roman"/>
                          </a:rPr>
                          <m:t>1</m:t>
                        </m:r>
                      </m:num>
                      <m:den>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𝑚</m:t>
                            </m:r>
                          </m:e>
                          <m:sub>
                            <m:r>
                              <a:rPr lang="en-US" i="1">
                                <a:effectLst/>
                                <a:latin typeface="Cambria Math"/>
                                <a:ea typeface="Times New Roman"/>
                                <a:cs typeface="Times New Roman"/>
                              </a:rPr>
                              <m:t>2</m:t>
                            </m:r>
                          </m:sub>
                        </m:sSub>
                      </m:den>
                    </m:f>
                  </m:oMath>
                </a14:m>
                <a:r>
                  <a:rPr lang="en-US" dirty="0">
                    <a:effectLst/>
                    <a:latin typeface="Times New Roman"/>
                    <a:ea typeface="Times New Roman"/>
                    <a:cs typeface="Arial"/>
                  </a:rPr>
                  <a:t>          </a:t>
                </a:r>
                <a14:m>
                  <m:oMath xmlns:m="http://schemas.openxmlformats.org/officeDocument/2006/math">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𝑚</m:t>
                        </m:r>
                      </m:e>
                      <m:sub>
                        <m:r>
                          <a:rPr lang="en-US" i="1">
                            <a:effectLst/>
                            <a:latin typeface="Cambria Math"/>
                            <a:ea typeface="Times New Roman"/>
                            <a:cs typeface="Times New Roman"/>
                          </a:rPr>
                          <m:t>2</m:t>
                        </m:r>
                      </m:sub>
                    </m:sSub>
                    <m:r>
                      <a:rPr lang="en-US" i="1">
                        <a:effectLst/>
                        <a:latin typeface="Cambria Math"/>
                        <a:ea typeface="Times New Roman"/>
                        <a:cs typeface="Times New Roman"/>
                      </a:rPr>
                      <m:t>= </m:t>
                    </m:r>
                    <m:r>
                      <a:rPr lang="en-US" i="1">
                        <a:solidFill>
                          <a:srgbClr val="FF0000"/>
                        </a:solidFill>
                        <a:effectLst/>
                        <a:latin typeface="Cambria Math"/>
                        <a:ea typeface="Times New Roman"/>
                        <a:cs typeface="Times New Roman"/>
                      </a:rPr>
                      <m:t>−</m:t>
                    </m:r>
                    <m:r>
                      <a:rPr lang="en-US" i="1">
                        <a:effectLst/>
                        <a:latin typeface="Cambria Math"/>
                        <a:ea typeface="Times New Roman"/>
                        <a:cs typeface="Times New Roman"/>
                      </a:rPr>
                      <m:t> </m:t>
                    </m:r>
                    <m:f>
                      <m:fPr>
                        <m:ctrlPr>
                          <a:rPr lang="en-US" i="1">
                            <a:effectLst/>
                            <a:latin typeface="Cambria Math"/>
                            <a:ea typeface="Times New Roman"/>
                            <a:cs typeface="Times New Roman"/>
                          </a:rPr>
                        </m:ctrlPr>
                      </m:fPr>
                      <m:num>
                        <m:r>
                          <a:rPr lang="en-US" i="1">
                            <a:effectLst/>
                            <a:latin typeface="Cambria Math"/>
                            <a:ea typeface="Times New Roman"/>
                            <a:cs typeface="Times New Roman"/>
                          </a:rPr>
                          <m:t>1</m:t>
                        </m:r>
                      </m:num>
                      <m:den>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𝑚</m:t>
                            </m:r>
                          </m:e>
                          <m:sub>
                            <m:r>
                              <a:rPr lang="en-US" i="1">
                                <a:effectLst/>
                                <a:latin typeface="Cambria Math"/>
                                <a:ea typeface="Times New Roman"/>
                                <a:cs typeface="Times New Roman"/>
                              </a:rPr>
                              <m:t>1</m:t>
                            </m:r>
                          </m:sub>
                        </m:sSub>
                      </m:den>
                    </m:f>
                  </m:oMath>
                </a14:m>
                <a:endParaRPr lang="en-US" sz="1800" dirty="0">
                  <a:ea typeface="Calibri"/>
                  <a:cs typeface="Arial"/>
                </a:endParaRPr>
              </a:p>
              <a:p>
                <a:pPr marL="0" marR="0" algn="just">
                  <a:lnSpc>
                    <a:spcPct val="115000"/>
                  </a:lnSpc>
                  <a:spcBef>
                    <a:spcPts val="0"/>
                  </a:spcBef>
                  <a:spcAft>
                    <a:spcPts val="1000"/>
                  </a:spcAft>
                </a:pPr>
                <a:endParaRPr lang="en-US" sz="1800" dirty="0">
                  <a:ea typeface="Calibri"/>
                  <a:cs typeface="Arial"/>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6096000"/>
              </a:xfrm>
              <a:blipFill rotWithShape="1">
                <a:blip r:embed="rId2"/>
                <a:stretch>
                  <a:fillRect l="-1852" t="-900" r="-1852"/>
                </a:stretch>
              </a:blipFill>
            </p:spPr>
            <p:txBody>
              <a:bodyPr/>
              <a:lstStyle/>
              <a:p>
                <a:r>
                  <a:rPr lang="en-US">
                    <a:noFill/>
                  </a:rPr>
                  <a:t> </a:t>
                </a:r>
              </a:p>
            </p:txBody>
          </p:sp>
        </mc:Fallback>
      </mc:AlternateContent>
    </p:spTree>
    <p:extLst>
      <p:ext uri="{BB962C8B-B14F-4D97-AF65-F5344CB8AC3E}">
        <p14:creationId xmlns:p14="http://schemas.microsoft.com/office/powerpoint/2010/main" val="283298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04800"/>
                <a:ext cx="8229600" cy="5821363"/>
              </a:xfrm>
              <a:solidFill>
                <a:srgbClr val="FFCCFF">
                  <a:alpha val="87843"/>
                </a:srgbClr>
              </a:solidFill>
            </p:spPr>
            <p:txBody>
              <a:bodyPr>
                <a:normAutofit fontScale="92500"/>
              </a:bodyPr>
              <a:lstStyle/>
              <a:p>
                <a:pPr marL="0" marR="0" indent="0" algn="just">
                  <a:lnSpc>
                    <a:spcPct val="115000"/>
                  </a:lnSpc>
                  <a:spcBef>
                    <a:spcPts val="0"/>
                  </a:spcBef>
                  <a:spcAft>
                    <a:spcPts val="0"/>
                  </a:spcAft>
                  <a:buNone/>
                </a:pPr>
                <a:r>
                  <a:rPr lang="en-US" dirty="0" smtClean="0">
                    <a:solidFill>
                      <a:srgbClr val="202124"/>
                    </a:solidFill>
                    <a:latin typeface="Times New Roman"/>
                    <a:ea typeface="Times New Roman"/>
                    <a:cs typeface="Arial"/>
                  </a:rPr>
                  <a:t>Irrational </a:t>
                </a:r>
                <a:r>
                  <a:rPr lang="en-US" dirty="0">
                    <a:solidFill>
                      <a:srgbClr val="202124"/>
                    </a:solidFill>
                    <a:latin typeface="Times New Roman"/>
                    <a:ea typeface="Times New Roman"/>
                    <a:cs typeface="Arial"/>
                  </a:rPr>
                  <a:t>No.:</a:t>
                </a:r>
                <a:endParaRPr lang="en-US" sz="2400" dirty="0">
                  <a:ea typeface="Calibri"/>
                  <a:cs typeface="Arial"/>
                </a:endParaRPr>
              </a:p>
              <a:p>
                <a:pPr marL="0" marR="0" indent="0" algn="just">
                  <a:lnSpc>
                    <a:spcPct val="115000"/>
                  </a:lnSpc>
                  <a:spcBef>
                    <a:spcPts val="0"/>
                  </a:spcBef>
                  <a:spcAft>
                    <a:spcPts val="0"/>
                  </a:spcAft>
                  <a:buNone/>
                </a:pPr>
                <a:r>
                  <a:rPr lang="en-US" dirty="0">
                    <a:solidFill>
                      <a:srgbClr val="202124"/>
                    </a:solidFill>
                    <a:effectLst/>
                    <a:latin typeface="Times New Roman"/>
                    <a:ea typeface="Times New Roman"/>
                    <a:cs typeface="Arial"/>
                  </a:rPr>
                  <a:t>All the real numbers that are not rational numbers. That is, irrational numbers cannot be expressed as the ratio of two integers such </a:t>
                </a:r>
                <a:r>
                  <a:rPr lang="en-US" dirty="0" smtClean="0">
                    <a:solidFill>
                      <a:srgbClr val="202124"/>
                    </a:solidFill>
                    <a:effectLst/>
                    <a:latin typeface="Times New Roman"/>
                    <a:ea typeface="Times New Roman"/>
                    <a:cs typeface="Arial"/>
                  </a:rPr>
                  <a:t>as:  </a:t>
                </a:r>
                <a14:m>
                  <m:oMath xmlns:m="http://schemas.openxmlformats.org/officeDocument/2006/math">
                    <m:rad>
                      <m:radPr>
                        <m:degHide m:val="on"/>
                        <m:ctrlPr>
                          <a:rPr lang="en-US" i="1">
                            <a:solidFill>
                              <a:srgbClr val="202124"/>
                            </a:solidFill>
                            <a:effectLst/>
                            <a:latin typeface="Cambria Math"/>
                            <a:ea typeface="Times New Roman"/>
                            <a:cs typeface="Times New Roman"/>
                          </a:rPr>
                        </m:ctrlPr>
                      </m:radPr>
                      <m:deg/>
                      <m:e>
                        <m:r>
                          <a:rPr lang="en-US" i="1">
                            <a:solidFill>
                              <a:srgbClr val="202124"/>
                            </a:solidFill>
                            <a:effectLst/>
                            <a:latin typeface="Cambria Math"/>
                            <a:ea typeface="Times New Roman"/>
                            <a:cs typeface="Times New Roman"/>
                          </a:rPr>
                          <m:t>3</m:t>
                        </m:r>
                      </m:e>
                    </m:rad>
                  </m:oMath>
                </a14:m>
                <a:r>
                  <a:rPr lang="en-US" dirty="0">
                    <a:solidFill>
                      <a:srgbClr val="202124"/>
                    </a:solidFill>
                    <a:effectLst/>
                    <a:latin typeface="Times New Roman"/>
                    <a:ea typeface="Times New Roman"/>
                    <a:cs typeface="Arial"/>
                  </a:rPr>
                  <a:t> , π (22/7), </a:t>
                </a:r>
                <a:r>
                  <a:rPr lang="en-US" dirty="0" err="1">
                    <a:solidFill>
                      <a:srgbClr val="202124"/>
                    </a:solidFill>
                    <a:effectLst/>
                    <a:latin typeface="Times New Roman"/>
                    <a:ea typeface="Times New Roman"/>
                    <a:cs typeface="Arial"/>
                  </a:rPr>
                  <a:t>etc</a:t>
                </a:r>
                <a:r>
                  <a:rPr lang="en-US" dirty="0">
                    <a:solidFill>
                      <a:srgbClr val="202124"/>
                    </a:solidFill>
                    <a:effectLst/>
                    <a:latin typeface="Times New Roman"/>
                    <a:ea typeface="Times New Roman"/>
                    <a:cs typeface="Arial"/>
                  </a:rPr>
                  <a:t> </a:t>
                </a:r>
                <a:endParaRPr lang="en-US" sz="2400" dirty="0">
                  <a:ea typeface="Calibri"/>
                  <a:cs typeface="Arial"/>
                </a:endParaRPr>
              </a:p>
              <a:p>
                <a:pPr marL="0" marR="0" algn="just">
                  <a:lnSpc>
                    <a:spcPct val="115000"/>
                  </a:lnSpc>
                  <a:spcBef>
                    <a:spcPts val="0"/>
                  </a:spcBef>
                  <a:spcAft>
                    <a:spcPts val="1000"/>
                  </a:spcAft>
                </a:pPr>
                <a:r>
                  <a:rPr lang="en-US" sz="800" dirty="0">
                    <a:solidFill>
                      <a:srgbClr val="202124"/>
                    </a:solidFill>
                    <a:effectLst/>
                    <a:latin typeface="Arial"/>
                    <a:ea typeface="Times New Roman"/>
                    <a:cs typeface="Arial"/>
                  </a:rPr>
                  <a:t> </a:t>
                </a:r>
                <a:endParaRPr lang="en-US" sz="2400" dirty="0">
                  <a:ea typeface="Calibri"/>
                  <a:cs typeface="Arial"/>
                </a:endParaRPr>
              </a:p>
              <a:p>
                <a:pPr marL="0" marR="0" indent="0" algn="just">
                  <a:lnSpc>
                    <a:spcPct val="115000"/>
                  </a:lnSpc>
                  <a:spcBef>
                    <a:spcPts val="0"/>
                  </a:spcBef>
                  <a:spcAft>
                    <a:spcPts val="1000"/>
                  </a:spcAft>
                  <a:buNone/>
                </a:pPr>
                <a:r>
                  <a:rPr lang="en-US" sz="3600" dirty="0">
                    <a:solidFill>
                      <a:srgbClr val="202124"/>
                    </a:solidFill>
                    <a:latin typeface="Times New Roman"/>
                    <a:ea typeface="Times New Roman"/>
                    <a:cs typeface="Arial"/>
                  </a:rPr>
                  <a:t>Note: </a:t>
                </a:r>
                <a:endParaRPr lang="en-US" sz="2400" dirty="0">
                  <a:ea typeface="Calibri"/>
                  <a:cs typeface="Arial"/>
                </a:endParaRPr>
              </a:p>
              <a:p>
                <a:pPr marL="0" marR="0" indent="0" algn="just">
                  <a:lnSpc>
                    <a:spcPct val="115000"/>
                  </a:lnSpc>
                  <a:spcBef>
                    <a:spcPts val="0"/>
                  </a:spcBef>
                  <a:spcAft>
                    <a:spcPts val="1000"/>
                  </a:spcAft>
                  <a:buNone/>
                </a:pPr>
                <a:r>
                  <a:rPr lang="en-US" dirty="0">
                    <a:solidFill>
                      <a:srgbClr val="202124"/>
                    </a:solidFill>
                    <a:latin typeface="Times New Roman"/>
                    <a:ea typeface="Times New Roman"/>
                    <a:cs typeface="Arial"/>
                  </a:rPr>
                  <a:t>In the 17th century by René Descartes to distinguish real numbers (associated with physical reality) from imaginary numbers.</a:t>
                </a:r>
                <a:endParaRPr lang="en-US" sz="2400" dirty="0">
                  <a:ea typeface="Calibri"/>
                  <a:cs typeface="Arial"/>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926" t="-838" r="-1704"/>
                </a:stretch>
              </a:blipFill>
            </p:spPr>
            <p:txBody>
              <a:bodyPr/>
              <a:lstStyle/>
              <a:p>
                <a:r>
                  <a:rPr lang="en-US">
                    <a:noFill/>
                  </a:rPr>
                  <a:t> </a:t>
                </a:r>
              </a:p>
            </p:txBody>
          </p:sp>
        </mc:Fallback>
      </mc:AlternateContent>
    </p:spTree>
    <p:extLst>
      <p:ext uri="{BB962C8B-B14F-4D97-AF65-F5344CB8AC3E}">
        <p14:creationId xmlns:p14="http://schemas.microsoft.com/office/powerpoint/2010/main" val="568901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secting Parallel And Perpendicular Lin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6781800" cy="4419600"/>
          </a:xfrm>
          <a:prstGeom prst="rect">
            <a:avLst/>
          </a:prstGeom>
          <a:noFill/>
          <a:ln>
            <a:noFill/>
          </a:ln>
        </p:spPr>
      </p:pic>
      <p:sp>
        <p:nvSpPr>
          <p:cNvPr id="5" name="Rectangle 4"/>
          <p:cNvSpPr/>
          <p:nvPr/>
        </p:nvSpPr>
        <p:spPr>
          <a:xfrm>
            <a:off x="1295400" y="3505200"/>
            <a:ext cx="7467600" cy="2801793"/>
          </a:xfrm>
          <a:prstGeom prst="rect">
            <a:avLst/>
          </a:prstGeom>
        </p:spPr>
        <p:txBody>
          <a:bodyPr wrap="square">
            <a:spAutoFit/>
          </a:bodyPr>
          <a:lstStyle/>
          <a:p>
            <a:pPr algn="just">
              <a:lnSpc>
                <a:spcPct val="115000"/>
              </a:lnSpc>
              <a:spcAft>
                <a:spcPts val="1000"/>
              </a:spcAft>
            </a:pPr>
            <a:endParaRPr lang="en-US" dirty="0" smtClean="0">
              <a:latin typeface="Times New Roman"/>
              <a:ea typeface="Calibri"/>
              <a:cs typeface="Times New Roman"/>
            </a:endParaRPr>
          </a:p>
          <a:p>
            <a:pPr algn="just">
              <a:lnSpc>
                <a:spcPct val="115000"/>
              </a:lnSpc>
              <a:spcAft>
                <a:spcPts val="1000"/>
              </a:spcAft>
            </a:pPr>
            <a:endParaRPr lang="en-US" dirty="0">
              <a:latin typeface="Times New Roman"/>
              <a:ea typeface="Calibri"/>
              <a:cs typeface="Times New Roman"/>
            </a:endParaRPr>
          </a:p>
          <a:p>
            <a:pPr algn="just">
              <a:lnSpc>
                <a:spcPct val="115000"/>
              </a:lnSpc>
              <a:spcAft>
                <a:spcPts val="1000"/>
              </a:spcAft>
            </a:pPr>
            <a:endParaRPr lang="en-US" dirty="0" smtClean="0">
              <a:latin typeface="Times New Roman"/>
              <a:ea typeface="Calibri"/>
              <a:cs typeface="Times New Roman"/>
            </a:endParaRPr>
          </a:p>
          <a:p>
            <a:pPr algn="just">
              <a:lnSpc>
                <a:spcPct val="115000"/>
              </a:lnSpc>
              <a:spcAft>
                <a:spcPts val="1000"/>
              </a:spcAft>
            </a:pPr>
            <a:endParaRPr lang="en-US" dirty="0">
              <a:latin typeface="Times New Roman"/>
              <a:ea typeface="Calibri"/>
              <a:cs typeface="Times New Roman"/>
            </a:endParaRPr>
          </a:p>
          <a:p>
            <a:pPr algn="just">
              <a:lnSpc>
                <a:spcPct val="115000"/>
              </a:lnSpc>
              <a:spcAft>
                <a:spcPts val="1000"/>
              </a:spcAft>
            </a:pPr>
            <a:r>
              <a:rPr lang="en-US" sz="2400" dirty="0" smtClean="0">
                <a:solidFill>
                  <a:srgbClr val="FF0000"/>
                </a:solidFill>
                <a:latin typeface="Times New Roman"/>
                <a:ea typeface="Calibri"/>
                <a:cs typeface="Times New Roman"/>
              </a:rPr>
              <a:t>Note</a:t>
            </a:r>
            <a:r>
              <a:rPr lang="en-US" sz="2400" dirty="0">
                <a:solidFill>
                  <a:srgbClr val="FF0000"/>
                </a:solidFill>
                <a:latin typeface="Times New Roman"/>
                <a:ea typeface="Calibri"/>
                <a:cs typeface="Times New Roman"/>
              </a:rPr>
              <a:t>:</a:t>
            </a:r>
            <a:endParaRPr lang="en-US" dirty="0">
              <a:solidFill>
                <a:srgbClr val="FF0000"/>
              </a:solidFill>
              <a:ea typeface="Calibri"/>
              <a:cs typeface="Arial"/>
            </a:endParaRPr>
          </a:p>
          <a:p>
            <a:r>
              <a:rPr lang="en-US" sz="2400" dirty="0">
                <a:latin typeface="Times New Roman"/>
                <a:ea typeface="Calibri"/>
                <a:cs typeface="Times New Roman"/>
              </a:rPr>
              <a:t>Intersecting Lines</a:t>
            </a:r>
            <a:r>
              <a:rPr lang="en-US" sz="2400" dirty="0">
                <a:latin typeface="Times New Roman"/>
                <a:ea typeface="Calibri"/>
              </a:rPr>
              <a:t> cross each other at a point. </a:t>
            </a:r>
            <a:endParaRPr lang="en-US" sz="2400" dirty="0"/>
          </a:p>
        </p:txBody>
      </p:sp>
    </p:spTree>
    <p:extLst>
      <p:ext uri="{BB962C8B-B14F-4D97-AF65-F5344CB8AC3E}">
        <p14:creationId xmlns:p14="http://schemas.microsoft.com/office/powerpoint/2010/main" val="262367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8600"/>
                <a:ext cx="8229600" cy="5897563"/>
              </a:xfrm>
            </p:spPr>
            <p:txBody>
              <a:bodyPr>
                <a:normAutofit/>
              </a:bodyPr>
              <a:lstStyle/>
              <a:p>
                <a:pPr marL="0" marR="0" indent="0" algn="just">
                  <a:lnSpc>
                    <a:spcPct val="115000"/>
                  </a:lnSpc>
                  <a:spcBef>
                    <a:spcPts val="0"/>
                  </a:spcBef>
                  <a:spcAft>
                    <a:spcPts val="1000"/>
                  </a:spcAft>
                  <a:buNone/>
                </a:pPr>
                <a:r>
                  <a:rPr lang="en-US" dirty="0">
                    <a:solidFill>
                      <a:srgbClr val="FF0000"/>
                    </a:solidFill>
                    <a:latin typeface="Times New Roman"/>
                    <a:ea typeface="Times New Roman"/>
                    <a:cs typeface="Arial"/>
                  </a:rPr>
                  <a:t>Imaginary </a:t>
                </a:r>
                <a:r>
                  <a:rPr lang="en-US" dirty="0" smtClean="0">
                    <a:solidFill>
                      <a:srgbClr val="FF0000"/>
                    </a:solidFill>
                    <a:latin typeface="Times New Roman"/>
                    <a:ea typeface="Times New Roman"/>
                    <a:cs typeface="Arial"/>
                  </a:rPr>
                  <a:t>No.</a:t>
                </a:r>
                <a:endParaRPr lang="en-US" sz="2400" dirty="0">
                  <a:solidFill>
                    <a:srgbClr val="FF0000"/>
                  </a:solidFill>
                  <a:ea typeface="Calibri"/>
                  <a:cs typeface="Arial"/>
                </a:endParaRPr>
              </a:p>
              <a:p>
                <a:pPr marL="0" marR="0" indent="0" algn="just">
                  <a:lnSpc>
                    <a:spcPct val="115000"/>
                  </a:lnSpc>
                  <a:spcBef>
                    <a:spcPts val="0"/>
                  </a:spcBef>
                  <a:spcAft>
                    <a:spcPts val="0"/>
                  </a:spcAft>
                  <a:buNone/>
                </a:pPr>
                <a:r>
                  <a:rPr lang="en-US" sz="2800" dirty="0">
                    <a:solidFill>
                      <a:srgbClr val="202124"/>
                    </a:solidFill>
                    <a:effectLst/>
                    <a:latin typeface="Times New Roman"/>
                    <a:ea typeface="Times New Roman"/>
                    <a:cs typeface="Arial"/>
                  </a:rPr>
                  <a:t>The numbers which are not real and are Imaginary are known as not real or non-real numbers. Non-real numbers cannot be represented on the number line</a:t>
                </a:r>
                <a:r>
                  <a:rPr lang="en-US" sz="2800" dirty="0" smtClean="0">
                    <a:solidFill>
                      <a:srgbClr val="202124"/>
                    </a:solidFill>
                    <a:effectLst/>
                    <a:latin typeface="Times New Roman"/>
                    <a:ea typeface="Times New Roman"/>
                    <a:cs typeface="Arial"/>
                  </a:rPr>
                  <a:t>. Complex </a:t>
                </a:r>
                <a:r>
                  <a:rPr lang="en-US" sz="2800" dirty="0">
                    <a:solidFill>
                      <a:srgbClr val="202124"/>
                    </a:solidFill>
                    <a:effectLst/>
                    <a:latin typeface="Times New Roman"/>
                    <a:ea typeface="Times New Roman"/>
                    <a:cs typeface="Arial"/>
                  </a:rPr>
                  <a:t>numbers</a:t>
                </a:r>
                <a:r>
                  <a:rPr lang="en-US" sz="2800" dirty="0" smtClean="0">
                    <a:solidFill>
                      <a:srgbClr val="202124"/>
                    </a:solidFill>
                    <a:effectLst/>
                    <a:latin typeface="Times New Roman"/>
                    <a:ea typeface="Times New Roman"/>
                    <a:cs typeface="Arial"/>
                  </a:rPr>
                  <a:t>:</a:t>
                </a:r>
              </a:p>
              <a:p>
                <a:pPr marL="0" marR="0" indent="0" algn="just">
                  <a:lnSpc>
                    <a:spcPct val="115000"/>
                  </a:lnSpc>
                  <a:spcBef>
                    <a:spcPts val="0"/>
                  </a:spcBef>
                  <a:spcAft>
                    <a:spcPts val="0"/>
                  </a:spcAft>
                  <a:buNone/>
                </a:pPr>
                <a:endParaRPr lang="en-US" sz="2000" dirty="0">
                  <a:ea typeface="Calibri"/>
                  <a:cs typeface="Arial"/>
                </a:endParaRPr>
              </a:p>
              <a:p>
                <a:pPr marL="0" marR="0" indent="0" algn="just">
                  <a:lnSpc>
                    <a:spcPct val="115000"/>
                  </a:lnSpc>
                  <a:spcBef>
                    <a:spcPts val="0"/>
                  </a:spcBef>
                  <a:spcAft>
                    <a:spcPts val="0"/>
                  </a:spcAft>
                  <a:buNone/>
                </a:pPr>
                <a:r>
                  <a:rPr lang="en-US" dirty="0" smtClean="0">
                    <a:solidFill>
                      <a:srgbClr val="202124"/>
                    </a:solidFill>
                    <a:effectLst/>
                    <a:latin typeface="Times New Roman"/>
                    <a:ea typeface="Times New Roman"/>
                    <a:cs typeface="Arial"/>
                  </a:rPr>
                  <a:t>   4+</a:t>
                </a:r>
                <a:r>
                  <a:rPr lang="en-US" sz="4000" dirty="0" smtClean="0">
                    <a:solidFill>
                      <a:srgbClr val="FF0000"/>
                    </a:solidFill>
                    <a:effectLst/>
                    <a:latin typeface="Times New Roman"/>
                    <a:ea typeface="Times New Roman"/>
                    <a:cs typeface="Arial"/>
                  </a:rPr>
                  <a:t>i</a:t>
                </a:r>
                <a:r>
                  <a:rPr lang="en-US" dirty="0" smtClean="0">
                    <a:solidFill>
                      <a:srgbClr val="202124"/>
                    </a:solidFill>
                    <a:effectLst/>
                    <a:latin typeface="Times New Roman"/>
                    <a:ea typeface="Times New Roman"/>
                    <a:cs typeface="Arial"/>
                  </a:rPr>
                  <a:t>5      </a:t>
                </a:r>
                <a:r>
                  <a:rPr lang="en-US" sz="2800" dirty="0">
                    <a:solidFill>
                      <a:srgbClr val="202124"/>
                    </a:solidFill>
                    <a:effectLst/>
                    <a:latin typeface="Times New Roman"/>
                    <a:ea typeface="Times New Roman"/>
                    <a:cs typeface="Arial"/>
                  </a:rPr>
                  <a:t>where “</a:t>
                </a:r>
                <a:r>
                  <a:rPr lang="en-US" sz="2800" dirty="0" err="1">
                    <a:solidFill>
                      <a:srgbClr val="202124"/>
                    </a:solidFill>
                    <a:effectLst/>
                    <a:latin typeface="Times New Roman"/>
                    <a:ea typeface="Times New Roman"/>
                    <a:cs typeface="Arial"/>
                  </a:rPr>
                  <a:t>i</a:t>
                </a:r>
                <a:r>
                  <a:rPr lang="en-US" sz="2800" dirty="0">
                    <a:solidFill>
                      <a:srgbClr val="202124"/>
                    </a:solidFill>
                    <a:effectLst/>
                    <a:latin typeface="Times New Roman"/>
                    <a:ea typeface="Times New Roman"/>
                    <a:cs typeface="Arial"/>
                  </a:rPr>
                  <a:t>” represents </a:t>
                </a:r>
                <a:r>
                  <a:rPr lang="en-US" sz="2800" dirty="0" smtClean="0">
                    <a:solidFill>
                      <a:srgbClr val="202124"/>
                    </a:solidFill>
                    <a:effectLst/>
                    <a:latin typeface="Times New Roman"/>
                    <a:ea typeface="Times New Roman"/>
                    <a:cs typeface="Arial"/>
                  </a:rPr>
                  <a:t>imaginary,  i</a:t>
                </a:r>
                <a:r>
                  <a:rPr lang="en-US" sz="2800" dirty="0">
                    <a:solidFill>
                      <a:srgbClr val="202124"/>
                    </a:solidFill>
                    <a:effectLst/>
                    <a:latin typeface="Times New Roman"/>
                    <a:ea typeface="Times New Roman"/>
                    <a:cs typeface="Arial"/>
                  </a:rPr>
                  <a:t>=</a:t>
                </a:r>
                <a14:m>
                  <m:oMath xmlns:m="http://schemas.openxmlformats.org/officeDocument/2006/math">
                    <m:r>
                      <a:rPr lang="en-US" sz="2400" i="1">
                        <a:solidFill>
                          <a:srgbClr val="202124"/>
                        </a:solidFill>
                        <a:effectLst/>
                        <a:latin typeface="Cambria Math"/>
                        <a:ea typeface="Times New Roman"/>
                        <a:cs typeface="Times New Roman"/>
                      </a:rPr>
                      <m:t> </m:t>
                    </m:r>
                    <m:rad>
                      <m:radPr>
                        <m:degHide m:val="on"/>
                        <m:ctrlPr>
                          <a:rPr lang="en-US" sz="2400" i="1">
                            <a:solidFill>
                              <a:srgbClr val="FF0000"/>
                            </a:solidFill>
                            <a:effectLst/>
                            <a:latin typeface="Cambria Math"/>
                            <a:ea typeface="Times New Roman"/>
                            <a:cs typeface="Times New Roman"/>
                          </a:rPr>
                        </m:ctrlPr>
                      </m:radPr>
                      <m:deg/>
                      <m:e>
                        <m:r>
                          <a:rPr lang="en-US" sz="2400" i="1">
                            <a:solidFill>
                              <a:srgbClr val="FF0000"/>
                            </a:solidFill>
                            <a:effectLst/>
                            <a:latin typeface="Cambria Math"/>
                            <a:ea typeface="Times New Roman"/>
                            <a:cs typeface="Times New Roman"/>
                          </a:rPr>
                          <m:t>−1</m:t>
                        </m:r>
                      </m:e>
                    </m:rad>
                  </m:oMath>
                </a14:m>
                <a:r>
                  <a:rPr lang="en-US" sz="2800" dirty="0">
                    <a:solidFill>
                      <a:srgbClr val="202124"/>
                    </a:solidFill>
                    <a:effectLst/>
                    <a:latin typeface="Times New Roman"/>
                    <a:ea typeface="Times New Roman"/>
                    <a:cs typeface="Arial"/>
                  </a:rPr>
                  <a:t> .</a:t>
                </a:r>
                <a:endParaRPr lang="en-US" sz="2000" dirty="0">
                  <a:ea typeface="Calibri"/>
                  <a:cs typeface="Arial"/>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8600"/>
                <a:ext cx="8229600" cy="5897563"/>
              </a:xfrm>
              <a:blipFill rotWithShape="1">
                <a:blip r:embed="rId2"/>
                <a:stretch>
                  <a:fillRect l="-1852" t="-931" r="-1481"/>
                </a:stretch>
              </a:blipFill>
            </p:spPr>
            <p:txBody>
              <a:bodyPr/>
              <a:lstStyle/>
              <a:p>
                <a:r>
                  <a:rPr lang="en-US">
                    <a:noFill/>
                  </a:rPr>
                  <a:t> </a:t>
                </a:r>
              </a:p>
            </p:txBody>
          </p:sp>
        </mc:Fallback>
      </mc:AlternateContent>
    </p:spTree>
    <p:extLst>
      <p:ext uri="{BB962C8B-B14F-4D97-AF65-F5344CB8AC3E}">
        <p14:creationId xmlns:p14="http://schemas.microsoft.com/office/powerpoint/2010/main" val="62783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assification of Numbers (Video &amp; Practice Question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458200" cy="6019800"/>
          </a:xfrm>
          <a:prstGeom prst="rect">
            <a:avLst/>
          </a:prstGeom>
          <a:noFill/>
          <a:ln>
            <a:noFill/>
          </a:ln>
        </p:spPr>
      </p:pic>
    </p:spTree>
    <p:extLst>
      <p:ext uri="{BB962C8B-B14F-4D97-AF65-F5344CB8AC3E}">
        <p14:creationId xmlns:p14="http://schemas.microsoft.com/office/powerpoint/2010/main" val="112052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solidFill>
            <a:schemeClr val="tx2">
              <a:lumMod val="20000"/>
              <a:lumOff val="80000"/>
            </a:schemeClr>
          </a:solidFill>
        </p:spPr>
        <p:txBody>
          <a:bodyPr>
            <a:normAutofit fontScale="90000"/>
          </a:bodyPr>
          <a:lstStyle/>
          <a:p>
            <a:pPr marL="0" marR="0" algn="l">
              <a:lnSpc>
                <a:spcPct val="115000"/>
              </a:lnSpc>
              <a:spcBef>
                <a:spcPts val="0"/>
              </a:spcBef>
              <a:spcAft>
                <a:spcPts val="1000"/>
              </a:spcAft>
              <a:tabLst>
                <a:tab pos="2276475" algn="l"/>
              </a:tabLst>
            </a:pPr>
            <a:r>
              <a:rPr lang="en-US" sz="3200" dirty="0" smtClean="0">
                <a:latin typeface="Times New Roman"/>
                <a:ea typeface="Calibri"/>
                <a:cs typeface="Arial"/>
              </a:rPr>
              <a:t/>
            </a:r>
            <a:br>
              <a:rPr lang="en-US" sz="3200" dirty="0" smtClean="0">
                <a:latin typeface="Times New Roman"/>
                <a:ea typeface="Calibri"/>
                <a:cs typeface="Arial"/>
              </a:rPr>
            </a:br>
            <a:r>
              <a:rPr lang="en-US" sz="3200" dirty="0" smtClean="0">
                <a:solidFill>
                  <a:srgbClr val="FF0000"/>
                </a:solidFill>
                <a:latin typeface="Times New Roman"/>
                <a:ea typeface="Calibri"/>
                <a:cs typeface="Arial"/>
              </a:rPr>
              <a:t>Example </a:t>
            </a:r>
            <a:r>
              <a:rPr lang="en-US" sz="3200" dirty="0">
                <a:solidFill>
                  <a:srgbClr val="FF0000"/>
                </a:solidFill>
                <a:latin typeface="Times New Roman"/>
                <a:ea typeface="Calibri"/>
                <a:cs typeface="Arial"/>
              </a:rPr>
              <a:t>of real No. groups:</a:t>
            </a:r>
            <a:r>
              <a:rPr lang="en-US" sz="2400" dirty="0">
                <a:ea typeface="Calibri"/>
                <a:cs typeface="Arial"/>
              </a:rPr>
              <a:t/>
            </a:r>
            <a:br>
              <a:rPr lang="en-US" sz="2400" dirty="0">
                <a:ea typeface="Calibri"/>
                <a:cs typeface="Arial"/>
              </a:rPr>
            </a:br>
            <a:endParaRPr lang="en-US" sz="3200" dirty="0">
              <a:latin typeface="Times New Roman" panose="02020603050405020304" pitchFamily="18" charset="0"/>
              <a:cs typeface="Times New Roman" panose="02020603050405020304" pitchFamily="18" charset="0"/>
            </a:endParaRPr>
          </a:p>
        </p:txBody>
      </p:sp>
      <p:pic>
        <p:nvPicPr>
          <p:cNvPr id="4" name="Content Placeholder 3" descr="Real Number Line Graphs | CK-12 Founda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186656"/>
            <a:ext cx="8229600" cy="5137944"/>
          </a:xfrm>
          <a:prstGeom prst="rect">
            <a:avLst/>
          </a:prstGeom>
          <a:noFill/>
          <a:ln>
            <a:noFill/>
          </a:ln>
        </p:spPr>
      </p:pic>
    </p:spTree>
    <p:extLst>
      <p:ext uri="{BB962C8B-B14F-4D97-AF65-F5344CB8AC3E}">
        <p14:creationId xmlns:p14="http://schemas.microsoft.com/office/powerpoint/2010/main" val="124664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172200"/>
          </a:xfrm>
          <a:solidFill>
            <a:schemeClr val="tx2">
              <a:lumMod val="20000"/>
              <a:lumOff val="80000"/>
            </a:schemeClr>
          </a:solidFill>
        </p:spPr>
        <p:txBody>
          <a:bodyPr/>
          <a:lstStyle/>
          <a:p>
            <a:pPr marL="0" marR="0" indent="0" algn="just">
              <a:lnSpc>
                <a:spcPct val="115000"/>
              </a:lnSpc>
              <a:spcBef>
                <a:spcPts val="0"/>
              </a:spcBef>
              <a:spcAft>
                <a:spcPts val="0"/>
              </a:spcAft>
              <a:buNone/>
            </a:pPr>
            <a:r>
              <a:rPr lang="en-US" i="1" dirty="0">
                <a:solidFill>
                  <a:srgbClr val="FF0000"/>
                </a:solidFill>
                <a:latin typeface="Times New Roman"/>
                <a:ea typeface="Times New Roman"/>
                <a:cs typeface="Arial"/>
              </a:rPr>
              <a:t>The real number line:</a:t>
            </a:r>
            <a:endParaRPr lang="en-US" sz="2000" dirty="0">
              <a:solidFill>
                <a:srgbClr val="FF0000"/>
              </a:solidFill>
              <a:ea typeface="Calibri"/>
              <a:cs typeface="Arial"/>
            </a:endParaRPr>
          </a:p>
          <a:p>
            <a:pPr marL="0" marR="0" indent="0" algn="just">
              <a:lnSpc>
                <a:spcPct val="115000"/>
              </a:lnSpc>
              <a:spcBef>
                <a:spcPts val="0"/>
              </a:spcBef>
              <a:spcAft>
                <a:spcPts val="0"/>
              </a:spcAft>
              <a:buNone/>
            </a:pPr>
            <a:r>
              <a:rPr lang="en-US" sz="2800" dirty="0">
                <a:solidFill>
                  <a:srgbClr val="202124"/>
                </a:solidFill>
                <a:latin typeface="Times New Roman"/>
                <a:ea typeface="Times New Roman"/>
                <a:cs typeface="Arial"/>
              </a:rPr>
              <a:t>A representation of all the real numbers on a horizontal line such that each point on the line corresponds to a real number and every real number corresponds to a point on the line</a:t>
            </a:r>
            <a:r>
              <a:rPr lang="en-US" sz="2800" dirty="0" smtClean="0">
                <a:solidFill>
                  <a:srgbClr val="202124"/>
                </a:solidFill>
                <a:latin typeface="Times New Roman"/>
                <a:ea typeface="Times New Roman"/>
                <a:cs typeface="Arial"/>
              </a:rPr>
              <a:t>.</a:t>
            </a:r>
          </a:p>
          <a:p>
            <a:pPr marL="0" marR="0" indent="0" algn="just">
              <a:lnSpc>
                <a:spcPct val="115000"/>
              </a:lnSpc>
              <a:spcBef>
                <a:spcPts val="0"/>
              </a:spcBef>
              <a:spcAft>
                <a:spcPts val="0"/>
              </a:spcAft>
              <a:buNone/>
            </a:pPr>
            <a:endParaRPr lang="en-US" sz="1800" dirty="0">
              <a:ea typeface="Calibri"/>
              <a:cs typeface="Arial"/>
            </a:endParaRPr>
          </a:p>
          <a:p>
            <a:pPr marL="0" indent="0">
              <a:buNone/>
            </a:pPr>
            <a:endParaRPr lang="en-US" sz="2800" dirty="0"/>
          </a:p>
        </p:txBody>
      </p:sp>
      <p:pic>
        <p:nvPicPr>
          <p:cNvPr id="4" name="Picture 3" descr="Number System: Integer, Real Number, Important properties of number line,  Natural Number, Rational &amp; Irrational number, Absolute value ~ Explore Your  Knowledge"/>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71800"/>
            <a:ext cx="8153400"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169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rgbClr val="FFFFCC"/>
          </a:solidFill>
        </p:spPr>
        <p:txBody>
          <a:bodyPr>
            <a:normAutofit/>
          </a:bodyPr>
          <a:lstStyle/>
          <a:p>
            <a:pPr marL="0" marR="0" indent="0" algn="just">
              <a:lnSpc>
                <a:spcPct val="115000"/>
              </a:lnSpc>
              <a:spcBef>
                <a:spcPts val="0"/>
              </a:spcBef>
              <a:spcAft>
                <a:spcPts val="1000"/>
              </a:spcAft>
              <a:buNone/>
              <a:tabLst>
                <a:tab pos="2562225" algn="l"/>
              </a:tabLst>
            </a:pPr>
            <a:r>
              <a:rPr lang="en-US" dirty="0">
                <a:solidFill>
                  <a:srgbClr val="FF0000"/>
                </a:solidFill>
                <a:latin typeface="Times New Roman"/>
                <a:ea typeface="Calibri"/>
                <a:cs typeface="Arial"/>
              </a:rPr>
              <a:t>Operation on Rational No.</a:t>
            </a:r>
            <a:endParaRPr lang="en-US" sz="2400" dirty="0">
              <a:solidFill>
                <a:srgbClr val="FF0000"/>
              </a:solidFill>
              <a:ea typeface="Calibri"/>
              <a:cs typeface="Arial"/>
            </a:endParaRPr>
          </a:p>
          <a:p>
            <a:pPr marL="0" marR="0" indent="0" algn="just">
              <a:lnSpc>
                <a:spcPct val="115000"/>
              </a:lnSpc>
              <a:spcBef>
                <a:spcPts val="0"/>
              </a:spcBef>
              <a:spcAft>
                <a:spcPts val="1000"/>
              </a:spcAft>
              <a:buNone/>
              <a:tabLst>
                <a:tab pos="2562225" algn="l"/>
              </a:tabLst>
            </a:pPr>
            <a:r>
              <a:rPr lang="en-US" dirty="0">
                <a:solidFill>
                  <a:srgbClr val="202124"/>
                </a:solidFill>
                <a:latin typeface="Times New Roman"/>
                <a:ea typeface="Calibri"/>
                <a:cs typeface="Arial"/>
              </a:rPr>
              <a:t>The arithmetic operations, such as </a:t>
            </a:r>
            <a:r>
              <a:rPr lang="en-US" i="1" dirty="0">
                <a:solidFill>
                  <a:srgbClr val="00B050"/>
                </a:solidFill>
                <a:latin typeface="Times New Roman"/>
                <a:ea typeface="Calibri"/>
                <a:cs typeface="Arial"/>
              </a:rPr>
              <a:t>addition, subtraction, multiplication, and division</a:t>
            </a:r>
            <a:r>
              <a:rPr lang="en-US" dirty="0">
                <a:solidFill>
                  <a:srgbClr val="202124"/>
                </a:solidFill>
                <a:latin typeface="Times New Roman"/>
                <a:ea typeface="Calibri"/>
                <a:cs typeface="Arial"/>
              </a:rPr>
              <a:t> are applicable to the rational </a:t>
            </a:r>
            <a:r>
              <a:rPr lang="en-US" dirty="0" smtClean="0">
                <a:solidFill>
                  <a:srgbClr val="202124"/>
                </a:solidFill>
                <a:latin typeface="Times New Roman"/>
                <a:ea typeface="Calibri"/>
                <a:cs typeface="Arial"/>
              </a:rPr>
              <a:t>numbers:</a:t>
            </a:r>
            <a:r>
              <a:rPr lang="en-US" sz="4000" dirty="0">
                <a:latin typeface="Times New Roman"/>
                <a:ea typeface="Calibri"/>
                <a:cs typeface="Arial"/>
              </a:rPr>
              <a:t>	</a:t>
            </a:r>
            <a:endParaRPr lang="en-US" sz="2400" dirty="0">
              <a:ea typeface="Calibri"/>
              <a:cs typeface="Arial"/>
            </a:endParaRPr>
          </a:p>
          <a:p>
            <a:pPr marL="0" marR="0" indent="0" algn="just">
              <a:lnSpc>
                <a:spcPct val="115000"/>
              </a:lnSpc>
              <a:spcBef>
                <a:spcPts val="0"/>
              </a:spcBef>
              <a:spcAft>
                <a:spcPts val="1000"/>
              </a:spcAft>
              <a:buNone/>
              <a:tabLst>
                <a:tab pos="2562225" algn="l"/>
              </a:tabLst>
            </a:pPr>
            <a:r>
              <a:rPr lang="en-US" dirty="0">
                <a:latin typeface="Times New Roman"/>
                <a:ea typeface="Calibri"/>
                <a:cs typeface="Arial"/>
              </a:rPr>
              <a:t>In addition and subtraction of rational numbers, the process of addition and subtraction can be categorized in two different ways. They are:</a:t>
            </a:r>
            <a:endParaRPr lang="en-US" sz="2400" dirty="0">
              <a:ea typeface="Calibri"/>
              <a:cs typeface="Arial"/>
            </a:endParaRPr>
          </a:p>
          <a:p>
            <a:pPr marL="0" marR="0" indent="0" algn="just">
              <a:lnSpc>
                <a:spcPct val="115000"/>
              </a:lnSpc>
              <a:spcBef>
                <a:spcPts val="0"/>
              </a:spcBef>
              <a:spcAft>
                <a:spcPts val="1000"/>
              </a:spcAft>
              <a:buNone/>
              <a:tabLst>
                <a:tab pos="2562225" algn="l"/>
              </a:tabLst>
            </a:pPr>
            <a:r>
              <a:rPr lang="en-US" dirty="0">
                <a:latin typeface="Times New Roman"/>
                <a:ea typeface="Calibri"/>
                <a:cs typeface="Arial"/>
              </a:rPr>
              <a:t>-Numbers with the same denominators</a:t>
            </a:r>
            <a:endParaRPr lang="en-US" sz="2400" dirty="0">
              <a:ea typeface="Calibri"/>
              <a:cs typeface="Arial"/>
            </a:endParaRPr>
          </a:p>
          <a:p>
            <a:pPr marL="0" marR="0" indent="0" algn="just">
              <a:lnSpc>
                <a:spcPct val="115000"/>
              </a:lnSpc>
              <a:spcBef>
                <a:spcPts val="0"/>
              </a:spcBef>
              <a:spcAft>
                <a:spcPts val="1000"/>
              </a:spcAft>
              <a:buNone/>
              <a:tabLst>
                <a:tab pos="2562225" algn="l"/>
              </a:tabLst>
            </a:pPr>
            <a:r>
              <a:rPr lang="en-US" dirty="0">
                <a:latin typeface="Times New Roman"/>
                <a:ea typeface="Calibri"/>
                <a:cs typeface="Arial"/>
              </a:rPr>
              <a:t>-Numbers with different denominators</a:t>
            </a:r>
            <a:endParaRPr lang="en-US" sz="2400" dirty="0">
              <a:ea typeface="Calibri"/>
              <a:cs typeface="Arial"/>
            </a:endParaRPr>
          </a:p>
          <a:p>
            <a:pPr marL="0" indent="0">
              <a:buNone/>
            </a:pPr>
            <a:endParaRPr lang="en-US" dirty="0"/>
          </a:p>
        </p:txBody>
      </p:sp>
    </p:spTree>
    <p:extLst>
      <p:ext uri="{BB962C8B-B14F-4D97-AF65-F5344CB8AC3E}">
        <p14:creationId xmlns:p14="http://schemas.microsoft.com/office/powerpoint/2010/main" val="265656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1444</Words>
  <Application>Microsoft Office PowerPoint</Application>
  <PresentationFormat>On-screen Show (4:3)</PresentationFormat>
  <Paragraphs>175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Chapter one</vt:lpstr>
      <vt:lpstr>PowerPoint Presentation</vt:lpstr>
      <vt:lpstr>PowerPoint Presentation</vt:lpstr>
      <vt:lpstr>PowerPoint Presentation</vt:lpstr>
      <vt:lpstr>PowerPoint Presentation</vt:lpstr>
      <vt:lpstr>PowerPoint Presentation</vt:lpstr>
      <vt:lpstr> Example of real No. groups: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figure show function y = -| x | </vt:lpstr>
      <vt:lpstr>PowerPoint Presentation</vt:lpstr>
      <vt:lpstr>See Figure: Coordinate increments may be positive, negative, or Zero.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Dr.Abdulla</dc:creator>
  <cp:lastModifiedBy>DR.Ahmed Saker 2o1O</cp:lastModifiedBy>
  <cp:revision>37</cp:revision>
  <dcterms:created xsi:type="dcterms:W3CDTF">2006-08-16T00:00:00Z</dcterms:created>
  <dcterms:modified xsi:type="dcterms:W3CDTF">2022-11-16T18:17:40Z</dcterms:modified>
</cp:coreProperties>
</file>