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1"/>
  </p:notesMasterIdLst>
  <p:sldIdLst>
    <p:sldId id="256" r:id="rId2"/>
    <p:sldId id="321" r:id="rId3"/>
    <p:sldId id="322" r:id="rId4"/>
    <p:sldId id="323" r:id="rId5"/>
    <p:sldId id="332" r:id="rId6"/>
    <p:sldId id="324" r:id="rId7"/>
    <p:sldId id="325" r:id="rId8"/>
    <p:sldId id="326" r:id="rId9"/>
    <p:sldId id="33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>
        <p:scale>
          <a:sx n="66" d="100"/>
          <a:sy n="66" d="100"/>
        </p:scale>
        <p:origin x="-1500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7258-171A-40AB-A603-B353E7B8ED9E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E98CA-4AE5-4925-93CA-5E32596D043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2684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C350A8-2E68-4C84-8818-15A49C603A1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ms-B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55B412-09FC-4F63-B657-D803CFEE575D}" type="datetimeFigureOut">
              <a:rPr lang="en-GB" smtClean="0"/>
              <a:pPr/>
              <a:t>20/05/2025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E3731BC-BE7C-4B6A-A449-5DA2E038722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835696" y="764704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</a:t>
            </a:r>
            <a:r>
              <a:rPr lang="en-US" sz="9600" dirty="0" smtClean="0">
                <a:solidFill>
                  <a:srgbClr val="800080"/>
                </a:solidFill>
                <a:latin typeface="Algerian" pitchFamily="82" charset="0"/>
                <a:cs typeface="Aharoni" pitchFamily="2" charset="-79"/>
              </a:rPr>
              <a:t>Enzymes</a:t>
            </a:r>
            <a:endParaRPr lang="en-GB" sz="9600" dirty="0">
              <a:solidFill>
                <a:srgbClr val="800080"/>
              </a:solidFill>
              <a:latin typeface="Algerian" pitchFamily="82" charset="0"/>
              <a:cs typeface="Aharoni" pitchFamily="2" charset="-79"/>
            </a:endParaRPr>
          </a:p>
        </p:txBody>
      </p:sp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</a:t>
            </a:r>
            <a:r>
              <a:rPr lang="en-US" dirty="0" err="1" smtClean="0"/>
              <a:t>Layla</a:t>
            </a:r>
            <a:r>
              <a:rPr lang="en-US" dirty="0" smtClean="0"/>
              <a:t> Othman </a:t>
            </a:r>
            <a:r>
              <a:rPr lang="en-US" dirty="0" err="1" smtClean="0"/>
              <a:t>Farhan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Third stage </a:t>
            </a:r>
            <a:endParaRPr lang="ar-IQ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Algerian" pitchFamily="82" charset="0"/>
              </a:rPr>
              <a:t>Enzymes kinetics</a:t>
            </a:r>
            <a:endParaRPr lang="en-US" sz="6000" dirty="0">
              <a:solidFill>
                <a:srgbClr val="C0000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9066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US" sz="4000" b="1" dirty="0">
              <a:solidFill>
                <a:srgbClr val="7030A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7467600" cy="4413104"/>
          </a:xfrm>
        </p:spPr>
        <p:txBody>
          <a:bodyPr>
            <a:normAutofit/>
          </a:bodyPr>
          <a:lstStyle/>
          <a:p>
            <a:pPr marL="0" lvl="1" indent="0" algn="ctr">
              <a:spcBef>
                <a:spcPts val="1000"/>
              </a:spcBef>
              <a:buNone/>
            </a:pPr>
            <a:r>
              <a:rPr lang="en-US" sz="2000" dirty="0" smtClean="0"/>
              <a:t>“It is a branch of biochemistry in which we study </a:t>
            </a:r>
            <a:r>
              <a:rPr lang="en-US" sz="2000" i="1" dirty="0">
                <a:solidFill>
                  <a:srgbClr val="C00000"/>
                </a:solidFill>
              </a:rPr>
              <a:t>the rate of enzyme catalyzed reactions</a:t>
            </a:r>
            <a:r>
              <a:rPr lang="en-US" sz="2000" dirty="0" smtClean="0"/>
              <a:t>.”</a:t>
            </a:r>
            <a:endParaRPr lang="en-US" sz="2000" dirty="0"/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Kinetic analysis reveals the number and order of the individual steps by which enzymes transform substrate into products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>
                <a:effectLst/>
              </a:rPr>
              <a:t>Studying an enzyme's </a:t>
            </a:r>
            <a:r>
              <a:rPr lang="en-US" sz="2000" dirty="0" smtClean="0">
                <a:effectLst/>
              </a:rPr>
              <a:t>kinetics</a:t>
            </a:r>
            <a:r>
              <a:rPr lang="en-US" sz="2000" dirty="0">
                <a:effectLst/>
              </a:rPr>
              <a:t> in this way can reveal the catalytic mechanism of </a:t>
            </a:r>
            <a:r>
              <a:rPr lang="en-US" sz="2000" dirty="0" smtClean="0">
                <a:effectLst/>
              </a:rPr>
              <a:t>that </a:t>
            </a:r>
            <a:r>
              <a:rPr lang="en-US" sz="2000" dirty="0">
                <a:effectLst/>
              </a:rPr>
              <a:t>enzyme, its role in </a:t>
            </a:r>
            <a:r>
              <a:rPr lang="en-US" sz="2000" dirty="0" smtClean="0">
                <a:effectLst/>
              </a:rPr>
              <a:t>metabolism, </a:t>
            </a:r>
            <a:r>
              <a:rPr lang="en-US" sz="2000" dirty="0">
                <a:effectLst/>
              </a:rPr>
              <a:t>how its activity is controlled, and how a drug or an agonist might inhibit the </a:t>
            </a:r>
            <a:r>
              <a:rPr lang="en-US" sz="2000" dirty="0" smtClean="0">
                <a:effectLst/>
              </a:rPr>
              <a:t>enzyme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787069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100" b="1" dirty="0">
                <a:solidFill>
                  <a:srgbClr val="7030A0"/>
                </a:solidFill>
                <a:latin typeface="Castellar" pitchFamily="18" charset="0"/>
              </a:rPr>
              <a:t>Rates of reaction and their dependence on activation </a:t>
            </a:r>
            <a:r>
              <a:rPr lang="en-US" sz="3100" b="1" dirty="0" smtClean="0">
                <a:solidFill>
                  <a:srgbClr val="7030A0"/>
                </a:solidFill>
                <a:latin typeface="Castellar" pitchFamily="18" charset="0"/>
              </a:rPr>
              <a:t>energy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u="sng" dirty="0" smtClean="0">
                <a:solidFill>
                  <a:srgbClr val="C00000"/>
                </a:solidFill>
              </a:rPr>
              <a:t>Activation Energy (Ea):</a:t>
            </a:r>
          </a:p>
          <a:p>
            <a:pPr algn="ctr">
              <a:buNone/>
            </a:pPr>
            <a:r>
              <a:rPr lang="en-US" sz="2000" dirty="0" smtClean="0"/>
              <a:t>“The least amount of energy needed for a chemical reaction to take place.”</a:t>
            </a:r>
          </a:p>
          <a:p>
            <a:pPr algn="just"/>
            <a:r>
              <a:rPr lang="en-US" sz="2000" dirty="0" smtClean="0"/>
              <a:t>Enzyme (as a catalyst) acts on substrate in such a way that they lower the activation energy by changing the route of the reaction.</a:t>
            </a:r>
          </a:p>
          <a:p>
            <a:pPr algn="just"/>
            <a:r>
              <a:rPr lang="en-US" sz="2000" dirty="0" smtClean="0"/>
              <a:t>The reduction of activation energy (Ea) increases the amount of reactant molecules that achieve a sufficient level of energy, so that they reach the activation energy and form the product.</a:t>
            </a:r>
          </a:p>
          <a:p>
            <a:pPr algn="just">
              <a:buNone/>
            </a:pPr>
            <a:r>
              <a:rPr lang="en-US" sz="2000" i="1" dirty="0" smtClean="0">
                <a:solidFill>
                  <a:srgbClr val="C00000"/>
                </a:solidFill>
              </a:rPr>
              <a:t>        </a:t>
            </a:r>
            <a:r>
              <a:rPr lang="en-US" sz="2000" i="1" dirty="0" smtClean="0">
                <a:solidFill>
                  <a:srgbClr val="7030A0"/>
                </a:solidFill>
              </a:rPr>
              <a:t>    </a:t>
            </a:r>
            <a:r>
              <a:rPr lang="en-US" sz="2000" i="1" u="sng" dirty="0" smtClean="0">
                <a:solidFill>
                  <a:srgbClr val="7030A0"/>
                </a:solidFill>
              </a:rPr>
              <a:t>Example:</a:t>
            </a:r>
          </a:p>
          <a:p>
            <a:pPr algn="just"/>
            <a:r>
              <a:rPr lang="en-US" sz="2000" i="1" dirty="0" smtClean="0">
                <a:solidFill>
                  <a:srgbClr val="C00000"/>
                </a:solidFill>
              </a:rPr>
              <a:t>Carbonic anhydrase</a:t>
            </a:r>
            <a:r>
              <a:rPr lang="en-US" sz="2000" dirty="0" smtClean="0"/>
              <a:t> catalyses the hydration of  10⁶ CO₂ molecules per second which is 10⁷x faster than spontaneous hydration.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228776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229600" cy="836613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GB" sz="2800" b="1" dirty="0" smtClean="0">
                <a:solidFill>
                  <a:srgbClr val="7030A0"/>
                </a:solidFill>
                <a:latin typeface="Castellar" pitchFamily="18" charset="0"/>
              </a:rPr>
              <a:t>Enzymes lower the activation energy of a reaction</a:t>
            </a: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360363" y="5235575"/>
            <a:ext cx="8496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590550" y="1885950"/>
            <a:ext cx="0" cy="3457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197" name="Freeform 5"/>
          <p:cNvSpPr>
            <a:spLocks/>
          </p:cNvSpPr>
          <p:nvPr/>
        </p:nvSpPr>
        <p:spPr bwMode="auto">
          <a:xfrm>
            <a:off x="2551113" y="3063875"/>
            <a:ext cx="1944687" cy="334963"/>
          </a:xfrm>
          <a:custGeom>
            <a:avLst/>
            <a:gdLst>
              <a:gd name="T0" fmla="*/ 0 w 862"/>
              <a:gd name="T1" fmla="*/ 2147483647 h 211"/>
              <a:gd name="T2" fmla="*/ 2147483647 w 862"/>
              <a:gd name="T3" fmla="*/ 2147483647 h 211"/>
              <a:gd name="T4" fmla="*/ 2147483647 w 862"/>
              <a:gd name="T5" fmla="*/ 2147483647 h 211"/>
              <a:gd name="T6" fmla="*/ 2147483647 w 862"/>
              <a:gd name="T7" fmla="*/ 2147483647 h 21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62" h="211">
                <a:moveTo>
                  <a:pt x="0" y="211"/>
                </a:moveTo>
                <a:cubicBezTo>
                  <a:pt x="106" y="135"/>
                  <a:pt x="212" y="60"/>
                  <a:pt x="318" y="30"/>
                </a:cubicBezTo>
                <a:cubicBezTo>
                  <a:pt x="424" y="0"/>
                  <a:pt x="544" y="0"/>
                  <a:pt x="635" y="30"/>
                </a:cubicBezTo>
                <a:cubicBezTo>
                  <a:pt x="726" y="60"/>
                  <a:pt x="794" y="135"/>
                  <a:pt x="862" y="211"/>
                </a:cubicBez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581775" y="4271963"/>
            <a:ext cx="2305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dirty="0">
                <a:cs typeface="Arial" charset="0"/>
              </a:rPr>
              <a:t>Final energy state of products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84213" y="2751138"/>
            <a:ext cx="2038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Initial energy state</a:t>
            </a:r>
          </a:p>
          <a:p>
            <a:r>
              <a:rPr lang="en-GB">
                <a:cs typeface="Arial" charset="0"/>
              </a:rPr>
              <a:t>of substrates</a:t>
            </a: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H="1">
            <a:off x="611188" y="3398838"/>
            <a:ext cx="194468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2565400" y="3398838"/>
            <a:ext cx="439261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3535363" y="2058988"/>
            <a:ext cx="3240087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3" name="AutoShape 11"/>
          <p:cNvSpPr>
            <a:spLocks/>
          </p:cNvSpPr>
          <p:nvPr/>
        </p:nvSpPr>
        <p:spPr bwMode="auto">
          <a:xfrm>
            <a:off x="6891338" y="2030413"/>
            <a:ext cx="360362" cy="1368425"/>
          </a:xfrm>
          <a:prstGeom prst="rightBrace">
            <a:avLst>
              <a:gd name="adj1" fmla="val 31645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ms-BN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7207250" y="2381250"/>
            <a:ext cx="1757363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1600">
                <a:cs typeface="Arial" charset="0"/>
              </a:rPr>
              <a:t>Activation energy</a:t>
            </a:r>
          </a:p>
          <a:p>
            <a:r>
              <a:rPr lang="en-GB" sz="1600">
                <a:cs typeface="Arial" charset="0"/>
              </a:rPr>
              <a:t>of uncatalysed reactions</a:t>
            </a:r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3559175" y="3057525"/>
            <a:ext cx="12239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06" name="AutoShape 14"/>
          <p:cNvSpPr>
            <a:spLocks/>
          </p:cNvSpPr>
          <p:nvPr/>
        </p:nvSpPr>
        <p:spPr bwMode="auto">
          <a:xfrm>
            <a:off x="4787900" y="3038475"/>
            <a:ext cx="71438" cy="360363"/>
          </a:xfrm>
          <a:prstGeom prst="rightBrace">
            <a:avLst>
              <a:gd name="adj1" fmla="val 42037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ms-BN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859338" y="2867025"/>
            <a:ext cx="203676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  <a:cs typeface="Arial" charset="0"/>
              </a:rPr>
              <a:t>Activation energy</a:t>
            </a:r>
          </a:p>
          <a:p>
            <a:r>
              <a:rPr lang="en-GB" sz="1600" dirty="0">
                <a:solidFill>
                  <a:srgbClr val="FF0000"/>
                </a:solidFill>
                <a:cs typeface="Arial" charset="0"/>
              </a:rPr>
              <a:t>of enzyme catalysed</a:t>
            </a:r>
          </a:p>
          <a:p>
            <a:r>
              <a:rPr lang="en-GB" sz="1600" dirty="0">
                <a:solidFill>
                  <a:srgbClr val="FF0000"/>
                </a:solidFill>
                <a:cs typeface="Arial" charset="0"/>
              </a:rPr>
              <a:t>reaction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3208338" y="5392738"/>
            <a:ext cx="45656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>
                <a:cs typeface="Arial" charset="0"/>
              </a:rPr>
              <a:t>Progress of reaction (time)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 rot="-5400000">
            <a:off x="-1088231" y="3401219"/>
            <a:ext cx="2901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>
                <a:cs typeface="Arial" charset="0"/>
              </a:rPr>
              <a:t>Energy levels of molecules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547938" y="1909763"/>
            <a:ext cx="6272212" cy="3121025"/>
            <a:chOff x="1605" y="1203"/>
            <a:chExt cx="3951" cy="1966"/>
          </a:xfrm>
        </p:grpSpPr>
        <p:sp>
          <p:nvSpPr>
            <p:cNvPr id="9235" name="Freeform 19"/>
            <p:cNvSpPr>
              <a:spLocks/>
            </p:cNvSpPr>
            <p:nvPr/>
          </p:nvSpPr>
          <p:spPr bwMode="auto">
            <a:xfrm>
              <a:off x="1605" y="1203"/>
              <a:ext cx="3353" cy="1966"/>
            </a:xfrm>
            <a:custGeom>
              <a:avLst/>
              <a:gdLst>
                <a:gd name="T0" fmla="*/ 0 w 2359"/>
                <a:gd name="T1" fmla="*/ 938 h 1966"/>
                <a:gd name="T2" fmla="*/ 1433 w 2359"/>
                <a:gd name="T3" fmla="*/ 121 h 1966"/>
                <a:gd name="T4" fmla="*/ 3518 w 2359"/>
                <a:gd name="T5" fmla="*/ 1664 h 1966"/>
                <a:gd name="T6" fmla="*/ 6774 w 2359"/>
                <a:gd name="T7" fmla="*/ 1936 h 196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59" h="1966">
                  <a:moveTo>
                    <a:pt x="0" y="938"/>
                  </a:moveTo>
                  <a:cubicBezTo>
                    <a:pt x="147" y="469"/>
                    <a:pt x="295" y="0"/>
                    <a:pt x="499" y="121"/>
                  </a:cubicBezTo>
                  <a:cubicBezTo>
                    <a:pt x="703" y="242"/>
                    <a:pt x="915" y="1362"/>
                    <a:pt x="1225" y="1664"/>
                  </a:cubicBezTo>
                  <a:cubicBezTo>
                    <a:pt x="1535" y="1966"/>
                    <a:pt x="1947" y="1951"/>
                    <a:pt x="2359" y="1936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236" name="Line 20"/>
            <p:cNvSpPr>
              <a:spLocks noChangeShapeType="1"/>
            </p:cNvSpPr>
            <p:nvPr/>
          </p:nvSpPr>
          <p:spPr bwMode="auto">
            <a:xfrm>
              <a:off x="4876" y="3140"/>
              <a:ext cx="68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/>
      <p:bldP spid="8199" grpId="0"/>
      <p:bldP spid="8200" grpId="0" animBg="1"/>
      <p:bldP spid="8201" grpId="0" animBg="1"/>
      <p:bldP spid="8202" grpId="0" animBg="1"/>
      <p:bldP spid="8203" grpId="0" animBg="1"/>
      <p:bldP spid="8204" grpId="0"/>
      <p:bldP spid="8205" grpId="0" animBg="1"/>
      <p:bldP spid="8206" grpId="0" animBg="1"/>
      <p:bldP spid="820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solidFill>
                  <a:srgbClr val="7030A0"/>
                </a:solidFill>
                <a:latin typeface="Castellar" pitchFamily="18" charset="0"/>
              </a:rPr>
              <a:t>Kinetics of enzymes </a:t>
            </a:r>
            <a:r>
              <a:rPr lang="en-US" sz="3600" b="1" dirty="0" smtClean="0">
                <a:solidFill>
                  <a:srgbClr val="7030A0"/>
                </a:solidFill>
                <a:latin typeface="Castellar" pitchFamily="18" charset="0"/>
              </a:rPr>
              <a:t>catalysis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/>
              <a:t>Enzymes catalysis:</a:t>
            </a:r>
          </a:p>
          <a:p>
            <a:pPr marL="0" indent="0" algn="ctr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“ It is an increase in the rate of reaction with the help of enzyme(as catalyst).”</a:t>
            </a:r>
          </a:p>
          <a:p>
            <a:endParaRPr lang="en-US" sz="2000" dirty="0" smtClean="0"/>
          </a:p>
          <a:p>
            <a:pPr algn="just"/>
            <a:r>
              <a:rPr lang="en-US" sz="2000" dirty="0" smtClean="0"/>
              <a:t>Catalysis by enzymes that proceed via unique reaction mechanism, typically occurs when the transition state intermediate forms a covalent bond with the enzyme(covalent catalysis).</a:t>
            </a:r>
          </a:p>
          <a:p>
            <a:pPr algn="just"/>
            <a:r>
              <a:rPr lang="en-US" sz="2000" dirty="0" smtClean="0"/>
              <a:t>During the process of catalysis enzymes always emerge unchanged at the completion of the reaction.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5557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1290180"/>
            <a:ext cx="7765321" cy="152817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7030A0"/>
                </a:solidFill>
                <a:latin typeface="Castellar" pitchFamily="18" charset="0"/>
              </a:rPr>
              <a:t>Factors affecting rate of enzyme catalyzed 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46" y="3382027"/>
            <a:ext cx="7765322" cy="3386203"/>
          </a:xfrm>
        </p:spPr>
        <p:txBody>
          <a:bodyPr>
            <a:normAutofit/>
          </a:bodyPr>
          <a:lstStyle/>
          <a:p>
            <a:r>
              <a:rPr lang="en-US" dirty="0" smtClean="0"/>
              <a:t>Temperature</a:t>
            </a:r>
          </a:p>
          <a:p>
            <a:r>
              <a:rPr lang="en-US" dirty="0" smtClean="0"/>
              <a:t>Hydrogen ion concentration(pH)</a:t>
            </a:r>
          </a:p>
          <a:p>
            <a:r>
              <a:rPr lang="en-US" dirty="0" smtClean="0">
                <a:effectLst/>
              </a:rPr>
              <a:t>Substrate concentration</a:t>
            </a:r>
            <a:endParaRPr lang="en-US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5849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450939"/>
            <a:ext cx="7765321" cy="124987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b="1" dirty="0" smtClean="0">
                <a:solidFill>
                  <a:srgbClr val="7030A0"/>
                </a:solidFill>
                <a:latin typeface="Castellar" pitchFamily="18" charset="0"/>
              </a:rPr>
              <a:t>Effect of Temperature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smtClean="0"/>
              <a:t>Raising the temperature increases the rate of enzyme catalyzed reaction by increasing kinetic energy of reacting molecules.</a:t>
            </a:r>
          </a:p>
          <a:p>
            <a:pPr algn="just"/>
            <a:r>
              <a:rPr lang="en-US" sz="2000" dirty="0" smtClean="0"/>
              <a:t>Enzymes work maximum over a particular temperature known as </a:t>
            </a:r>
            <a:r>
              <a:rPr lang="en-US" sz="2000" i="1" dirty="0" smtClean="0">
                <a:solidFill>
                  <a:srgbClr val="C00000"/>
                </a:solidFill>
              </a:rPr>
              <a:t>optimum temperature</a:t>
            </a:r>
            <a:r>
              <a:rPr lang="en-US" sz="2000" dirty="0" smtClean="0"/>
              <a:t>. Enzymes for humans generally exhibit stability temperature up to 35-45 ᵒC.</a:t>
            </a:r>
          </a:p>
          <a:p>
            <a:pPr algn="just"/>
            <a:r>
              <a:rPr lang="en-US" sz="2000" dirty="0" smtClean="0"/>
              <a:t>The temperature coefficient is a factor </a:t>
            </a:r>
            <a:r>
              <a:rPr lang="en-US" sz="2000" i="1" dirty="0" smtClean="0">
                <a:solidFill>
                  <a:srgbClr val="C00000"/>
                </a:solidFill>
              </a:rPr>
              <a:t>Q₁₀ </a:t>
            </a:r>
            <a:r>
              <a:rPr lang="en-US" sz="2000" dirty="0" smtClean="0"/>
              <a:t>by which the rate of biological processes increases for a 10 ᵒC increase in temperature.</a:t>
            </a:r>
          </a:p>
          <a:p>
            <a:pPr algn="just"/>
            <a:r>
              <a:rPr lang="en-US" sz="2000" dirty="0" smtClean="0"/>
              <a:t>For most biological processes </a:t>
            </a:r>
            <a:r>
              <a:rPr lang="en-US" sz="2000" i="1" dirty="0" smtClean="0">
                <a:solidFill>
                  <a:srgbClr val="C00000"/>
                </a:solidFill>
              </a:rPr>
              <a:t>Q₁₀ </a:t>
            </a:r>
            <a:r>
              <a:rPr lang="en-US" sz="2000" dirty="0" smtClean="0"/>
              <a:t>= 2.</a:t>
            </a:r>
          </a:p>
          <a:p>
            <a:pPr algn="just"/>
            <a:r>
              <a:rPr lang="en-US" sz="2000" dirty="0" smtClean="0"/>
              <a:t>However some times heat energy can also increase kinetic energy to a point that exceed the energy barrier which results in denaturing of enzymes.</a:t>
            </a:r>
            <a:r>
              <a:rPr lang="en-US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5633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2771775" y="4724400"/>
            <a:ext cx="3600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 flipV="1">
            <a:off x="2771775" y="1844675"/>
            <a:ext cx="0" cy="2879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 rot="-5400000">
            <a:off x="1364457" y="3109118"/>
            <a:ext cx="188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Rate of Reaction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203575" y="422275"/>
            <a:ext cx="32623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4000" b="1">
                <a:solidFill>
                  <a:srgbClr val="FF0000"/>
                </a:solidFill>
                <a:cs typeface="Arial" charset="0"/>
              </a:rPr>
              <a:t>Temperature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2673350" y="48688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0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3868738" y="486886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20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4530725" y="486886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30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5854700" y="486886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50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3206750" y="486886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10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5192713" y="486886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40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6516688" y="486886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60</a:t>
            </a:r>
          </a:p>
        </p:txBody>
      </p:sp>
      <p:sp>
        <p:nvSpPr>
          <p:cNvPr id="36877" name="Freeform 13"/>
          <p:cNvSpPr>
            <a:spLocks/>
          </p:cNvSpPr>
          <p:nvPr/>
        </p:nvSpPr>
        <p:spPr bwMode="auto">
          <a:xfrm>
            <a:off x="2844800" y="1700808"/>
            <a:ext cx="3671888" cy="3024187"/>
          </a:xfrm>
          <a:custGeom>
            <a:avLst/>
            <a:gdLst>
              <a:gd name="T0" fmla="*/ 0 w 2313"/>
              <a:gd name="T1" fmla="*/ 2147483647 h 1905"/>
              <a:gd name="T2" fmla="*/ 2147483647 w 2313"/>
              <a:gd name="T3" fmla="*/ 0 h 1905"/>
              <a:gd name="T4" fmla="*/ 2147483647 w 2313"/>
              <a:gd name="T5" fmla="*/ 2147483647 h 19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313" h="1905">
                <a:moveTo>
                  <a:pt x="0" y="1905"/>
                </a:moveTo>
                <a:cubicBezTo>
                  <a:pt x="488" y="952"/>
                  <a:pt x="976" y="0"/>
                  <a:pt x="1361" y="0"/>
                </a:cubicBezTo>
                <a:cubicBezTo>
                  <a:pt x="1746" y="0"/>
                  <a:pt x="2154" y="1588"/>
                  <a:pt x="2313" y="1905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V="1">
            <a:off x="5292725" y="1628775"/>
            <a:ext cx="719138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208713" y="1431925"/>
            <a:ext cx="19065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40</a:t>
            </a:r>
            <a:r>
              <a:rPr lang="en-GB" baseline="30000">
                <a:cs typeface="Arial" charset="0"/>
              </a:rPr>
              <a:t>o</a:t>
            </a:r>
            <a:r>
              <a:rPr lang="en-GB">
                <a:cs typeface="Arial" charset="0"/>
              </a:rPr>
              <a:t>C - denatures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 flipV="1">
            <a:off x="2195513" y="1412875"/>
            <a:ext cx="1871662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539750" y="692150"/>
            <a:ext cx="2089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5- 40</a:t>
            </a:r>
            <a:r>
              <a:rPr lang="en-GB" baseline="30000">
                <a:cs typeface="Arial" charset="0"/>
              </a:rPr>
              <a:t>o</a:t>
            </a:r>
            <a:r>
              <a:rPr lang="en-GB">
                <a:cs typeface="Arial" charset="0"/>
              </a:rPr>
              <a:t>C </a:t>
            </a:r>
          </a:p>
          <a:p>
            <a:r>
              <a:rPr lang="en-GB">
                <a:cs typeface="Arial" charset="0"/>
              </a:rPr>
              <a:t>Increase in Activity</a:t>
            </a:r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V="1">
            <a:off x="1476375" y="4365625"/>
            <a:ext cx="151130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323850" y="5445125"/>
            <a:ext cx="16716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cs typeface="Arial" charset="0"/>
              </a:rPr>
              <a:t>&lt;5</a:t>
            </a:r>
            <a:r>
              <a:rPr lang="en-GB" baseline="30000">
                <a:cs typeface="Arial" charset="0"/>
              </a:rPr>
              <a:t>o</a:t>
            </a:r>
            <a:r>
              <a:rPr lang="en-GB">
                <a:cs typeface="Arial" charset="0"/>
              </a:rPr>
              <a:t>C - inactive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1853</TotalTime>
  <Words>410</Words>
  <Application>Microsoft Office PowerPoint</Application>
  <PresentationFormat>عرض على الشاشة (3:4)‏</PresentationFormat>
  <Paragraphs>57</Paragraphs>
  <Slides>9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Oriel</vt:lpstr>
      <vt:lpstr>                 Enzymes</vt:lpstr>
      <vt:lpstr>Enzymes kinetics</vt:lpstr>
      <vt:lpstr>عرض تقديمي في PowerPoint</vt:lpstr>
      <vt:lpstr>Rates of reaction and their dependence on activation energy</vt:lpstr>
      <vt:lpstr>Enzymes lower the activation energy of a reaction</vt:lpstr>
      <vt:lpstr>Kinetics of enzymes catalysis</vt:lpstr>
      <vt:lpstr>Factors affecting rate of enzyme catalyzed reactions</vt:lpstr>
      <vt:lpstr>   Effect of Temperature  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Fatima Zahid</dc:creator>
  <cp:lastModifiedBy>user</cp:lastModifiedBy>
  <cp:revision>190</cp:revision>
  <dcterms:created xsi:type="dcterms:W3CDTF">2013-12-03T07:34:23Z</dcterms:created>
  <dcterms:modified xsi:type="dcterms:W3CDTF">2025-05-20T09:22:37Z</dcterms:modified>
</cp:coreProperties>
</file>