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3"/>
  </p:notesMasterIdLst>
  <p:sldIdLst>
    <p:sldId id="256" r:id="rId2"/>
    <p:sldId id="257" r:id="rId3"/>
    <p:sldId id="266" r:id="rId4"/>
    <p:sldId id="264" r:id="rId5"/>
    <p:sldId id="259" r:id="rId6"/>
    <p:sldId id="294" r:id="rId7"/>
    <p:sldId id="267" r:id="rId8"/>
    <p:sldId id="260" r:id="rId9"/>
    <p:sldId id="261" r:id="rId10"/>
    <p:sldId id="271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7258-171A-40AB-A603-B353E7B8ED9E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98CA-4AE5-4925-93CA-5E32596D043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8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Hammer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E98CA-4AE5-4925-93CA-5E32596D0438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9600" dirty="0" smtClean="0">
                <a:solidFill>
                  <a:srgbClr val="800080"/>
                </a:solidFill>
                <a:latin typeface="Algerian" pitchFamily="82" charset="0"/>
                <a:cs typeface="Aharoni" pitchFamily="2" charset="-79"/>
              </a:rPr>
              <a:t>Enzymes</a:t>
            </a:r>
            <a:endParaRPr lang="en-GB" sz="9600" dirty="0">
              <a:solidFill>
                <a:srgbClr val="80008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</a:t>
            </a:r>
            <a:r>
              <a:rPr lang="en-US" dirty="0" err="1" smtClean="0"/>
              <a:t>Layla</a:t>
            </a:r>
            <a:r>
              <a:rPr lang="en-US" dirty="0" smtClean="0"/>
              <a:t> Othman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Third stage </a:t>
            </a:r>
            <a:endParaRPr lang="ar-IQ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800080"/>
                </a:solidFill>
                <a:latin typeface="Castellar" pitchFamily="18" charset="0"/>
              </a:rPr>
              <a:t>   Sites of enzyme synthesis</a:t>
            </a:r>
            <a:endParaRPr lang="en-GB" sz="4000" b="1" dirty="0">
              <a:solidFill>
                <a:srgbClr val="80008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Enzymes are synthesized by </a:t>
            </a:r>
            <a:r>
              <a:rPr lang="en-US" sz="2000" i="1" dirty="0" smtClean="0">
                <a:solidFill>
                  <a:srgbClr val="C00000"/>
                </a:solidFill>
              </a:rPr>
              <a:t>ribosomes</a:t>
            </a:r>
            <a:r>
              <a:rPr lang="en-US" sz="2000" dirty="0" smtClean="0"/>
              <a:t> which are attached to the rough endoplasmic reticulum.</a:t>
            </a:r>
          </a:p>
          <a:p>
            <a:pPr algn="just">
              <a:buFont typeface="Courier New" pitchFamily="49" charset="0"/>
              <a:buChar char="o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Information for the synthesis of enzyme is </a:t>
            </a:r>
            <a:r>
              <a:rPr lang="en-US" sz="2000" i="1" dirty="0" smtClean="0">
                <a:solidFill>
                  <a:srgbClr val="C00000"/>
                </a:solidFill>
              </a:rPr>
              <a:t>carried by DNA.</a:t>
            </a:r>
          </a:p>
          <a:p>
            <a:pPr algn="just">
              <a:buFont typeface="Courier New" pitchFamily="49" charset="0"/>
              <a:buChar char="o"/>
            </a:pPr>
            <a:endParaRPr lang="en-US" sz="2000" i="1" dirty="0" smtClean="0">
              <a:solidFill>
                <a:srgbClr val="C00000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Amino acids are bonded together to form specific enzyme according to the DNA’s codes.</a:t>
            </a:r>
          </a:p>
          <a:p>
            <a:pPr>
              <a:buFont typeface="Courier New" pitchFamily="49" charset="0"/>
              <a:buChar char="o"/>
            </a:pPr>
            <a:endParaRPr lang="en-GB" sz="2000" dirty="0"/>
          </a:p>
        </p:txBody>
      </p:sp>
      <p:pic>
        <p:nvPicPr>
          <p:cNvPr id="4" name="Picture 3" descr="ribosom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221088"/>
            <a:ext cx="4320480" cy="223224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Intracellular and extracellular enzymes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b="1" dirty="0" smtClean="0">
                <a:solidFill>
                  <a:srgbClr val="C00000"/>
                </a:solidFill>
              </a:rPr>
              <a:t>Intracellular</a:t>
            </a:r>
            <a:r>
              <a:rPr lang="en-US" sz="2000" dirty="0" smtClean="0"/>
              <a:t> enzymes are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synthesized and retained in the cell for the use of cell itself.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 They are found in the cytoplasm, nucleus, mitochondria and chloroplast.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800080"/>
                </a:solidFill>
              </a:rPr>
              <a:t>          </a:t>
            </a:r>
            <a:r>
              <a:rPr lang="en-US" sz="2000" i="1" u="sng" dirty="0" smtClean="0">
                <a:solidFill>
                  <a:srgbClr val="800080"/>
                </a:solidFill>
              </a:rPr>
              <a:t>Example</a:t>
            </a:r>
            <a:r>
              <a:rPr lang="en-US" sz="2000" dirty="0" smtClean="0">
                <a:solidFill>
                  <a:srgbClr val="800080"/>
                </a:solidFill>
              </a:rPr>
              <a:t> </a:t>
            </a:r>
            <a:r>
              <a:rPr lang="en-US" sz="2000" dirty="0" smtClean="0"/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 Oxydoreductase catalyses biological oxidation.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 Enzymes involved in reduction in the mitochondria.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b="1" dirty="0" smtClean="0">
                <a:solidFill>
                  <a:srgbClr val="C00000"/>
                </a:solidFill>
              </a:rPr>
              <a:t>Extracellular</a:t>
            </a:r>
            <a:r>
              <a:rPr lang="en-US" sz="2000" dirty="0" smtClean="0"/>
              <a:t> enzymes are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synthesized in the cell but secreted from the cell to work  externally</a:t>
            </a:r>
            <a:r>
              <a:rPr lang="en-US" sz="2000" i="1" dirty="0" smtClean="0">
                <a:solidFill>
                  <a:schemeClr val="hlink"/>
                </a:solidFill>
              </a:rPr>
              <a:t>.</a:t>
            </a:r>
          </a:p>
          <a:p>
            <a:pPr algn="just">
              <a:buNone/>
            </a:pPr>
            <a:r>
              <a:rPr lang="en-US" sz="2000" i="1" dirty="0" smtClean="0"/>
              <a:t>           </a:t>
            </a:r>
            <a:r>
              <a:rPr lang="en-US" sz="2000" i="1" u="sng" dirty="0" smtClean="0">
                <a:solidFill>
                  <a:srgbClr val="800080"/>
                </a:solidFill>
              </a:rPr>
              <a:t>Example</a:t>
            </a:r>
            <a:r>
              <a:rPr lang="en-US" sz="2000" dirty="0" smtClean="0">
                <a:solidFill>
                  <a:srgbClr val="800080"/>
                </a:solidFill>
              </a:rPr>
              <a:t> :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Digestive enzyme produced by the pancreas, are not used     by the cells in the pancreas but are transported to the duodenum.</a:t>
            </a:r>
          </a:p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Castellar" pitchFamily="18" charset="0"/>
              </a:rPr>
              <a:t>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sz="2000" dirty="0" smtClean="0"/>
              <a:t>Enzymes are </a:t>
            </a:r>
            <a:r>
              <a:rPr lang="en-US" sz="2000" i="1" dirty="0" smtClean="0">
                <a:solidFill>
                  <a:srgbClr val="C00000"/>
                </a:solidFill>
              </a:rPr>
              <a:t>biological catalysts</a:t>
            </a:r>
            <a:r>
              <a:rPr lang="en-US" sz="2000" i="1" dirty="0" smtClean="0"/>
              <a:t> </a:t>
            </a:r>
            <a:r>
              <a:rPr lang="en-US" sz="2000" dirty="0" smtClean="0"/>
              <a:t>that speed up the rate of the biochemical reaction.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Most enzymes are three dimensional </a:t>
            </a:r>
            <a:r>
              <a:rPr lang="en-US" sz="2000" i="1" dirty="0" smtClean="0">
                <a:solidFill>
                  <a:srgbClr val="C00000"/>
                </a:solidFill>
              </a:rPr>
              <a:t>globular proteins </a:t>
            </a:r>
            <a:r>
              <a:rPr lang="en-US" sz="2000" dirty="0" smtClean="0"/>
              <a:t>(tertiary and quaternary structure).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Some special RNA species also act as enzymes and are called </a:t>
            </a:r>
            <a:r>
              <a:rPr lang="en-US" sz="2000" i="1" dirty="0" smtClean="0">
                <a:solidFill>
                  <a:srgbClr val="C00000"/>
                </a:solidFill>
              </a:rPr>
              <a:t>Ribozymes</a:t>
            </a:r>
            <a:r>
              <a:rPr lang="en-US" sz="2000" dirty="0" smtClean="0"/>
              <a:t> e.g. hammerhead ribozyme.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Full_length_hammerhead_ribozym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188640"/>
            <a:ext cx="2232248" cy="6165304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6516216" y="6381328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Hammerhead enzyme</a:t>
            </a:r>
            <a:endParaRPr lang="en-GB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Structure of Enzymes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The </a:t>
            </a:r>
            <a:r>
              <a:rPr lang="en-US" sz="2000" i="1" dirty="0" smtClean="0">
                <a:solidFill>
                  <a:srgbClr val="C00000"/>
                </a:solidFill>
              </a:rPr>
              <a:t>active site </a:t>
            </a:r>
            <a:r>
              <a:rPr lang="en-US" sz="2000" dirty="0" smtClean="0"/>
              <a:t>of an enzyme is the region that binds substrates, co-factors and prosthetic groups and contains residue that helps to hold the substrate.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Active sites generally occupy less than 5% of the total surface area of enzyme.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Active site has a </a:t>
            </a:r>
            <a:r>
              <a:rPr lang="en-US" sz="2000" i="1" dirty="0" smtClean="0">
                <a:solidFill>
                  <a:srgbClr val="C00000"/>
                </a:solidFill>
              </a:rPr>
              <a:t>specific shape</a:t>
            </a:r>
            <a:r>
              <a:rPr lang="en-US" sz="2000" i="1" dirty="0" smtClean="0"/>
              <a:t> </a:t>
            </a:r>
            <a:r>
              <a:rPr lang="en-US" sz="2000" dirty="0" smtClean="0"/>
              <a:t>due to tertiary structure of protein.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 change in the shape of protein affects the shape of active site and function of the enzyme.</a:t>
            </a:r>
          </a:p>
          <a:p>
            <a:pPr algn="just"/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            Active site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Active site can be further divided into: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It chooses the substrate</a:t>
            </a:r>
            <a:r>
              <a:rPr lang="en-US" dirty="0" smtClean="0"/>
              <a:t>                          </a:t>
            </a:r>
            <a:r>
              <a:rPr lang="en-US" sz="1800" dirty="0" smtClean="0"/>
              <a:t>It performs the catalytic      </a:t>
            </a:r>
          </a:p>
          <a:p>
            <a:pPr>
              <a:buNone/>
            </a:pPr>
            <a:r>
              <a:rPr lang="en-US" sz="1800" dirty="0" smtClean="0"/>
              <a:t>and binds it to active site</a:t>
            </a:r>
            <a:r>
              <a:rPr lang="en-US" dirty="0" smtClean="0"/>
              <a:t>.                             </a:t>
            </a:r>
            <a:r>
              <a:rPr lang="en-US" sz="1800" dirty="0" smtClean="0"/>
              <a:t>action of enzyme.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44008" y="3140968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1835696" y="3140968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915816" y="2348880"/>
            <a:ext cx="1944216" cy="576064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Active Site</a:t>
            </a:r>
            <a:endParaRPr lang="en-GB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755576" y="4005064"/>
            <a:ext cx="2088232" cy="432048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Binding Site</a:t>
            </a:r>
            <a:endParaRPr lang="en-GB" sz="20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5364088" y="4005064"/>
            <a:ext cx="2088232" cy="432048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Catalytic Site</a:t>
            </a:r>
            <a:endParaRPr lang="en-GB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796950"/>
          </a:xfrm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467600" cy="4873752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Co-factor is the non protein molecule which carries out chemical reactions that can not be performed by standard 20 amino acids.</a:t>
            </a:r>
          </a:p>
          <a:p>
            <a:pPr algn="just">
              <a:buFont typeface="Courier New" pitchFamily="49" charset="0"/>
              <a:buChar char="o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Co-factors are of two types: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/>
              <a:t>Organic co-factors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/>
              <a:t>Inorganic cofactors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GB" sz="2000" dirty="0"/>
          </a:p>
        </p:txBody>
      </p:sp>
      <p:pic>
        <p:nvPicPr>
          <p:cNvPr id="4" name="Picture 3" descr="cofac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717032"/>
            <a:ext cx="7452320" cy="295232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79695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Inorganic 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7467600" cy="2232248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sz="2000" dirty="0" smtClean="0"/>
              <a:t>These are the inorganic molecules required for the proper activity of enzymes.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i="1" u="sng" dirty="0" smtClean="0">
                <a:solidFill>
                  <a:srgbClr val="7030A0"/>
                </a:solidFill>
              </a:rPr>
              <a:t>Examples: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      Enzyme carbonic anhydrase requires Zn  for it’s activity.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      Hexokinase has co-factor Mg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3284984"/>
            <a:ext cx="7467600" cy="92697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small" dirty="0" smtClean="0">
                <a:solidFill>
                  <a:srgbClr val="7030A0"/>
                </a:solidFill>
                <a:latin typeface="Castellar" pitchFamily="18" charset="0"/>
                <a:ea typeface="+mj-ea"/>
                <a:cs typeface="+mj-cs"/>
              </a:rPr>
              <a:t>Organic</a:t>
            </a:r>
            <a: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stellar" pitchFamily="18" charset="0"/>
                <a:ea typeface="+mj-ea"/>
                <a:cs typeface="+mj-cs"/>
              </a:rPr>
              <a:t> co-factors</a:t>
            </a:r>
            <a:endParaRPr kumimoji="0" lang="en-GB" sz="4000" b="1" i="0" u="none" strike="noStrike" kern="1200" cap="small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stellar" pitchFamily="18" charset="0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4365104"/>
            <a:ext cx="7467600" cy="22322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Courier New" pitchFamily="49" charset="0"/>
              <a:buChar char="o"/>
            </a:pPr>
            <a:r>
              <a:rPr lang="en-US" sz="2000" dirty="0" smtClean="0"/>
              <a:t>These are the organic molecules required for the proper activity of enzymes.</a:t>
            </a:r>
          </a:p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000" dirty="0" smtClean="0"/>
              <a:t>       </a:t>
            </a:r>
            <a:r>
              <a:rPr lang="en-US" sz="2000" i="1" u="sng" dirty="0" smtClean="0">
                <a:solidFill>
                  <a:srgbClr val="7030A0"/>
                </a:solidFill>
              </a:rPr>
              <a:t>Example:</a:t>
            </a:r>
          </a:p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en-US" sz="2000" dirty="0" smtClean="0"/>
              <a:t>        Glycogen phosphorylase requires the small organic molecule pyridoxal phosphate.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285293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24128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      Types of Organic 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 A prosthetic group is a tightly bound  organic co-factor e.g. Flavins, heme groups and biotin.</a:t>
            </a:r>
          </a:p>
          <a:p>
            <a:pPr>
              <a:buNone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A coenzyme is loosely bound organic co-factor. E.g. NAD</a:t>
            </a:r>
            <a:endParaRPr lang="en-GB" sz="2000" dirty="0" smtClean="0"/>
          </a:p>
          <a:p>
            <a:pPr algn="just"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      Prosthetic Group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      Coenzyme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668344" y="25649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GB" dirty="0"/>
          </a:p>
        </p:txBody>
      </p:sp>
      <p:pic>
        <p:nvPicPr>
          <p:cNvPr id="9" name="Picture 8" descr="hemoglobin.jpg"/>
          <p:cNvPicPr>
            <a:picLocks noChangeAspect="1"/>
          </p:cNvPicPr>
          <p:nvPr/>
        </p:nvPicPr>
        <p:blipFill>
          <a:blip r:embed="rId2" cstate="print"/>
          <a:srcRect l="38299" t="6364" r="-4255"/>
          <a:stretch>
            <a:fillRect/>
          </a:stretch>
        </p:blipFill>
        <p:spPr>
          <a:xfrm>
            <a:off x="683568" y="3789040"/>
            <a:ext cx="2880320" cy="252028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5724128" y="29249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GB" dirty="0"/>
          </a:p>
        </p:txBody>
      </p:sp>
      <p:pic>
        <p:nvPicPr>
          <p:cNvPr id="12" name="Picture 11" descr="571NA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89040"/>
            <a:ext cx="4285084" cy="256373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An enzyme with it’s co-factor removed is designated as </a:t>
            </a:r>
            <a:r>
              <a:rPr lang="en-US" sz="2000" i="1" dirty="0" smtClean="0">
                <a:solidFill>
                  <a:srgbClr val="C00000"/>
                </a:solidFill>
              </a:rPr>
              <a:t>apoenzyme</a:t>
            </a:r>
            <a:r>
              <a:rPr lang="en-US" sz="2000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 algn="just"/>
            <a:r>
              <a:rPr lang="en-US" sz="2000" dirty="0" smtClean="0"/>
              <a:t>The complete complex of a protein with all necessary small organic molecules, metal ions and other components is termed as </a:t>
            </a:r>
            <a:r>
              <a:rPr lang="en-US" sz="2000" i="1" dirty="0" smtClean="0">
                <a:solidFill>
                  <a:srgbClr val="C00000"/>
                </a:solidFill>
              </a:rPr>
              <a:t>holoenzyme</a:t>
            </a:r>
            <a:r>
              <a:rPr lang="en-US" sz="2000" dirty="0" smtClean="0"/>
              <a:t> of </a:t>
            </a:r>
            <a:r>
              <a:rPr lang="en-US" sz="2000" i="1" dirty="0" smtClean="0">
                <a:solidFill>
                  <a:srgbClr val="C00000"/>
                </a:solidFill>
              </a:rPr>
              <a:t>holoprotein</a:t>
            </a:r>
            <a:r>
              <a:rPr lang="en-US" sz="2000" b="1" dirty="0" smtClean="0">
                <a:solidFill>
                  <a:srgbClr val="C00000"/>
                </a:solidFill>
              </a:rPr>
              <a:t>.</a:t>
            </a:r>
            <a:endParaRPr lang="en-GB" sz="2000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EnzymeStructu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645024"/>
            <a:ext cx="7272808" cy="2664296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95536" y="26064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  <a:latin typeface="Castellar" pitchFamily="18" charset="0"/>
              </a:rPr>
              <a:t>                     Types of co-factors                   </a:t>
            </a:r>
            <a:r>
              <a:rPr lang="en-US" dirty="0" smtClean="0">
                <a:solidFill>
                  <a:srgbClr val="C00000"/>
                </a:solidFill>
              </a:rPr>
              <a:t>Continued…</a:t>
            </a:r>
            <a:endParaRPr lang="en-GB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800080"/>
                </a:solidFill>
                <a:latin typeface="Castellar" pitchFamily="18" charset="0"/>
              </a:rPr>
              <a:t>              substrate</a:t>
            </a:r>
            <a:endParaRPr lang="en-GB" sz="4000" b="1" dirty="0">
              <a:solidFill>
                <a:srgbClr val="80008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pPr algn="just"/>
            <a:r>
              <a:rPr lang="en-US" sz="2000" dirty="0" smtClean="0"/>
              <a:t>The reactant in biochemical reaction is termed as </a:t>
            </a:r>
            <a:r>
              <a:rPr lang="en-US" sz="2000" dirty="0" smtClean="0">
                <a:solidFill>
                  <a:srgbClr val="C00000"/>
                </a:solidFill>
              </a:rPr>
              <a:t>substrate.</a:t>
            </a:r>
          </a:p>
          <a:p>
            <a:pPr algn="just"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 algn="just"/>
            <a:r>
              <a:rPr lang="en-US" sz="2000" dirty="0" smtClean="0"/>
              <a:t>When a substrate binds to an enzyme it forms an </a:t>
            </a:r>
            <a:r>
              <a:rPr lang="en-US" sz="2000" dirty="0" smtClean="0">
                <a:solidFill>
                  <a:srgbClr val="C00000"/>
                </a:solidFill>
              </a:rPr>
              <a:t>enzyme-substrate complex.</a:t>
            </a:r>
          </a:p>
          <a:p>
            <a:pPr>
              <a:buNone/>
            </a:pPr>
            <a:endParaRPr lang="en-GB" sz="2000" dirty="0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4716016" y="4221088"/>
            <a:ext cx="3991422" cy="2348558"/>
            <a:chOff x="2016" y="2016"/>
            <a:chExt cx="2797" cy="198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2016" y="2016"/>
              <a:ext cx="2797" cy="1981"/>
            </a:xfrm>
            <a:custGeom>
              <a:avLst/>
              <a:gdLst>
                <a:gd name="T0" fmla="*/ 264 w 2797"/>
                <a:gd name="T1" fmla="*/ 408 h 1981"/>
                <a:gd name="T2" fmla="*/ 372 w 2797"/>
                <a:gd name="T3" fmla="*/ 420 h 1981"/>
                <a:gd name="T4" fmla="*/ 492 w 2797"/>
                <a:gd name="T5" fmla="*/ 432 h 1981"/>
                <a:gd name="T6" fmla="*/ 600 w 2797"/>
                <a:gd name="T7" fmla="*/ 432 h 1981"/>
                <a:gd name="T8" fmla="*/ 708 w 2797"/>
                <a:gd name="T9" fmla="*/ 480 h 1981"/>
                <a:gd name="T10" fmla="*/ 720 w 2797"/>
                <a:gd name="T11" fmla="*/ 588 h 1981"/>
                <a:gd name="T12" fmla="*/ 720 w 2797"/>
                <a:gd name="T13" fmla="*/ 708 h 1981"/>
                <a:gd name="T14" fmla="*/ 720 w 2797"/>
                <a:gd name="T15" fmla="*/ 816 h 1981"/>
                <a:gd name="T16" fmla="*/ 720 w 2797"/>
                <a:gd name="T17" fmla="*/ 924 h 1981"/>
                <a:gd name="T18" fmla="*/ 708 w 2797"/>
                <a:gd name="T19" fmla="*/ 1032 h 1981"/>
                <a:gd name="T20" fmla="*/ 588 w 2797"/>
                <a:gd name="T21" fmla="*/ 1056 h 1981"/>
                <a:gd name="T22" fmla="*/ 432 w 2797"/>
                <a:gd name="T23" fmla="*/ 1056 h 1981"/>
                <a:gd name="T24" fmla="*/ 324 w 2797"/>
                <a:gd name="T25" fmla="*/ 1056 h 1981"/>
                <a:gd name="T26" fmla="*/ 216 w 2797"/>
                <a:gd name="T27" fmla="*/ 1056 h 1981"/>
                <a:gd name="T28" fmla="*/ 108 w 2797"/>
                <a:gd name="T29" fmla="*/ 1140 h 1981"/>
                <a:gd name="T30" fmla="*/ 72 w 2797"/>
                <a:gd name="T31" fmla="*/ 1296 h 1981"/>
                <a:gd name="T32" fmla="*/ 96 w 2797"/>
                <a:gd name="T33" fmla="*/ 1440 h 1981"/>
                <a:gd name="T34" fmla="*/ 216 w 2797"/>
                <a:gd name="T35" fmla="*/ 1536 h 1981"/>
                <a:gd name="T36" fmla="*/ 276 w 2797"/>
                <a:gd name="T37" fmla="*/ 1680 h 1981"/>
                <a:gd name="T38" fmla="*/ 324 w 2797"/>
                <a:gd name="T39" fmla="*/ 1812 h 1981"/>
                <a:gd name="T40" fmla="*/ 564 w 2797"/>
                <a:gd name="T41" fmla="*/ 1848 h 1981"/>
                <a:gd name="T42" fmla="*/ 720 w 2797"/>
                <a:gd name="T43" fmla="*/ 1824 h 1981"/>
                <a:gd name="T44" fmla="*/ 816 w 2797"/>
                <a:gd name="T45" fmla="*/ 1680 h 1981"/>
                <a:gd name="T46" fmla="*/ 1068 w 2797"/>
                <a:gd name="T47" fmla="*/ 1692 h 1981"/>
                <a:gd name="T48" fmla="*/ 1152 w 2797"/>
                <a:gd name="T49" fmla="*/ 1824 h 1981"/>
                <a:gd name="T50" fmla="*/ 1308 w 2797"/>
                <a:gd name="T51" fmla="*/ 1884 h 1981"/>
                <a:gd name="T52" fmla="*/ 1524 w 2797"/>
                <a:gd name="T53" fmla="*/ 1896 h 1981"/>
                <a:gd name="T54" fmla="*/ 1788 w 2797"/>
                <a:gd name="T55" fmla="*/ 1848 h 1981"/>
                <a:gd name="T56" fmla="*/ 2148 w 2797"/>
                <a:gd name="T57" fmla="*/ 1884 h 1981"/>
                <a:gd name="T58" fmla="*/ 2436 w 2797"/>
                <a:gd name="T59" fmla="*/ 1932 h 1981"/>
                <a:gd name="T60" fmla="*/ 2592 w 2797"/>
                <a:gd name="T61" fmla="*/ 1980 h 1981"/>
                <a:gd name="T62" fmla="*/ 2736 w 2797"/>
                <a:gd name="T63" fmla="*/ 1884 h 1981"/>
                <a:gd name="T64" fmla="*/ 2784 w 2797"/>
                <a:gd name="T65" fmla="*/ 1644 h 1981"/>
                <a:gd name="T66" fmla="*/ 2796 w 2797"/>
                <a:gd name="T67" fmla="*/ 1404 h 1981"/>
                <a:gd name="T68" fmla="*/ 2748 w 2797"/>
                <a:gd name="T69" fmla="*/ 1188 h 1981"/>
                <a:gd name="T70" fmla="*/ 2700 w 2797"/>
                <a:gd name="T71" fmla="*/ 948 h 1981"/>
                <a:gd name="T72" fmla="*/ 2676 w 2797"/>
                <a:gd name="T73" fmla="*/ 708 h 1981"/>
                <a:gd name="T74" fmla="*/ 2676 w 2797"/>
                <a:gd name="T75" fmla="*/ 492 h 1981"/>
                <a:gd name="T76" fmla="*/ 2712 w 2797"/>
                <a:gd name="T77" fmla="*/ 252 h 1981"/>
                <a:gd name="T78" fmla="*/ 2652 w 2797"/>
                <a:gd name="T79" fmla="*/ 144 h 1981"/>
                <a:gd name="T80" fmla="*/ 2508 w 2797"/>
                <a:gd name="T81" fmla="*/ 132 h 1981"/>
                <a:gd name="T82" fmla="*/ 2244 w 2797"/>
                <a:gd name="T83" fmla="*/ 120 h 1981"/>
                <a:gd name="T84" fmla="*/ 2004 w 2797"/>
                <a:gd name="T85" fmla="*/ 108 h 1981"/>
                <a:gd name="T86" fmla="*/ 1764 w 2797"/>
                <a:gd name="T87" fmla="*/ 108 h 1981"/>
                <a:gd name="T88" fmla="*/ 1500 w 2797"/>
                <a:gd name="T89" fmla="*/ 96 h 1981"/>
                <a:gd name="T90" fmla="*/ 1236 w 2797"/>
                <a:gd name="T91" fmla="*/ 60 h 1981"/>
                <a:gd name="T92" fmla="*/ 996 w 2797"/>
                <a:gd name="T93" fmla="*/ 48 h 1981"/>
                <a:gd name="T94" fmla="*/ 888 w 2797"/>
                <a:gd name="T95" fmla="*/ 60 h 1981"/>
                <a:gd name="T96" fmla="*/ 756 w 2797"/>
                <a:gd name="T97" fmla="*/ 36 h 1981"/>
                <a:gd name="T98" fmla="*/ 552 w 2797"/>
                <a:gd name="T99" fmla="*/ 12 h 1981"/>
                <a:gd name="T100" fmla="*/ 396 w 2797"/>
                <a:gd name="T101" fmla="*/ 0 h 1981"/>
                <a:gd name="T102" fmla="*/ 288 w 2797"/>
                <a:gd name="T103" fmla="*/ 24 h 1981"/>
                <a:gd name="T104" fmla="*/ 180 w 2797"/>
                <a:gd name="T105" fmla="*/ 60 h 1981"/>
                <a:gd name="T106" fmla="*/ 72 w 2797"/>
                <a:gd name="T107" fmla="*/ 168 h 1981"/>
                <a:gd name="T108" fmla="*/ 0 w 2797"/>
                <a:gd name="T109" fmla="*/ 276 h 1981"/>
                <a:gd name="T110" fmla="*/ 0 w 2797"/>
                <a:gd name="T111" fmla="*/ 384 h 1981"/>
                <a:gd name="T112" fmla="*/ 108 w 2797"/>
                <a:gd name="T113" fmla="*/ 420 h 1981"/>
                <a:gd name="T114" fmla="*/ 192 w 2797"/>
                <a:gd name="T115" fmla="*/ 396 h 19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97"/>
                <a:gd name="T175" fmla="*/ 0 h 1981"/>
                <a:gd name="T176" fmla="*/ 2797 w 2797"/>
                <a:gd name="T177" fmla="*/ 1981 h 19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97" h="1981">
                  <a:moveTo>
                    <a:pt x="192" y="396"/>
                  </a:moveTo>
                  <a:lnTo>
                    <a:pt x="228" y="396"/>
                  </a:lnTo>
                  <a:lnTo>
                    <a:pt x="264" y="408"/>
                  </a:lnTo>
                  <a:lnTo>
                    <a:pt x="300" y="408"/>
                  </a:lnTo>
                  <a:lnTo>
                    <a:pt x="336" y="408"/>
                  </a:lnTo>
                  <a:lnTo>
                    <a:pt x="372" y="420"/>
                  </a:lnTo>
                  <a:lnTo>
                    <a:pt x="408" y="420"/>
                  </a:lnTo>
                  <a:lnTo>
                    <a:pt x="444" y="432"/>
                  </a:lnTo>
                  <a:lnTo>
                    <a:pt x="492" y="432"/>
                  </a:lnTo>
                  <a:lnTo>
                    <a:pt x="528" y="432"/>
                  </a:lnTo>
                  <a:lnTo>
                    <a:pt x="564" y="432"/>
                  </a:lnTo>
                  <a:lnTo>
                    <a:pt x="600" y="432"/>
                  </a:lnTo>
                  <a:lnTo>
                    <a:pt x="648" y="444"/>
                  </a:lnTo>
                  <a:lnTo>
                    <a:pt x="684" y="444"/>
                  </a:lnTo>
                  <a:lnTo>
                    <a:pt x="708" y="480"/>
                  </a:lnTo>
                  <a:lnTo>
                    <a:pt x="720" y="516"/>
                  </a:lnTo>
                  <a:lnTo>
                    <a:pt x="720" y="552"/>
                  </a:lnTo>
                  <a:lnTo>
                    <a:pt x="720" y="588"/>
                  </a:lnTo>
                  <a:lnTo>
                    <a:pt x="720" y="624"/>
                  </a:lnTo>
                  <a:lnTo>
                    <a:pt x="720" y="660"/>
                  </a:lnTo>
                  <a:lnTo>
                    <a:pt x="720" y="708"/>
                  </a:lnTo>
                  <a:lnTo>
                    <a:pt x="720" y="744"/>
                  </a:lnTo>
                  <a:lnTo>
                    <a:pt x="720" y="780"/>
                  </a:lnTo>
                  <a:lnTo>
                    <a:pt x="720" y="816"/>
                  </a:lnTo>
                  <a:lnTo>
                    <a:pt x="720" y="852"/>
                  </a:lnTo>
                  <a:lnTo>
                    <a:pt x="720" y="888"/>
                  </a:lnTo>
                  <a:lnTo>
                    <a:pt x="720" y="924"/>
                  </a:lnTo>
                  <a:lnTo>
                    <a:pt x="720" y="960"/>
                  </a:lnTo>
                  <a:lnTo>
                    <a:pt x="720" y="996"/>
                  </a:lnTo>
                  <a:lnTo>
                    <a:pt x="708" y="1032"/>
                  </a:lnTo>
                  <a:lnTo>
                    <a:pt x="672" y="1056"/>
                  </a:lnTo>
                  <a:lnTo>
                    <a:pt x="636" y="1056"/>
                  </a:lnTo>
                  <a:lnTo>
                    <a:pt x="588" y="1056"/>
                  </a:lnTo>
                  <a:lnTo>
                    <a:pt x="516" y="1056"/>
                  </a:lnTo>
                  <a:lnTo>
                    <a:pt x="468" y="1056"/>
                  </a:lnTo>
                  <a:lnTo>
                    <a:pt x="432" y="1056"/>
                  </a:lnTo>
                  <a:lnTo>
                    <a:pt x="396" y="1056"/>
                  </a:lnTo>
                  <a:lnTo>
                    <a:pt x="360" y="1056"/>
                  </a:lnTo>
                  <a:lnTo>
                    <a:pt x="324" y="1056"/>
                  </a:lnTo>
                  <a:lnTo>
                    <a:pt x="288" y="1056"/>
                  </a:lnTo>
                  <a:lnTo>
                    <a:pt x="252" y="1056"/>
                  </a:lnTo>
                  <a:lnTo>
                    <a:pt x="216" y="1056"/>
                  </a:lnTo>
                  <a:lnTo>
                    <a:pt x="180" y="1068"/>
                  </a:lnTo>
                  <a:lnTo>
                    <a:pt x="144" y="1092"/>
                  </a:lnTo>
                  <a:lnTo>
                    <a:pt x="108" y="1140"/>
                  </a:lnTo>
                  <a:lnTo>
                    <a:pt x="96" y="1176"/>
                  </a:lnTo>
                  <a:lnTo>
                    <a:pt x="84" y="1248"/>
                  </a:lnTo>
                  <a:lnTo>
                    <a:pt x="72" y="1296"/>
                  </a:lnTo>
                  <a:lnTo>
                    <a:pt x="72" y="1344"/>
                  </a:lnTo>
                  <a:lnTo>
                    <a:pt x="72" y="1392"/>
                  </a:lnTo>
                  <a:lnTo>
                    <a:pt x="96" y="1440"/>
                  </a:lnTo>
                  <a:lnTo>
                    <a:pt x="144" y="1464"/>
                  </a:lnTo>
                  <a:lnTo>
                    <a:pt x="180" y="1500"/>
                  </a:lnTo>
                  <a:lnTo>
                    <a:pt x="216" y="1536"/>
                  </a:lnTo>
                  <a:lnTo>
                    <a:pt x="252" y="1584"/>
                  </a:lnTo>
                  <a:lnTo>
                    <a:pt x="276" y="1632"/>
                  </a:lnTo>
                  <a:lnTo>
                    <a:pt x="276" y="1680"/>
                  </a:lnTo>
                  <a:lnTo>
                    <a:pt x="288" y="1728"/>
                  </a:lnTo>
                  <a:lnTo>
                    <a:pt x="300" y="1776"/>
                  </a:lnTo>
                  <a:lnTo>
                    <a:pt x="324" y="1812"/>
                  </a:lnTo>
                  <a:lnTo>
                    <a:pt x="396" y="1824"/>
                  </a:lnTo>
                  <a:lnTo>
                    <a:pt x="468" y="1848"/>
                  </a:lnTo>
                  <a:lnTo>
                    <a:pt x="564" y="1848"/>
                  </a:lnTo>
                  <a:lnTo>
                    <a:pt x="636" y="1860"/>
                  </a:lnTo>
                  <a:lnTo>
                    <a:pt x="672" y="1860"/>
                  </a:lnTo>
                  <a:lnTo>
                    <a:pt x="720" y="1824"/>
                  </a:lnTo>
                  <a:lnTo>
                    <a:pt x="744" y="1752"/>
                  </a:lnTo>
                  <a:lnTo>
                    <a:pt x="780" y="1704"/>
                  </a:lnTo>
                  <a:lnTo>
                    <a:pt x="816" y="1680"/>
                  </a:lnTo>
                  <a:lnTo>
                    <a:pt x="900" y="1668"/>
                  </a:lnTo>
                  <a:lnTo>
                    <a:pt x="972" y="1680"/>
                  </a:lnTo>
                  <a:lnTo>
                    <a:pt x="1068" y="1692"/>
                  </a:lnTo>
                  <a:lnTo>
                    <a:pt x="1116" y="1740"/>
                  </a:lnTo>
                  <a:lnTo>
                    <a:pt x="1140" y="1788"/>
                  </a:lnTo>
                  <a:lnTo>
                    <a:pt x="1152" y="1824"/>
                  </a:lnTo>
                  <a:lnTo>
                    <a:pt x="1188" y="1872"/>
                  </a:lnTo>
                  <a:lnTo>
                    <a:pt x="1236" y="1884"/>
                  </a:lnTo>
                  <a:lnTo>
                    <a:pt x="1308" y="1884"/>
                  </a:lnTo>
                  <a:lnTo>
                    <a:pt x="1380" y="1884"/>
                  </a:lnTo>
                  <a:lnTo>
                    <a:pt x="1476" y="1884"/>
                  </a:lnTo>
                  <a:lnTo>
                    <a:pt x="1524" y="1896"/>
                  </a:lnTo>
                  <a:lnTo>
                    <a:pt x="1596" y="1884"/>
                  </a:lnTo>
                  <a:lnTo>
                    <a:pt x="1692" y="1860"/>
                  </a:lnTo>
                  <a:lnTo>
                    <a:pt x="1788" y="1848"/>
                  </a:lnTo>
                  <a:lnTo>
                    <a:pt x="1908" y="1848"/>
                  </a:lnTo>
                  <a:lnTo>
                    <a:pt x="2028" y="1872"/>
                  </a:lnTo>
                  <a:lnTo>
                    <a:pt x="2148" y="1884"/>
                  </a:lnTo>
                  <a:lnTo>
                    <a:pt x="2268" y="1908"/>
                  </a:lnTo>
                  <a:lnTo>
                    <a:pt x="2364" y="1920"/>
                  </a:lnTo>
                  <a:lnTo>
                    <a:pt x="2436" y="1932"/>
                  </a:lnTo>
                  <a:lnTo>
                    <a:pt x="2508" y="1956"/>
                  </a:lnTo>
                  <a:lnTo>
                    <a:pt x="2544" y="1968"/>
                  </a:lnTo>
                  <a:lnTo>
                    <a:pt x="2592" y="1980"/>
                  </a:lnTo>
                  <a:lnTo>
                    <a:pt x="2640" y="1956"/>
                  </a:lnTo>
                  <a:lnTo>
                    <a:pt x="2688" y="1932"/>
                  </a:lnTo>
                  <a:lnTo>
                    <a:pt x="2736" y="1884"/>
                  </a:lnTo>
                  <a:lnTo>
                    <a:pt x="2748" y="1812"/>
                  </a:lnTo>
                  <a:lnTo>
                    <a:pt x="2772" y="1716"/>
                  </a:lnTo>
                  <a:lnTo>
                    <a:pt x="2784" y="1644"/>
                  </a:lnTo>
                  <a:lnTo>
                    <a:pt x="2784" y="1572"/>
                  </a:lnTo>
                  <a:lnTo>
                    <a:pt x="2796" y="1500"/>
                  </a:lnTo>
                  <a:lnTo>
                    <a:pt x="2796" y="1404"/>
                  </a:lnTo>
                  <a:lnTo>
                    <a:pt x="2784" y="1308"/>
                  </a:lnTo>
                  <a:lnTo>
                    <a:pt x="2760" y="1260"/>
                  </a:lnTo>
                  <a:lnTo>
                    <a:pt x="2748" y="1188"/>
                  </a:lnTo>
                  <a:lnTo>
                    <a:pt x="2724" y="1116"/>
                  </a:lnTo>
                  <a:lnTo>
                    <a:pt x="2712" y="1044"/>
                  </a:lnTo>
                  <a:lnTo>
                    <a:pt x="2700" y="948"/>
                  </a:lnTo>
                  <a:lnTo>
                    <a:pt x="2688" y="876"/>
                  </a:lnTo>
                  <a:lnTo>
                    <a:pt x="2676" y="780"/>
                  </a:lnTo>
                  <a:lnTo>
                    <a:pt x="2676" y="708"/>
                  </a:lnTo>
                  <a:lnTo>
                    <a:pt x="2676" y="636"/>
                  </a:lnTo>
                  <a:lnTo>
                    <a:pt x="2676" y="564"/>
                  </a:lnTo>
                  <a:lnTo>
                    <a:pt x="2676" y="492"/>
                  </a:lnTo>
                  <a:lnTo>
                    <a:pt x="2688" y="396"/>
                  </a:lnTo>
                  <a:lnTo>
                    <a:pt x="2700" y="348"/>
                  </a:lnTo>
                  <a:lnTo>
                    <a:pt x="2712" y="252"/>
                  </a:lnTo>
                  <a:lnTo>
                    <a:pt x="2712" y="204"/>
                  </a:lnTo>
                  <a:lnTo>
                    <a:pt x="2688" y="168"/>
                  </a:lnTo>
                  <a:lnTo>
                    <a:pt x="2652" y="144"/>
                  </a:lnTo>
                  <a:lnTo>
                    <a:pt x="2616" y="132"/>
                  </a:lnTo>
                  <a:lnTo>
                    <a:pt x="2580" y="132"/>
                  </a:lnTo>
                  <a:lnTo>
                    <a:pt x="2508" y="132"/>
                  </a:lnTo>
                  <a:lnTo>
                    <a:pt x="2436" y="120"/>
                  </a:lnTo>
                  <a:lnTo>
                    <a:pt x="2364" y="120"/>
                  </a:lnTo>
                  <a:lnTo>
                    <a:pt x="2244" y="120"/>
                  </a:lnTo>
                  <a:lnTo>
                    <a:pt x="2148" y="120"/>
                  </a:lnTo>
                  <a:lnTo>
                    <a:pt x="2076" y="120"/>
                  </a:lnTo>
                  <a:lnTo>
                    <a:pt x="2004" y="108"/>
                  </a:lnTo>
                  <a:lnTo>
                    <a:pt x="1932" y="108"/>
                  </a:lnTo>
                  <a:lnTo>
                    <a:pt x="1836" y="108"/>
                  </a:lnTo>
                  <a:lnTo>
                    <a:pt x="1764" y="108"/>
                  </a:lnTo>
                  <a:lnTo>
                    <a:pt x="1692" y="108"/>
                  </a:lnTo>
                  <a:lnTo>
                    <a:pt x="1596" y="108"/>
                  </a:lnTo>
                  <a:lnTo>
                    <a:pt x="1500" y="96"/>
                  </a:lnTo>
                  <a:lnTo>
                    <a:pt x="1404" y="84"/>
                  </a:lnTo>
                  <a:lnTo>
                    <a:pt x="1308" y="72"/>
                  </a:lnTo>
                  <a:lnTo>
                    <a:pt x="1236" y="60"/>
                  </a:lnTo>
                  <a:lnTo>
                    <a:pt x="1164" y="60"/>
                  </a:lnTo>
                  <a:lnTo>
                    <a:pt x="1092" y="48"/>
                  </a:lnTo>
                  <a:lnTo>
                    <a:pt x="996" y="48"/>
                  </a:lnTo>
                  <a:lnTo>
                    <a:pt x="960" y="48"/>
                  </a:lnTo>
                  <a:lnTo>
                    <a:pt x="924" y="48"/>
                  </a:lnTo>
                  <a:lnTo>
                    <a:pt x="888" y="60"/>
                  </a:lnTo>
                  <a:lnTo>
                    <a:pt x="840" y="60"/>
                  </a:lnTo>
                  <a:lnTo>
                    <a:pt x="792" y="60"/>
                  </a:lnTo>
                  <a:lnTo>
                    <a:pt x="756" y="36"/>
                  </a:lnTo>
                  <a:lnTo>
                    <a:pt x="708" y="24"/>
                  </a:lnTo>
                  <a:lnTo>
                    <a:pt x="624" y="12"/>
                  </a:lnTo>
                  <a:lnTo>
                    <a:pt x="552" y="12"/>
                  </a:lnTo>
                  <a:lnTo>
                    <a:pt x="480" y="12"/>
                  </a:lnTo>
                  <a:lnTo>
                    <a:pt x="432" y="0"/>
                  </a:lnTo>
                  <a:lnTo>
                    <a:pt x="396" y="0"/>
                  </a:lnTo>
                  <a:lnTo>
                    <a:pt x="360" y="12"/>
                  </a:lnTo>
                  <a:lnTo>
                    <a:pt x="324" y="12"/>
                  </a:lnTo>
                  <a:lnTo>
                    <a:pt x="288" y="24"/>
                  </a:lnTo>
                  <a:lnTo>
                    <a:pt x="252" y="24"/>
                  </a:lnTo>
                  <a:lnTo>
                    <a:pt x="216" y="36"/>
                  </a:lnTo>
                  <a:lnTo>
                    <a:pt x="180" y="60"/>
                  </a:lnTo>
                  <a:lnTo>
                    <a:pt x="144" y="84"/>
                  </a:lnTo>
                  <a:lnTo>
                    <a:pt x="108" y="120"/>
                  </a:lnTo>
                  <a:lnTo>
                    <a:pt x="72" y="168"/>
                  </a:lnTo>
                  <a:lnTo>
                    <a:pt x="36" y="204"/>
                  </a:lnTo>
                  <a:lnTo>
                    <a:pt x="12" y="240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48"/>
                  </a:lnTo>
                  <a:lnTo>
                    <a:pt x="0" y="384"/>
                  </a:lnTo>
                  <a:lnTo>
                    <a:pt x="36" y="396"/>
                  </a:lnTo>
                  <a:lnTo>
                    <a:pt x="72" y="408"/>
                  </a:lnTo>
                  <a:lnTo>
                    <a:pt x="108" y="420"/>
                  </a:lnTo>
                  <a:lnTo>
                    <a:pt x="144" y="432"/>
                  </a:lnTo>
                  <a:lnTo>
                    <a:pt x="180" y="420"/>
                  </a:lnTo>
                  <a:lnTo>
                    <a:pt x="192" y="396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76" y="2502"/>
              <a:ext cx="1261" cy="4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sz="3200" dirty="0">
                  <a:latin typeface="Comic Sans MS" pitchFamily="66" charset="0"/>
                </a:rPr>
                <a:t>Enzyme</a:t>
              </a:r>
            </a:p>
          </p:txBody>
        </p:sp>
      </p:grpSp>
      <p:sp>
        <p:nvSpPr>
          <p:cNvPr id="8" name="AutoShape 16"/>
          <p:cNvSpPr>
            <a:spLocks noChangeArrowheads="1"/>
          </p:cNvSpPr>
          <p:nvPr/>
        </p:nvSpPr>
        <p:spPr bwMode="auto">
          <a:xfrm>
            <a:off x="3419872" y="4653136"/>
            <a:ext cx="1676400" cy="838200"/>
          </a:xfrm>
          <a:prstGeom prst="rightArrow">
            <a:avLst>
              <a:gd name="adj1" fmla="val 5000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dirty="0">
                <a:latin typeface="Comic Sans MS" pitchFamily="66" charset="0"/>
              </a:rPr>
              <a:t>Joins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971600" y="4797152"/>
            <a:ext cx="1800200" cy="5627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dirty="0">
                <a:latin typeface="Comic Sans MS" pitchFamily="66" charset="0"/>
              </a:rPr>
              <a:t>Substrate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1856</TotalTime>
  <Words>523</Words>
  <Application>Microsoft Office PowerPoint</Application>
  <PresentationFormat>عرض على الشاشة (3:4)‏</PresentationFormat>
  <Paragraphs>90</Paragraphs>
  <Slides>11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Oriel</vt:lpstr>
      <vt:lpstr>                 Enzymes</vt:lpstr>
      <vt:lpstr>عرض تقديمي في PowerPoint</vt:lpstr>
      <vt:lpstr>          Structure of Enzymes</vt:lpstr>
      <vt:lpstr>             Active site</vt:lpstr>
      <vt:lpstr>                       Co-factors</vt:lpstr>
      <vt:lpstr>Inorganic co-factors</vt:lpstr>
      <vt:lpstr>       Types of Organic co-factors</vt:lpstr>
      <vt:lpstr>عرض تقديمي في PowerPoint</vt:lpstr>
      <vt:lpstr>              substrate</vt:lpstr>
      <vt:lpstr>   Sites of enzyme synthesis</vt:lpstr>
      <vt:lpstr>Intracellular and extracellular enzymes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Fatima Zahid</dc:creator>
  <cp:lastModifiedBy>user</cp:lastModifiedBy>
  <cp:revision>190</cp:revision>
  <dcterms:created xsi:type="dcterms:W3CDTF">2013-12-03T07:34:23Z</dcterms:created>
  <dcterms:modified xsi:type="dcterms:W3CDTF">2025-05-20T09:06:25Z</dcterms:modified>
</cp:coreProperties>
</file>