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1"/>
  </p:notesMasterIdLst>
  <p:sldIdLst>
    <p:sldId id="256" r:id="rId2"/>
    <p:sldId id="300" r:id="rId3"/>
    <p:sldId id="301" r:id="rId4"/>
    <p:sldId id="302" r:id="rId5"/>
    <p:sldId id="303" r:id="rId6"/>
    <p:sldId id="304" r:id="rId7"/>
    <p:sldId id="305" r:id="rId8"/>
    <p:sldId id="306" r:id="rId9"/>
    <p:sldId id="33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>
        <p:scale>
          <a:sx n="66" d="100"/>
          <a:sy n="66" d="100"/>
        </p:scale>
        <p:origin x="-1500" y="-4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87258-171A-40AB-A603-B353E7B8ED9E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4E98CA-4AE5-4925-93CA-5E32596D043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2684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835696" y="764704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</a:t>
            </a:r>
            <a:r>
              <a:rPr lang="en-US" sz="9600" dirty="0" smtClean="0">
                <a:solidFill>
                  <a:srgbClr val="800080"/>
                </a:solidFill>
                <a:latin typeface="Algerian" pitchFamily="82" charset="0"/>
                <a:cs typeface="Aharoni" pitchFamily="2" charset="-79"/>
              </a:rPr>
              <a:t>Enzymes</a:t>
            </a:r>
            <a:endParaRPr lang="en-GB" sz="9600" dirty="0">
              <a:solidFill>
                <a:srgbClr val="800080"/>
              </a:solidFill>
              <a:latin typeface="Algerian" pitchFamily="82" charset="0"/>
              <a:cs typeface="Aharoni" pitchFamily="2" charset="-79"/>
            </a:endParaRPr>
          </a:p>
        </p:txBody>
      </p:sp>
      <p:sp>
        <p:nvSpPr>
          <p:cNvPr id="2" name="عنوان فرعي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Prof.Dr</a:t>
            </a:r>
            <a:r>
              <a:rPr lang="en-US" dirty="0" smtClean="0"/>
              <a:t>. </a:t>
            </a:r>
            <a:r>
              <a:rPr lang="en-US" dirty="0" err="1" smtClean="0"/>
              <a:t>Layla</a:t>
            </a:r>
            <a:r>
              <a:rPr lang="en-US" dirty="0" smtClean="0"/>
              <a:t> Othman </a:t>
            </a:r>
            <a:r>
              <a:rPr lang="en-US" dirty="0" err="1" smtClean="0"/>
              <a:t>Farhan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Third stage </a:t>
            </a:r>
            <a:endParaRPr lang="ar-IQ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Thermodynamic changes</a:t>
            </a:r>
            <a:endParaRPr lang="en-US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sz="2000" dirty="0" smtClean="0"/>
              <a:t>All chemical reactions have energy barriers between reactants and products.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The difference in transitional state and substrate is called </a:t>
            </a:r>
            <a:r>
              <a:rPr lang="en-US" sz="2000" i="1" dirty="0" smtClean="0">
                <a:solidFill>
                  <a:srgbClr val="C00000"/>
                </a:solidFill>
              </a:rPr>
              <a:t>activational barrier</a:t>
            </a:r>
            <a:r>
              <a:rPr lang="en-US" sz="2000" dirty="0" smtClean="0"/>
              <a:t>.</a:t>
            </a:r>
          </a:p>
          <a:p>
            <a:endParaRPr lang="en-US" dirty="0"/>
          </a:p>
        </p:txBody>
      </p:sp>
      <p:pic>
        <p:nvPicPr>
          <p:cNvPr id="1027" name="Picture 3" descr="C:\Users\Usman\Pictures\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429000"/>
            <a:ext cx="7315200" cy="3200400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Thermodynamic changes</a:t>
            </a:r>
            <a:endParaRPr lang="en-US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smtClean="0"/>
              <a:t>Only a few substances cross the activation barrier and change into products.</a:t>
            </a:r>
          </a:p>
          <a:p>
            <a:pPr algn="just"/>
            <a:r>
              <a:rPr lang="en-US" sz="2000" dirty="0" smtClean="0"/>
              <a:t>That is why rate of uncatalyzed reactions is much slow.</a:t>
            </a:r>
          </a:p>
          <a:p>
            <a:pPr algn="just"/>
            <a:r>
              <a:rPr lang="en-US" sz="2000" dirty="0" smtClean="0"/>
              <a:t> Enzymes provide an alternate pathway for conversion of substrate into products.</a:t>
            </a:r>
          </a:p>
          <a:p>
            <a:pPr algn="just"/>
            <a:r>
              <a:rPr lang="en-US" sz="2000" dirty="0" smtClean="0"/>
              <a:t>Enzymes accelerate reaction rates by forming transitional state having low activational energy.</a:t>
            </a:r>
          </a:p>
          <a:p>
            <a:pPr algn="just"/>
            <a:r>
              <a:rPr lang="en-US" sz="2000" dirty="0" smtClean="0"/>
              <a:t>Hence, the reaction rate is increased many folds in the presence of enzymes.</a:t>
            </a:r>
          </a:p>
          <a:p>
            <a:pPr algn="just"/>
            <a:r>
              <a:rPr lang="en-US" sz="2000" dirty="0" smtClean="0"/>
              <a:t>The total energy of the system remains the same and equilibrium state is not disturbed.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140176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Thermo-dynamic changes overview</a:t>
            </a:r>
            <a:endParaRPr lang="en-US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pic>
        <p:nvPicPr>
          <p:cNvPr id="5" name="Content Placeholder 4" descr="g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1905000"/>
            <a:ext cx="6096000" cy="4267199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Processes at the active site</a:t>
            </a:r>
            <a:endParaRPr lang="en-US" sz="4000" dirty="0">
              <a:latin typeface="Castellar" pitchFamily="18" charset="0"/>
            </a:endParaRPr>
          </a:p>
        </p:txBody>
      </p:sp>
      <p:sp>
        <p:nvSpPr>
          <p:cNvPr id="9" name="Flowchart: Connector 8"/>
          <p:cNvSpPr/>
          <p:nvPr/>
        </p:nvSpPr>
        <p:spPr>
          <a:xfrm>
            <a:off x="3048000" y="1600200"/>
            <a:ext cx="1752600" cy="1676400"/>
          </a:xfrm>
          <a:prstGeom prst="flowChartConnector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Covalent catalysis</a:t>
            </a:r>
            <a:endParaRPr lang="en-US" dirty="0"/>
          </a:p>
        </p:txBody>
      </p:sp>
      <p:sp>
        <p:nvSpPr>
          <p:cNvPr id="10" name="Flowchart: Connector 9"/>
          <p:cNvSpPr/>
          <p:nvPr/>
        </p:nvSpPr>
        <p:spPr>
          <a:xfrm>
            <a:off x="4572000" y="2438400"/>
            <a:ext cx="1752600" cy="1676400"/>
          </a:xfrm>
          <a:prstGeom prst="flowChartConnector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Acid base catalysis</a:t>
            </a:r>
          </a:p>
        </p:txBody>
      </p:sp>
      <p:sp>
        <p:nvSpPr>
          <p:cNvPr id="11" name="Flowchart: Connector 10"/>
          <p:cNvSpPr/>
          <p:nvPr/>
        </p:nvSpPr>
        <p:spPr>
          <a:xfrm>
            <a:off x="1828800" y="2819400"/>
            <a:ext cx="1752600" cy="1676400"/>
          </a:xfrm>
          <a:prstGeom prst="flowChartConnector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Catalysis by strain</a:t>
            </a:r>
            <a:endParaRPr lang="en-US" dirty="0"/>
          </a:p>
        </p:txBody>
      </p:sp>
      <p:sp>
        <p:nvSpPr>
          <p:cNvPr id="12" name="Flowchart: Connector 11"/>
          <p:cNvSpPr/>
          <p:nvPr/>
        </p:nvSpPr>
        <p:spPr>
          <a:xfrm>
            <a:off x="3352800" y="3657600"/>
            <a:ext cx="1752600" cy="1676400"/>
          </a:xfrm>
          <a:prstGeom prst="flowChartConnector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Catalysis by proximity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Covalent catalysis</a:t>
            </a:r>
            <a:endParaRPr lang="en-US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Enzymes form covalent linkages with substrate forming transient enzyme-substrate complex with very low activation energy</a:t>
            </a:r>
            <a:r>
              <a:rPr lang="en-US" dirty="0" smtClean="0"/>
              <a:t>.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Enzyme</a:t>
            </a:r>
            <a:r>
              <a:rPr lang="en-US" dirty="0" smtClean="0"/>
              <a:t> </a:t>
            </a:r>
            <a:r>
              <a:rPr lang="en-US" sz="2000" dirty="0" smtClean="0"/>
              <a:t>is released unaltered after completion of reaction.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Font typeface="Courier New" pitchFamily="49" charset="0"/>
              <a:buChar char="o"/>
            </a:pPr>
            <a:endParaRPr lang="en-US" dirty="0"/>
          </a:p>
        </p:txBody>
      </p:sp>
      <p:pic>
        <p:nvPicPr>
          <p:cNvPr id="8" name="Picture 7" descr="s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3124200"/>
            <a:ext cx="7391400" cy="2971800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acid-base catalysis</a:t>
            </a:r>
            <a:endParaRPr lang="en-US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sz="2000" dirty="0" smtClean="0"/>
              <a:t>Mostly undertaken by oxido- reductases enzyme.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Mostly at the active site, histdine is present which act as both proton donor and proton acceptor.</a:t>
            </a:r>
          </a:p>
          <a:p>
            <a:pPr>
              <a:buNone/>
            </a:pPr>
            <a:endParaRPr lang="en-US" sz="20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1" name="Picture 10" descr="cc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3581400"/>
            <a:ext cx="5638800" cy="2590800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7467600" cy="157003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Catalysis by proximity</a:t>
            </a:r>
            <a:endParaRPr lang="en-US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sz="2000" dirty="0" smtClean="0"/>
              <a:t>In this catalysis molecules must come in bond forming distance.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When enzyme binds: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/>
              <a:t>A region of high substrate concentration is produced at active site.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/>
              <a:t>This will orient substrate molecules especially in a position ideal for them.</a:t>
            </a:r>
          </a:p>
        </p:txBody>
      </p:sp>
      <p:pic>
        <p:nvPicPr>
          <p:cNvPr id="4" name="Picture 3" descr="zz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4648200"/>
            <a:ext cx="5530552" cy="1877144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Catalysis by bond strain</a:t>
            </a:r>
            <a:endParaRPr lang="en-US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/>
          <a:lstStyle/>
          <a:p>
            <a:pPr algn="just"/>
            <a:r>
              <a:rPr lang="en-US" sz="2000" dirty="0" smtClean="0"/>
              <a:t>Mostly undertaken by </a:t>
            </a:r>
            <a:r>
              <a:rPr lang="en-US" sz="2000" i="1" dirty="0" smtClean="0">
                <a:solidFill>
                  <a:srgbClr val="C00000"/>
                </a:solidFill>
              </a:rPr>
              <a:t>lyases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smtClean="0"/>
              <a:t>The enzyme-substrate binding causes </a:t>
            </a:r>
            <a:r>
              <a:rPr lang="en-US" sz="2000" i="1" dirty="0" smtClean="0">
                <a:solidFill>
                  <a:srgbClr val="C00000"/>
                </a:solidFill>
              </a:rPr>
              <a:t>reorientation</a:t>
            </a:r>
            <a:r>
              <a:rPr lang="en-US" sz="2000" dirty="0" smtClean="0"/>
              <a:t> of the structure of site due to in a strain condition.</a:t>
            </a:r>
          </a:p>
          <a:p>
            <a:pPr algn="just"/>
            <a:r>
              <a:rPr lang="en-US" sz="2000" dirty="0" smtClean="0"/>
              <a:t>Thus </a:t>
            </a:r>
            <a:r>
              <a:rPr lang="en-US" sz="2000" i="1" dirty="0" smtClean="0">
                <a:solidFill>
                  <a:srgbClr val="C00000"/>
                </a:solidFill>
              </a:rPr>
              <a:t>transitional state </a:t>
            </a:r>
            <a:r>
              <a:rPr lang="en-US" sz="2000" dirty="0" smtClean="0"/>
              <a:t>is required and here bond is unstable and eventually broken.</a:t>
            </a:r>
          </a:p>
          <a:p>
            <a:pPr algn="just"/>
            <a:r>
              <a:rPr lang="en-US" sz="2000" dirty="0" smtClean="0"/>
              <a:t>In this way bond between substrate is </a:t>
            </a:r>
            <a:r>
              <a:rPr lang="en-US" sz="2000" i="1" dirty="0" smtClean="0">
                <a:solidFill>
                  <a:srgbClr val="C00000"/>
                </a:solidFill>
              </a:rPr>
              <a:t>broken</a:t>
            </a:r>
            <a:r>
              <a:rPr lang="en-US" sz="2000" dirty="0" smtClean="0"/>
              <a:t> and converted into </a:t>
            </a:r>
            <a:r>
              <a:rPr lang="en-US" sz="2000" i="1" dirty="0" smtClean="0">
                <a:solidFill>
                  <a:srgbClr val="C00000"/>
                </a:solidFill>
              </a:rPr>
              <a:t>products</a:t>
            </a:r>
            <a:r>
              <a:rPr lang="en-US" sz="2000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>
              <a:latin typeface="Castellar" pitchFamily="18" charset="0"/>
            </a:endParaRPr>
          </a:p>
        </p:txBody>
      </p:sp>
      <p:pic>
        <p:nvPicPr>
          <p:cNvPr id="4" name="Picture 3" descr="kk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038600"/>
            <a:ext cx="7620000" cy="2667000"/>
          </a:xfrm>
          <a:prstGeom prst="rect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1853</TotalTime>
  <Words>287</Words>
  <Application>Microsoft Office PowerPoint</Application>
  <PresentationFormat>عرض على الشاشة (3:4)‏</PresentationFormat>
  <Paragraphs>41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Oriel</vt:lpstr>
      <vt:lpstr>                 Enzymes</vt:lpstr>
      <vt:lpstr>Thermodynamic changes</vt:lpstr>
      <vt:lpstr>Thermodynamic changes</vt:lpstr>
      <vt:lpstr>Thermo-dynamic changes overview</vt:lpstr>
      <vt:lpstr>Processes at the active site</vt:lpstr>
      <vt:lpstr>Covalent catalysis</vt:lpstr>
      <vt:lpstr>acid-base catalysis</vt:lpstr>
      <vt:lpstr>Catalysis by proximity</vt:lpstr>
      <vt:lpstr>Catalysis by bond strain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Fatima Zahid</dc:creator>
  <cp:lastModifiedBy>user</cp:lastModifiedBy>
  <cp:revision>190</cp:revision>
  <dcterms:created xsi:type="dcterms:W3CDTF">2013-12-03T07:34:23Z</dcterms:created>
  <dcterms:modified xsi:type="dcterms:W3CDTF">2025-05-20T09:17:28Z</dcterms:modified>
</cp:coreProperties>
</file>