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22/09/1447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lip dir="l"/>
      </p:transition>
    </mc:Choice>
    <mc:Fallback xmlns="">
      <p:transition spd="slow">
        <p:fade/>
      </p:transition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08920"/>
          </a:xfrm>
        </p:spPr>
        <p:txBody>
          <a:bodyPr/>
          <a:lstStyle/>
          <a:p>
            <a:r>
              <a:rPr lang="ar-IQ" dirty="0" smtClean="0"/>
              <a:t>غاية النقد الأدبي ووظيفته: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7503" y="2996952"/>
            <a:ext cx="9018389" cy="3649960"/>
          </a:xfrm>
        </p:spPr>
        <p:txBody>
          <a:bodyPr>
            <a:normAutofit/>
          </a:bodyPr>
          <a:lstStyle/>
          <a:p>
            <a:r>
              <a:rPr lang="ar-IQ" sz="4800" dirty="0"/>
              <a:t>الهدف من </a:t>
            </a:r>
            <a:r>
              <a:rPr lang="ar-IQ" sz="4800" dirty="0" smtClean="0"/>
              <a:t>تدريس </a:t>
            </a:r>
            <a:r>
              <a:rPr lang="ar-SA" sz="4800" dirty="0" smtClean="0"/>
              <a:t>المحاضرة</a:t>
            </a:r>
            <a:r>
              <a:rPr lang="ar-IQ" sz="4800" dirty="0" smtClean="0"/>
              <a:t> </a:t>
            </a:r>
            <a:r>
              <a:rPr lang="ar-IQ" sz="4800" dirty="0"/>
              <a:t>تعريف الطلاب بغاية النقد ووظيفته في </a:t>
            </a:r>
            <a:r>
              <a:rPr lang="ar-IQ" sz="4800" dirty="0" smtClean="0"/>
              <a:t>تقديم </a:t>
            </a:r>
            <a:r>
              <a:rPr lang="ar-IQ" sz="4800" dirty="0"/>
              <a:t>النصوص الأدبية للقراء ..</a:t>
            </a:r>
          </a:p>
        </p:txBody>
      </p:sp>
    </p:spTree>
    <p:extLst>
      <p:ext uri="{BB962C8B-B14F-4D97-AF65-F5344CB8AC3E}">
        <p14:creationId xmlns:p14="http://schemas.microsoft.com/office/powerpoint/2010/main" val="131026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5000">
        <p14:honeycomb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/>
              <a:t>غاية النقد ووظيفته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dirty="0" smtClean="0"/>
              <a:t>تتلخص غاية النقد ووظيفته في:</a:t>
            </a:r>
          </a:p>
          <a:p>
            <a:r>
              <a:rPr lang="ar-IQ" dirty="0" smtClean="0"/>
              <a:t> تقويم </a:t>
            </a:r>
            <a:r>
              <a:rPr lang="ar-IQ" dirty="0"/>
              <a:t>العمل الأدبي من الناحية الفنية </a:t>
            </a:r>
            <a:r>
              <a:rPr lang="ar-IQ" dirty="0" smtClean="0"/>
              <a:t>. </a:t>
            </a:r>
          </a:p>
          <a:p>
            <a:r>
              <a:rPr lang="ar-IQ" dirty="0" smtClean="0"/>
              <a:t>وبيان </a:t>
            </a:r>
            <a:r>
              <a:rPr lang="ar-IQ" dirty="0"/>
              <a:t>قيمته (الموضوعية </a:t>
            </a:r>
            <a:r>
              <a:rPr lang="ar-IQ" dirty="0" smtClean="0"/>
              <a:t>). </a:t>
            </a:r>
            <a:endParaRPr lang="ar-SA" dirty="0" smtClean="0"/>
          </a:p>
          <a:p>
            <a:r>
              <a:rPr lang="ar-SA" dirty="0" smtClean="0"/>
              <a:t>وبيان</a:t>
            </a:r>
            <a:r>
              <a:rPr lang="ar-IQ" dirty="0" smtClean="0"/>
              <a:t> تجاربه </a:t>
            </a:r>
            <a:r>
              <a:rPr lang="ar-IQ" dirty="0"/>
              <a:t>الشعورية السابقة </a:t>
            </a:r>
            <a:r>
              <a:rPr lang="ar-SA" dirty="0" smtClean="0"/>
              <a:t>التي</a:t>
            </a:r>
            <a:r>
              <a:rPr lang="ar-IQ" dirty="0" smtClean="0"/>
              <a:t> </a:t>
            </a:r>
            <a:r>
              <a:rPr lang="ar-IQ" dirty="0"/>
              <a:t>ما </a:t>
            </a:r>
            <a:r>
              <a:rPr lang="ar-IQ" dirty="0" smtClean="0"/>
              <a:t>ترج</a:t>
            </a:r>
            <a:r>
              <a:rPr lang="ar-SA" dirty="0" smtClean="0"/>
              <a:t>ح</a:t>
            </a:r>
            <a:r>
              <a:rPr lang="ar-IQ" dirty="0" smtClean="0"/>
              <a:t> </a:t>
            </a:r>
            <a:r>
              <a:rPr lang="ar-SA" dirty="0" smtClean="0"/>
              <a:t>تأويل </a:t>
            </a:r>
            <a:r>
              <a:rPr lang="ar-IQ" dirty="0" smtClean="0"/>
              <a:t>العمل </a:t>
            </a:r>
            <a:r>
              <a:rPr lang="ar-IQ" dirty="0"/>
              <a:t>الأدبي نفسه </a:t>
            </a:r>
            <a:r>
              <a:rPr lang="ar-SA" dirty="0" smtClean="0"/>
              <a:t>.</a:t>
            </a:r>
          </a:p>
          <a:p>
            <a:r>
              <a:rPr lang="ar-IQ" dirty="0" smtClean="0"/>
              <a:t> و</a:t>
            </a:r>
            <a:r>
              <a:rPr lang="ar-SA" dirty="0" smtClean="0"/>
              <a:t>بيان</a:t>
            </a:r>
            <a:r>
              <a:rPr lang="ar-IQ" dirty="0" smtClean="0"/>
              <a:t> </a:t>
            </a:r>
            <a:r>
              <a:rPr lang="ar-IQ" dirty="0"/>
              <a:t>الحالة النفسية الوقتية التي يكون فيها الناقد لحظة نظره إلى هذا العمل .</a:t>
            </a:r>
          </a:p>
        </p:txBody>
      </p:sp>
    </p:spTree>
    <p:extLst>
      <p:ext uri="{BB962C8B-B14F-4D97-AF65-F5344CB8AC3E}">
        <p14:creationId xmlns:p14="http://schemas.microsoft.com/office/powerpoint/2010/main" val="315957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flip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/>
              <a:t>فهم طبيعة العمل النقدي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IQ" dirty="0" smtClean="0"/>
              <a:t>من </a:t>
            </a:r>
            <a:r>
              <a:rPr lang="ar-IQ" dirty="0"/>
              <a:t>خلال فهم </a:t>
            </a:r>
            <a:r>
              <a:rPr lang="ar-IQ" dirty="0" smtClean="0"/>
              <a:t>أن</a:t>
            </a:r>
            <a:r>
              <a:rPr lang="ar-SA" dirty="0" smtClean="0"/>
              <a:t> :</a:t>
            </a:r>
          </a:p>
          <a:p>
            <a:r>
              <a:rPr lang="ar-IQ" dirty="0" smtClean="0"/>
              <a:t> </a:t>
            </a:r>
            <a:r>
              <a:rPr lang="ar-IQ" dirty="0"/>
              <a:t>الأدب فن يعرض التجارب الإنسانية التي يستمدها من الحياة </a:t>
            </a:r>
            <a:r>
              <a:rPr lang="ar-IQ" dirty="0" smtClean="0"/>
              <a:t> </a:t>
            </a:r>
            <a:r>
              <a:rPr lang="ar-IQ" dirty="0"/>
              <a:t>، لذا يمكن أن نستعين بكل ما أحرزه العقل من تقدم للكشف عن أبعاد هذا التفسير </a:t>
            </a:r>
            <a:r>
              <a:rPr lang="ar-SA" dirty="0" smtClean="0"/>
              <a:t>.</a:t>
            </a:r>
          </a:p>
          <a:p>
            <a:r>
              <a:rPr lang="ar-IQ" dirty="0" smtClean="0"/>
              <a:t> </a:t>
            </a:r>
            <a:r>
              <a:rPr lang="ar-IQ" dirty="0"/>
              <a:t>النقد ينبغي أن ينظم تجاربه المستمدة من الأدب </a:t>
            </a:r>
            <a:r>
              <a:rPr lang="ar-IQ" dirty="0" smtClean="0"/>
              <a:t>في </a:t>
            </a:r>
            <a:r>
              <a:rPr lang="ar-IQ" dirty="0"/>
              <a:t>ضوء النتائج التي استخلصها من العلوم الاجتماعية أو في التجربة فقط . </a:t>
            </a:r>
            <a:endParaRPr lang="ar-IQ" dirty="0" smtClean="0"/>
          </a:p>
          <a:p>
            <a:r>
              <a:rPr lang="ar-IQ" dirty="0" smtClean="0"/>
              <a:t>نعتمد </a:t>
            </a:r>
            <a:r>
              <a:rPr lang="ar-IQ" dirty="0"/>
              <a:t>كل مبادئ الفلسفة </a:t>
            </a:r>
            <a:r>
              <a:rPr lang="ar-IQ" dirty="0" smtClean="0"/>
              <a:t>، </a:t>
            </a:r>
            <a:r>
              <a:rPr lang="ar-IQ" dirty="0"/>
              <a:t>أو حوادث التاريخ </a:t>
            </a:r>
            <a:r>
              <a:rPr lang="ar-IQ" dirty="0" smtClean="0"/>
              <a:t>، </a:t>
            </a:r>
            <a:r>
              <a:rPr lang="ar-SA" dirty="0" smtClean="0"/>
              <a:t>أو</a:t>
            </a:r>
            <a:r>
              <a:rPr lang="ar-IQ" dirty="0" smtClean="0"/>
              <a:t>علم </a:t>
            </a:r>
            <a:r>
              <a:rPr lang="ar-IQ" dirty="0"/>
              <a:t>النفس </a:t>
            </a:r>
            <a:r>
              <a:rPr lang="ar-SA" dirty="0" smtClean="0"/>
              <a:t>و</a:t>
            </a:r>
            <a:r>
              <a:rPr lang="ar-IQ" dirty="0" smtClean="0"/>
              <a:t>الدين </a:t>
            </a:r>
            <a:r>
              <a:rPr lang="ar-IQ" dirty="0"/>
              <a:t>، والتصوف كذلك لفهم الأثر الأدبي أو جوانب منه فقط .وقبل ذلك الفن نفسه ، وقيمه الجمالية ، وعلاقته بالحياة </a:t>
            </a:r>
            <a:r>
              <a:rPr lang="ar-SA" dirty="0" smtClean="0"/>
              <a:t>.</a:t>
            </a:r>
          </a:p>
          <a:p>
            <a:r>
              <a:rPr lang="ar-IQ" dirty="0" smtClean="0"/>
              <a:t> </a:t>
            </a:r>
            <a:r>
              <a:rPr lang="ar-IQ" dirty="0"/>
              <a:t>النقد معالجة للآثار بشكل منظم يكشف عن أفكارها وقيمها ، ويجيب عن أسئلة تصب في الصلة بين الأدب ومادته الموروثة ، وبين الأدب وإيديولوجيات العصر وبين الأدب وحياة الفنان ، وعلاقته بالمجتمع </a:t>
            </a:r>
            <a:r>
              <a:rPr lang="ar-IQ" dirty="0" smtClean="0"/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8938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flip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فائدة النقد الحديث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dirty="0" smtClean="0"/>
              <a:t>يساعد </a:t>
            </a:r>
            <a:r>
              <a:rPr lang="ar-IQ" dirty="0"/>
              <a:t>على فهم الأثر الأدبي وتذوقه يستهدف أساسا أن يُفهم الأديب طبيعة عمله ويطوره ؛ لذا لابد من أن يتسلح الناقد بأسلحة العلم ، مع الذوق والإحساس والذكاء ، فلو فقد الناقد هذه الصفات صار نقده نوعا من فوضى المعالجات غير المنهجية ، وغير المنظمة </a:t>
            </a:r>
          </a:p>
        </p:txBody>
      </p:sp>
    </p:spTree>
    <p:extLst>
      <p:ext uri="{BB962C8B-B14F-4D97-AF65-F5344CB8AC3E}">
        <p14:creationId xmlns:p14="http://schemas.microsoft.com/office/powerpoint/2010/main" val="390960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flip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مراحل النقد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 بعد أن يكون الناقد قادرا على هذه الأمور سيكون نقده مقسما على مرحلتين :</a:t>
            </a:r>
          </a:p>
          <a:p>
            <a:r>
              <a:rPr lang="ar-IQ" dirty="0"/>
              <a:t>    الأولى : التفسير ويستغل فيها الناقد أسباب الثقافة بالقدر الذي يجلي العمل ويوضحه .</a:t>
            </a:r>
          </a:p>
          <a:p>
            <a:r>
              <a:rPr lang="ar-IQ" dirty="0"/>
              <a:t>    الثانية : الحكم وفيها يستند الناقد إلى حيثيات فنية ، حددها العلماء القدماء لاسيما في كتب البلاغة ، والنقد والاجتماع فوضعوا أشياء بارزة اتخذت مادة للقوانين الفنية التي أجمع النقاد على الأخذ بها </a:t>
            </a:r>
            <a:r>
              <a:rPr lang="ar-IQ" dirty="0" smtClean="0"/>
              <a:t> </a:t>
            </a:r>
            <a:r>
              <a:rPr lang="ar-IQ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806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flip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</TotalTime>
  <Words>314</Words>
  <Application>Microsoft Office PowerPoint</Application>
  <PresentationFormat>عرض على الشاشة (3:4)‏</PresentationFormat>
  <Paragraphs>20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تدفق</vt:lpstr>
      <vt:lpstr>غاية النقد الأدبي ووظيفته:</vt:lpstr>
      <vt:lpstr>غاية النقد ووظيفته </vt:lpstr>
      <vt:lpstr>فهم طبيعة العمل النقدي </vt:lpstr>
      <vt:lpstr>فائدة النقد الحديث</vt:lpstr>
      <vt:lpstr>مراحل النقد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غاية النقد الأدبي ووظيفته:</dc:title>
  <dc:creator>hp 15</dc:creator>
  <cp:lastModifiedBy>DR.Ahmed Saker 2o1O</cp:lastModifiedBy>
  <cp:revision>9</cp:revision>
  <dcterms:created xsi:type="dcterms:W3CDTF">2020-03-09T17:46:05Z</dcterms:created>
  <dcterms:modified xsi:type="dcterms:W3CDTF">2026-03-10T17:56:04Z</dcterms:modified>
</cp:coreProperties>
</file>