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59" r:id="rId6"/>
    <p:sldId id="260" r:id="rId7"/>
    <p:sldId id="261" r:id="rId8"/>
    <p:sldId id="262" r:id="rId9"/>
    <p:sldId id="263" r:id="rId10"/>
    <p:sldId id="280" r:id="rId11"/>
    <p:sldId id="265" r:id="rId12"/>
    <p:sldId id="266" r:id="rId13"/>
    <p:sldId id="276" r:id="rId14"/>
    <p:sldId id="277" r:id="rId15"/>
    <p:sldId id="279" r:id="rId16"/>
    <p:sldId id="267" r:id="rId17"/>
    <p:sldId id="275" r:id="rId18"/>
    <p:sldId id="268" r:id="rId19"/>
    <p:sldId id="273" r:id="rId20"/>
    <p:sldId id="269" r:id="rId21"/>
    <p:sldId id="270" r:id="rId22"/>
    <p:sldId id="281" r:id="rId23"/>
    <p:sldId id="271" r:id="rId24"/>
    <p:sldId id="272" r:id="rId2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140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02/10/1447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6"/>
            <a:ext cx="9108504" cy="5085184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0" y="-1107504"/>
            <a:ext cx="9108504" cy="4032448"/>
          </a:xfrm>
        </p:spPr>
        <p:txBody>
          <a:bodyPr>
            <a:normAutofit/>
          </a:bodyPr>
          <a:lstStyle/>
          <a:p>
            <a:r>
              <a:rPr lang="ar-SA" sz="8800" dirty="0">
                <a:solidFill>
                  <a:srgbClr val="FF0000"/>
                </a:solidFill>
              </a:rPr>
              <a:t>الأسلوب</a:t>
            </a:r>
            <a:r>
              <a:rPr lang="ar-SA" sz="8800" dirty="0"/>
              <a:t> 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>
            <a:normAutofit/>
          </a:bodyPr>
          <a:lstStyle/>
          <a:p>
            <a:endParaRPr lang="ar-SA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3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1143000"/>
          </a:xfrm>
        </p:spPr>
        <p:txBody>
          <a:bodyPr>
            <a:normAutofit/>
          </a:bodyPr>
          <a:lstStyle/>
          <a:p>
            <a:r>
              <a:rPr lang="ar-SA" sz="5400" dirty="0"/>
              <a:t>الأسلوب لغة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436096" y="2564904"/>
            <a:ext cx="3250704" cy="43924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dirty="0" smtClean="0"/>
              <a:t> </a:t>
            </a:r>
            <a:r>
              <a:rPr lang="ar-SA" dirty="0"/>
              <a:t>يقال للسطر من النخيل أسلوب وكل طريق ممتد فهو أسلوب ، والأسلوب : الطريق والوجه والمذهب ويجمع على أساليب ، والأسلوب الفن من القول أو العمل 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5508104" cy="5301208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0"/>
            <a:ext cx="3635895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0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dirty="0"/>
              <a:t>الأسلوب اصطلاحا :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هو طريقة الكتابة ، أو طريقة اختيار الألفاظ وتأليفها تعبيرا عن المعاني قصد الايضاح والتأثير .</a:t>
            </a: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7" b="12805"/>
          <a:stretch/>
        </p:blipFill>
        <p:spPr>
          <a:xfrm>
            <a:off x="0" y="2792730"/>
            <a:ext cx="9144000" cy="406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41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المبدع والمتلقي .</a:t>
            </a:r>
            <a:endParaRPr lang="ar-SA" dirty="0"/>
          </a:p>
        </p:txBody>
      </p:sp>
      <p:pic>
        <p:nvPicPr>
          <p:cNvPr id="5" name="عنصر نائب للمحتوى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08504" cy="5184576"/>
          </a:xfrm>
        </p:spPr>
      </p:pic>
    </p:spTree>
    <p:extLst>
      <p:ext uri="{BB962C8B-B14F-4D97-AF65-F5344CB8AC3E}">
        <p14:creationId xmlns:p14="http://schemas.microsoft.com/office/powerpoint/2010/main" val="360597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4000" cy="5398062"/>
          </a:xfrm>
          <a:prstGeom prst="rect">
            <a:avLst/>
          </a:prstGeom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5400" dirty="0"/>
              <a:t>ويرى وليم سترنك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sz="4800" dirty="0" smtClean="0">
                <a:solidFill>
                  <a:srgbClr val="C00000"/>
                </a:solidFill>
              </a:rPr>
              <a:t>أن </a:t>
            </a:r>
            <a:r>
              <a:rPr lang="ar-SA" sz="4800" dirty="0">
                <a:solidFill>
                  <a:srgbClr val="C00000"/>
                </a:solidFill>
              </a:rPr>
              <a:t>الأسلوب هو صوت كلمات المبدع على الورق ؛ لأن الكتابة المبدعة ليست ايصالا حسب ، إنما هي إيصال خلال الإيهام ، أنها النفس تنفذ الى الخارج ، ولا يستطيع كاتب مبدع أن يبقى متخفيا .</a:t>
            </a:r>
          </a:p>
        </p:txBody>
      </p:sp>
    </p:spTree>
    <p:extLst>
      <p:ext uri="{BB962C8B-B14F-4D97-AF65-F5344CB8AC3E}">
        <p14:creationId xmlns:p14="http://schemas.microsoft.com/office/powerpoint/2010/main" val="242897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الأسلوب </a:t>
            </a:r>
            <a:r>
              <a:rPr lang="ar-SA" dirty="0"/>
              <a:t>عند الأكاديميين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ar-SA" sz="4800" dirty="0" smtClean="0"/>
              <a:t>يقوم </a:t>
            </a:r>
            <a:r>
              <a:rPr lang="ar-SA" sz="4800" dirty="0"/>
              <a:t>على أسس مترابطة </a:t>
            </a:r>
            <a:r>
              <a:rPr lang="ar-SA" sz="4800" dirty="0" smtClean="0"/>
              <a:t>يبني </a:t>
            </a:r>
            <a:r>
              <a:rPr lang="ar-SA" sz="4800" dirty="0"/>
              <a:t>عليها الأثر الإبداعي ، سواء أ كانت تلك الأسس أصولا أم فروعا 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3056"/>
            <a:ext cx="9144000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17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تقسيم الأسلوب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292080" y="1556792"/>
            <a:ext cx="3333056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SA" dirty="0" smtClean="0"/>
              <a:t>عند </a:t>
            </a:r>
            <a:r>
              <a:rPr lang="ar-SA" dirty="0"/>
              <a:t>الأكاديميين شكل ومضمون وعند غيرهم شكل ليس غير .</a:t>
            </a:r>
          </a:p>
          <a:p>
            <a:pPr marL="0" indent="0" algn="just">
              <a:buNone/>
            </a:pPr>
            <a:r>
              <a:rPr lang="ar-SA" dirty="0"/>
              <a:t>وتقسيم الأسلوب الى شكل ومضمون تقسيم شكلي يعني الوحدة لا </a:t>
            </a:r>
            <a:r>
              <a:rPr lang="ar-SA" dirty="0" err="1"/>
              <a:t>التجزأة</a:t>
            </a:r>
            <a:r>
              <a:rPr lang="ar-SA" dirty="0"/>
              <a:t> فهما وهما شكلان لعملة واحدة .</a:t>
            </a:r>
          </a:p>
          <a:p>
            <a:pPr algn="just"/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68760"/>
            <a:ext cx="5148064" cy="558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9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أجزاء الشكل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220072" y="1600200"/>
            <a:ext cx="3466728" cy="4525963"/>
          </a:xfrm>
        </p:spPr>
        <p:txBody>
          <a:bodyPr/>
          <a:lstStyle/>
          <a:p>
            <a:pPr marL="0" indent="0">
              <a:buNone/>
            </a:pPr>
            <a:r>
              <a:rPr lang="ar-SA" dirty="0"/>
              <a:t>الشكل يتكون من : </a:t>
            </a:r>
          </a:p>
          <a:p>
            <a:r>
              <a:rPr lang="ar-SA" dirty="0"/>
              <a:t>اللفظة المفردة تكون : </a:t>
            </a:r>
          </a:p>
          <a:p>
            <a:r>
              <a:rPr lang="ar-SA" dirty="0"/>
              <a:t>مأنوسة لا غرابة فيها .</a:t>
            </a:r>
          </a:p>
          <a:p>
            <a:r>
              <a:rPr lang="ar-SA" dirty="0"/>
              <a:t>بعيدة عن كل ما يجعلها قادرة على ايقاع متلقيها بلبس معنوي أو مفارقة نصية .</a:t>
            </a:r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5284470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6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أجزاء الشكل.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SA" sz="6000" dirty="0"/>
              <a:t>والجملة </a:t>
            </a:r>
            <a:r>
              <a:rPr lang="ar-SA" sz="6000" dirty="0" err="1"/>
              <a:t>والجملة</a:t>
            </a:r>
            <a:r>
              <a:rPr lang="ar-SA" sz="6000" dirty="0"/>
              <a:t> المركبة سليمة التكوين ، فصيحة ، واضحة القصد ، تؤدي غرضها حال ارسالها للمستقبل .</a:t>
            </a:r>
          </a:p>
        </p:txBody>
      </p:sp>
    </p:spTree>
    <p:extLst>
      <p:ext uri="{BB962C8B-B14F-4D97-AF65-F5344CB8AC3E}">
        <p14:creationId xmlns:p14="http://schemas.microsoft.com/office/powerpoint/2010/main" val="368749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799" cy="1143000"/>
          </a:xfrm>
        </p:spPr>
        <p:txBody>
          <a:bodyPr/>
          <a:lstStyle/>
          <a:p>
            <a:r>
              <a:rPr lang="ar-SA" dirty="0" smtClean="0"/>
              <a:t>الجملة غير السليمة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797152"/>
          </a:xfrm>
        </p:spPr>
        <p:txBody>
          <a:bodyPr/>
          <a:lstStyle/>
          <a:p>
            <a:pPr marL="0" indent="0">
              <a:buNone/>
            </a:pPr>
            <a:r>
              <a:rPr lang="ar-SA" dirty="0"/>
              <a:t>من أمثلة التعقيد اللّفظيّ قول الفرزدق، يمدحُ إبراهيم بن هشام بن إسماعيل المخزومي خالَ هشام بن عبدالملك:</a:t>
            </a:r>
          </a:p>
          <a:p>
            <a:pPr marL="0" indent="0">
              <a:buNone/>
            </a:pPr>
            <a:r>
              <a:rPr lang="ar-SA" dirty="0" smtClean="0"/>
              <a:t>وَمَا </a:t>
            </a:r>
            <a:r>
              <a:rPr lang="ar-SA" dirty="0"/>
              <a:t>مِثْلُهُ في النَّاسِ إلاَّ </a:t>
            </a:r>
            <a:r>
              <a:rPr lang="ar-SA" dirty="0" err="1"/>
              <a:t>مُمَلَّكاً</a:t>
            </a:r>
            <a:r>
              <a:rPr lang="ar-SA" dirty="0"/>
              <a:t> </a:t>
            </a:r>
            <a:r>
              <a:rPr lang="ar-SA" dirty="0" smtClean="0"/>
              <a:t>            أَبُو </a:t>
            </a:r>
            <a:r>
              <a:rPr lang="ar-SA" dirty="0"/>
              <a:t>أُمِّهِ حَيٌّ أَبُوهُ </a:t>
            </a:r>
            <a:r>
              <a:rPr lang="ar-SA" dirty="0" smtClean="0"/>
              <a:t>يُقَارِبُهُ</a:t>
            </a:r>
            <a:endParaRPr lang="ar-SA" dirty="0"/>
          </a:p>
          <a:p>
            <a:pPr marL="0" indent="0">
              <a:buNone/>
            </a:pPr>
            <a:r>
              <a:rPr lang="ar-SA" dirty="0"/>
              <a:t>أي: وما مِثْلُ إبراهِيم في النَّاسِ حيٌّ يشبهه في فضائله غير مَلِكٍ أَبُو أُمِّهِ </a:t>
            </a:r>
            <a:r>
              <a:rPr lang="ar-SA" dirty="0" err="1" smtClean="0"/>
              <a:t>أبوه.أصْلُ</a:t>
            </a:r>
            <a:r>
              <a:rPr lang="ar-SA" dirty="0" smtClean="0"/>
              <a:t> </a:t>
            </a:r>
            <a:r>
              <a:rPr lang="ar-SA" dirty="0"/>
              <a:t>ترتيب الكلام: وما مثله في الناس حيٌّ يقاربُه إلاَّ </a:t>
            </a:r>
            <a:r>
              <a:rPr lang="ar-SA" dirty="0" err="1"/>
              <a:t>مملَّكاً</a:t>
            </a:r>
            <a:r>
              <a:rPr lang="ar-SA" dirty="0"/>
              <a:t> أَبُو أُمِّهِ أَبُوه، فقَدَّمَ وأَخَّرَ في الكلمات، </a:t>
            </a:r>
            <a:r>
              <a:rPr lang="ar-SA" dirty="0" smtClean="0"/>
              <a:t>وفصل بين </a:t>
            </a:r>
            <a:r>
              <a:rPr lang="ar-SA" dirty="0" err="1" smtClean="0"/>
              <a:t>المتلازيمين</a:t>
            </a:r>
            <a:r>
              <a:rPr lang="ar-SA" dirty="0" smtClean="0"/>
              <a:t> .</a:t>
            </a: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572000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9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أجزاء الشكل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ar-SA" sz="4400" dirty="0"/>
              <a:t>والفقرة وصلة الفقرة بالفقرة لتكوين البناء العام ، مع الإيقاع الداخلي الذي يشكل التناسق الصوتي في الإبداع عامة ، وبناء الفقرات بناء تركيبي غير مخلخل ، ولا ضعيف مع إحكام صنعة الربط بين فقرة وأخرى بما تعارفنا عليه من تحقيق الصلة بين الفقرات جميعا لتكوين البناء العام للنص الأدبي</a:t>
            </a:r>
            <a:r>
              <a:rPr lang="ar-S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495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أجزاء الشكل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3968" y="1628800"/>
            <a:ext cx="4341168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ar-SA" sz="4000" dirty="0"/>
              <a:t>الايقاع الداخلي هو التناسق الصوتي لمجموعة الحروف التي تكون النص ، وانسجامها </a:t>
            </a:r>
            <a:r>
              <a:rPr lang="ar-SA" sz="4000" dirty="0" smtClean="0"/>
              <a:t>، ومن هنا تبدو </a:t>
            </a:r>
            <a:r>
              <a:rPr lang="ar-SA" sz="4000" dirty="0"/>
              <a:t>حروف القطعة أو النص متآلفة </a:t>
            </a:r>
            <a:r>
              <a:rPr lang="ar-SA" sz="4000" dirty="0" err="1"/>
              <a:t>ذوقيا</a:t>
            </a:r>
            <a:r>
              <a:rPr lang="ar-SA" sz="4000" dirty="0"/>
              <a:t> ، </a:t>
            </a:r>
            <a:r>
              <a:rPr lang="ar-SA" sz="4000" dirty="0" smtClean="0"/>
              <a:t>وهذا </a:t>
            </a:r>
            <a:r>
              <a:rPr lang="ar-SA" sz="4000" dirty="0"/>
              <a:t>التناسق ضروري في كل نص أدبي سواء أكان شعرا أم نثرا 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8" b="13993"/>
          <a:stretch/>
        </p:blipFill>
        <p:spPr>
          <a:xfrm>
            <a:off x="0" y="1196752"/>
            <a:ext cx="4211959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8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التناسق الصوتي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يتحقق من بُعد مخارج الحروف.</a:t>
            </a: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9144000" cy="47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1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التناسق الصوتي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smtClean="0"/>
              <a:t>يتحقق من اختلاف صفات الحروف .</a:t>
            </a: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5"/>
            <a:ext cx="9144000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التناسق الصوتي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SA" dirty="0"/>
              <a:t>(</a:t>
            </a:r>
            <a:r>
              <a:rPr lang="ar-SA" dirty="0" err="1"/>
              <a:t>قُلۡ</a:t>
            </a:r>
            <a:r>
              <a:rPr lang="ar-SA" dirty="0"/>
              <a:t> أُوحِيَ إِلَيَّ أَنَّهُ </a:t>
            </a:r>
            <a:r>
              <a:rPr lang="ar-SA" dirty="0" err="1"/>
              <a:t>ٱسۡتَمَعَ</a:t>
            </a:r>
            <a:r>
              <a:rPr lang="ar-SA" dirty="0"/>
              <a:t> نَفَرٞ مِّنَ </a:t>
            </a:r>
            <a:r>
              <a:rPr lang="ar-SA" dirty="0" err="1"/>
              <a:t>ٱلۡجِنِّ</a:t>
            </a:r>
            <a:r>
              <a:rPr lang="ar-SA" dirty="0"/>
              <a:t> </a:t>
            </a:r>
            <a:r>
              <a:rPr lang="ar-SA" dirty="0" err="1"/>
              <a:t>فَقَالُوٓاْ</a:t>
            </a:r>
            <a:r>
              <a:rPr lang="ar-SA" dirty="0"/>
              <a:t> إِنَّا </a:t>
            </a:r>
            <a:r>
              <a:rPr lang="ar-SA" dirty="0" err="1"/>
              <a:t>سَمِعۡنَا</a:t>
            </a:r>
            <a:r>
              <a:rPr lang="ar-SA" dirty="0"/>
              <a:t> </a:t>
            </a:r>
            <a:r>
              <a:rPr lang="ar-SA" dirty="0" err="1"/>
              <a:t>قُرۡءَانًا</a:t>
            </a:r>
            <a:r>
              <a:rPr lang="ar-SA" dirty="0"/>
              <a:t> </a:t>
            </a:r>
            <a:r>
              <a:rPr lang="ar-SA" dirty="0" err="1"/>
              <a:t>عَجَبٗا</a:t>
            </a:r>
            <a:r>
              <a:rPr lang="ar-SA" dirty="0"/>
              <a:t> ١ </a:t>
            </a:r>
            <a:r>
              <a:rPr lang="ar-SA" dirty="0" err="1"/>
              <a:t>يَهۡدِيٓ</a:t>
            </a:r>
            <a:r>
              <a:rPr lang="ar-SA" dirty="0"/>
              <a:t> إِلَى </a:t>
            </a:r>
            <a:r>
              <a:rPr lang="ar-SA" dirty="0" err="1"/>
              <a:t>ٱلرُّشۡدِ</a:t>
            </a:r>
            <a:r>
              <a:rPr lang="ar-SA" dirty="0"/>
              <a:t> </a:t>
            </a:r>
            <a:r>
              <a:rPr lang="ar-SA" dirty="0" err="1"/>
              <a:t>فَ‍َٔامَنَّا</a:t>
            </a:r>
            <a:r>
              <a:rPr lang="ar-SA" dirty="0"/>
              <a:t> </a:t>
            </a:r>
            <a:r>
              <a:rPr lang="ar-SA" dirty="0" err="1"/>
              <a:t>بِهِۦۖ</a:t>
            </a:r>
            <a:r>
              <a:rPr lang="ar-SA" dirty="0"/>
              <a:t> وَلَن </a:t>
            </a:r>
            <a:r>
              <a:rPr lang="ar-SA" dirty="0" err="1"/>
              <a:t>نُّشۡرِكَ</a:t>
            </a:r>
            <a:r>
              <a:rPr lang="ar-SA" dirty="0"/>
              <a:t> </a:t>
            </a:r>
            <a:r>
              <a:rPr lang="ar-SA" dirty="0" err="1"/>
              <a:t>بِرَبِّنَآ</a:t>
            </a:r>
            <a:r>
              <a:rPr lang="ar-SA" dirty="0"/>
              <a:t> </a:t>
            </a:r>
            <a:r>
              <a:rPr lang="ar-SA" dirty="0" err="1"/>
              <a:t>أَحَدٗا</a:t>
            </a:r>
            <a:r>
              <a:rPr lang="ar-SA" dirty="0"/>
              <a:t> ٢ </a:t>
            </a:r>
            <a:r>
              <a:rPr lang="ar-SA" dirty="0" err="1"/>
              <a:t>وَأَنَّهُۥ</a:t>
            </a:r>
            <a:r>
              <a:rPr lang="ar-SA" dirty="0"/>
              <a:t> </a:t>
            </a:r>
            <a:r>
              <a:rPr lang="ar-SA" dirty="0" err="1"/>
              <a:t>تَعَٰلَىٰ</a:t>
            </a:r>
            <a:r>
              <a:rPr lang="ar-SA" dirty="0"/>
              <a:t> جَدُّ رَبِّنَا مَا </a:t>
            </a:r>
            <a:r>
              <a:rPr lang="ar-SA" dirty="0" err="1"/>
              <a:t>ٱتَّخَذَ</a:t>
            </a:r>
            <a:r>
              <a:rPr lang="ar-SA" dirty="0"/>
              <a:t> </a:t>
            </a:r>
            <a:r>
              <a:rPr lang="ar-SA" dirty="0" err="1"/>
              <a:t>صَٰحِبَة</a:t>
            </a:r>
            <a:r>
              <a:rPr lang="ar-SA" dirty="0"/>
              <a:t>ٗ وَلَا </a:t>
            </a:r>
            <a:r>
              <a:rPr lang="ar-SA" dirty="0" err="1"/>
              <a:t>وَلَدٗا</a:t>
            </a:r>
            <a:r>
              <a:rPr lang="ar-SA" dirty="0"/>
              <a:t> ٣ </a:t>
            </a:r>
            <a:r>
              <a:rPr lang="ar-SA" dirty="0" err="1"/>
              <a:t>وَأَنَّهُۥ</a:t>
            </a:r>
            <a:r>
              <a:rPr lang="ar-SA" dirty="0"/>
              <a:t> كَانَ يَقُولُ </a:t>
            </a:r>
            <a:r>
              <a:rPr lang="ar-SA" dirty="0" err="1"/>
              <a:t>سَفِيهُنَا</a:t>
            </a:r>
            <a:r>
              <a:rPr lang="ar-SA" dirty="0"/>
              <a:t> عَلَى </a:t>
            </a:r>
            <a:r>
              <a:rPr lang="ar-SA" dirty="0" err="1"/>
              <a:t>ٱللَّهِ</a:t>
            </a:r>
            <a:r>
              <a:rPr lang="ar-SA" dirty="0"/>
              <a:t> </a:t>
            </a:r>
            <a:r>
              <a:rPr lang="ar-SA" dirty="0" err="1"/>
              <a:t>شَطَطٗا</a:t>
            </a:r>
            <a:r>
              <a:rPr lang="ar-SA" dirty="0"/>
              <a:t> ٤ وَأَنَّا </a:t>
            </a:r>
            <a:r>
              <a:rPr lang="ar-SA" dirty="0" err="1"/>
              <a:t>ظَنَنَّآ</a:t>
            </a:r>
            <a:r>
              <a:rPr lang="ar-SA" dirty="0"/>
              <a:t> أَن لَّن تَقُولَ </a:t>
            </a:r>
            <a:r>
              <a:rPr lang="ar-SA" dirty="0" err="1"/>
              <a:t>ٱلۡإِنسُ</a:t>
            </a:r>
            <a:r>
              <a:rPr lang="ar-SA" dirty="0"/>
              <a:t> </a:t>
            </a:r>
            <a:r>
              <a:rPr lang="ar-SA" dirty="0" err="1"/>
              <a:t>وَٱلۡجِنُّ</a:t>
            </a:r>
            <a:r>
              <a:rPr lang="ar-SA" dirty="0"/>
              <a:t> عَلَى </a:t>
            </a:r>
            <a:r>
              <a:rPr lang="ar-SA" dirty="0" err="1"/>
              <a:t>ٱللَّهِ</a:t>
            </a:r>
            <a:r>
              <a:rPr lang="ar-SA" dirty="0"/>
              <a:t> </a:t>
            </a:r>
            <a:r>
              <a:rPr lang="ar-SA" dirty="0" err="1"/>
              <a:t>كَذِبٗا</a:t>
            </a:r>
            <a:r>
              <a:rPr lang="ar-SA" dirty="0"/>
              <a:t> ٥ </a:t>
            </a:r>
            <a:r>
              <a:rPr lang="ar-SA" dirty="0" err="1"/>
              <a:t>وَأَنَّهُۥ</a:t>
            </a:r>
            <a:r>
              <a:rPr lang="ar-SA" dirty="0"/>
              <a:t> كَانَ رِجَالٞ مِّنَ </a:t>
            </a:r>
            <a:r>
              <a:rPr lang="ar-SA" dirty="0" err="1"/>
              <a:t>ٱلۡإِنسِ</a:t>
            </a:r>
            <a:r>
              <a:rPr lang="ar-SA" dirty="0"/>
              <a:t> يَعُوذُونَ بِرِجَالٖ مِّنَ </a:t>
            </a:r>
            <a:r>
              <a:rPr lang="ar-SA" dirty="0" err="1"/>
              <a:t>ٱلۡجِنِّ</a:t>
            </a:r>
            <a:r>
              <a:rPr lang="ar-SA" dirty="0"/>
              <a:t> </a:t>
            </a:r>
            <a:r>
              <a:rPr lang="ar-SA" dirty="0" err="1"/>
              <a:t>فَزَادُوهُمۡ</a:t>
            </a:r>
            <a:r>
              <a:rPr lang="ar-SA" dirty="0"/>
              <a:t> </a:t>
            </a:r>
            <a:r>
              <a:rPr lang="ar-SA" dirty="0" err="1"/>
              <a:t>رَهَقٗا</a:t>
            </a:r>
            <a:r>
              <a:rPr lang="ar-SA" dirty="0"/>
              <a:t> ٦ </a:t>
            </a:r>
            <a:r>
              <a:rPr lang="ar-SA" dirty="0" err="1"/>
              <a:t>وَأَنَّهُمۡ</a:t>
            </a:r>
            <a:r>
              <a:rPr lang="ar-SA" dirty="0"/>
              <a:t> ظَنُّواْ كَمَا </a:t>
            </a:r>
            <a:r>
              <a:rPr lang="ar-SA" dirty="0" err="1"/>
              <a:t>ظَنَنتُمۡ</a:t>
            </a:r>
            <a:r>
              <a:rPr lang="ar-SA" dirty="0"/>
              <a:t> أَن لَّن </a:t>
            </a:r>
            <a:r>
              <a:rPr lang="ar-SA" dirty="0" err="1"/>
              <a:t>يَبۡعَثَ</a:t>
            </a:r>
            <a:r>
              <a:rPr lang="ar-SA" dirty="0"/>
              <a:t> </a:t>
            </a:r>
            <a:r>
              <a:rPr lang="ar-SA" dirty="0" err="1"/>
              <a:t>ٱللَّهُ</a:t>
            </a:r>
            <a:r>
              <a:rPr lang="ar-SA" dirty="0"/>
              <a:t> </a:t>
            </a:r>
            <a:r>
              <a:rPr lang="ar-SA" dirty="0" err="1"/>
              <a:t>أَحَدٗا</a:t>
            </a:r>
            <a:r>
              <a:rPr lang="ar-SA" dirty="0"/>
              <a:t> ٧ </a:t>
            </a:r>
            <a:r>
              <a:rPr lang="ar-SA" dirty="0" smtClean="0"/>
              <a:t>)</a:t>
            </a:r>
          </a:p>
          <a:p>
            <a:pPr algn="just"/>
            <a:r>
              <a:rPr lang="ar-SA" dirty="0" smtClean="0"/>
              <a:t>التركيز على حرف النون.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604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أجزاء الشكل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1828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/>
              <a:t> </a:t>
            </a:r>
            <a:r>
              <a:rPr lang="ar-SA" dirty="0" smtClean="0"/>
              <a:t>         الإيقاع </a:t>
            </a:r>
            <a:r>
              <a:rPr lang="ar-SA" dirty="0"/>
              <a:t>الخارجي الذي ينتظم القصيدة في الشعر خاصة ، والمقصود به الوزن العام الذي يندرج تحته النص الشعري وهو وقف على الشعر ليس.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8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4238625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-1" y="4238626"/>
            <a:ext cx="9143999" cy="261937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SA" sz="7200" dirty="0" smtClean="0"/>
              <a:t>           </a:t>
            </a:r>
          </a:p>
          <a:p>
            <a:pPr marL="0" indent="0">
              <a:buNone/>
            </a:pPr>
            <a:r>
              <a:rPr lang="ar-SA" sz="7200" dirty="0"/>
              <a:t> </a:t>
            </a:r>
            <a:r>
              <a:rPr lang="ar-SA" sz="7200" dirty="0" smtClean="0"/>
              <a:t>         </a:t>
            </a:r>
            <a:r>
              <a:rPr lang="ar-SA" sz="8000" dirty="0" smtClean="0"/>
              <a:t>المضمون </a:t>
            </a:r>
            <a:endParaRPr lang="ar-SA" sz="8000" dirty="0"/>
          </a:p>
        </p:txBody>
      </p:sp>
    </p:spTree>
    <p:extLst>
      <p:ext uri="{BB962C8B-B14F-4D97-AF65-F5344CB8AC3E}">
        <p14:creationId xmlns:p14="http://schemas.microsoft.com/office/powerpoint/2010/main" val="292681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11140" y="274638"/>
            <a:ext cx="3375660" cy="1143000"/>
          </a:xfrm>
        </p:spPr>
        <p:txBody>
          <a:bodyPr/>
          <a:lstStyle/>
          <a:p>
            <a:r>
              <a:rPr lang="ar-SA" dirty="0" smtClean="0"/>
              <a:t>المضمون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220072" y="1600200"/>
            <a:ext cx="34667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 smtClean="0"/>
              <a:t>يتكون </a:t>
            </a:r>
            <a:r>
              <a:rPr lang="ar-SA" dirty="0"/>
              <a:t>من : </a:t>
            </a:r>
          </a:p>
          <a:p>
            <a:pPr marL="0" indent="0">
              <a:buNone/>
            </a:pPr>
            <a:r>
              <a:rPr lang="ar-SA" dirty="0"/>
              <a:t>الأفكار : وتعني فلسفة النص أو المغزى الذي يلوح به الأثر أو المدلول العقلي الذي يريد النص إبلاغه ، ووقف القدامى عليه وجعلوه قسيما للفظ واسموه المعنى </a:t>
            </a:r>
            <a:r>
              <a:rPr lang="ar-SA" dirty="0" smtClean="0"/>
              <a:t>.</a:t>
            </a:r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11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4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قول </a:t>
            </a:r>
            <a:r>
              <a:rPr lang="ar-SA" dirty="0"/>
              <a:t>قطري بن الفجاءة </a:t>
            </a:r>
            <a:r>
              <a:rPr lang="ar-SA" dirty="0" smtClean="0"/>
              <a:t>: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1"/>
            <a:ext cx="8028384" cy="25488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SA" sz="2800" dirty="0" smtClean="0"/>
              <a:t>أقولُ </a:t>
            </a:r>
            <a:r>
              <a:rPr lang="ar-SA" sz="2800" dirty="0"/>
              <a:t>لها وقدْ طارتْ شُعَاعَا      </a:t>
            </a:r>
            <a:r>
              <a:rPr lang="ar-SA" sz="2800" dirty="0" smtClean="0"/>
              <a:t>    </a:t>
            </a:r>
            <a:r>
              <a:rPr lang="ar-SA" sz="2800" dirty="0"/>
              <a:t>من الأبطالِ ويحك : لا تُراعي</a:t>
            </a:r>
          </a:p>
          <a:p>
            <a:pPr marL="0" indent="0">
              <a:buNone/>
            </a:pPr>
            <a:r>
              <a:rPr lang="ar-SA" sz="2800" dirty="0"/>
              <a:t>فإنكِ لو سألتِ بقاءَ يومٍ           </a:t>
            </a:r>
            <a:r>
              <a:rPr lang="ar-SA" sz="2800" dirty="0" smtClean="0"/>
              <a:t>    </a:t>
            </a:r>
            <a:r>
              <a:rPr lang="ar-SA" sz="2800" dirty="0"/>
              <a:t>على الأجلِ الذي لكِ لم تُطاعي</a:t>
            </a:r>
          </a:p>
          <a:p>
            <a:pPr marL="0" indent="0">
              <a:buNone/>
            </a:pPr>
            <a:r>
              <a:rPr lang="ar-SA" sz="2800" dirty="0"/>
              <a:t>فَصَبرا فِي مَجالِ المَوتِ صَبْرا    </a:t>
            </a:r>
            <a:r>
              <a:rPr lang="ar-SA" sz="2800" dirty="0" smtClean="0"/>
              <a:t>         </a:t>
            </a:r>
            <a:r>
              <a:rPr lang="ar-SA" sz="2800" dirty="0"/>
              <a:t>فَمَا نَيلِ الخُلُودِ بِمستطاعِ</a:t>
            </a:r>
          </a:p>
          <a:p>
            <a:pPr marL="0" indent="0">
              <a:buNone/>
            </a:pPr>
            <a:r>
              <a:rPr lang="ar-SA" sz="2800" dirty="0"/>
              <a:t>ولا ثَوبُ البقاءِ بثوبِ عزٍّ        </a:t>
            </a:r>
            <a:r>
              <a:rPr lang="ar-SA" sz="2800" dirty="0" smtClean="0"/>
              <a:t>     </a:t>
            </a:r>
            <a:r>
              <a:rPr lang="ar-SA" sz="2800" dirty="0"/>
              <a:t>فيطوى عن أخي الخُنعِ اليراعِ</a:t>
            </a:r>
          </a:p>
          <a:p>
            <a:pPr marL="0" indent="0">
              <a:buNone/>
            </a:pPr>
            <a:r>
              <a:rPr lang="ar-SA" sz="2800" dirty="0"/>
              <a:t>سَبيلُ الموتِ غايةُ كلِ حَيٍّ       </a:t>
            </a:r>
            <a:r>
              <a:rPr lang="ar-SA" sz="2800" dirty="0" smtClean="0"/>
              <a:t>         وداعيه </a:t>
            </a:r>
            <a:r>
              <a:rPr lang="ar-SA" sz="2800" dirty="0"/>
              <a:t>لأهلِ الأرضِ داعِ</a:t>
            </a:r>
          </a:p>
          <a:p>
            <a:pPr marL="0" indent="0">
              <a:buNone/>
            </a:pPr>
            <a:r>
              <a:rPr lang="ar-SA" sz="2800" dirty="0"/>
              <a:t>وما للمرءِ خيرٌ في حياةٍ         </a:t>
            </a:r>
            <a:r>
              <a:rPr lang="ar-SA" sz="2800" dirty="0" smtClean="0"/>
              <a:t>          </a:t>
            </a:r>
            <a:r>
              <a:rPr lang="ar-SA" sz="2800" dirty="0"/>
              <a:t>إذا ما عُدّ من سَقطِ المتاعِ</a:t>
            </a:r>
          </a:p>
          <a:p>
            <a:endParaRPr lang="ar-SA" dirty="0"/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5" r="28869" b="20659"/>
          <a:stretch/>
        </p:blipFill>
        <p:spPr>
          <a:xfrm>
            <a:off x="0" y="4005064"/>
            <a:ext cx="9144000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dirty="0"/>
              <a:t>خصائص الأفكار : </a:t>
            </a:r>
            <a:br>
              <a:rPr lang="ar-SA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661660" y="1600200"/>
            <a:ext cx="3025140" cy="4525963"/>
          </a:xfrm>
        </p:spPr>
        <p:txBody>
          <a:bodyPr/>
          <a:lstStyle/>
          <a:p>
            <a:pPr marL="0" indent="0">
              <a:buNone/>
            </a:pPr>
            <a:r>
              <a:rPr lang="ar-SA" dirty="0" smtClean="0"/>
              <a:t>الأفكار </a:t>
            </a:r>
            <a:r>
              <a:rPr lang="ar-SA" dirty="0"/>
              <a:t>واضحة </a:t>
            </a:r>
            <a:r>
              <a:rPr lang="ar-SA" dirty="0" smtClean="0"/>
              <a:t>جلية. يقدم </a:t>
            </a:r>
            <a:r>
              <a:rPr lang="ar-SA" dirty="0"/>
              <a:t>النص فكرة أساس يريد المبدع إيصالها الى المتلقي ومعرفة ما إذا كانت الأفكار فلسفية أو معرفية .</a:t>
            </a:r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5661660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7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139952" y="274638"/>
            <a:ext cx="4546848" cy="1143000"/>
          </a:xfrm>
        </p:spPr>
        <p:txBody>
          <a:bodyPr>
            <a:normAutofit fontScale="90000"/>
          </a:bodyPr>
          <a:lstStyle/>
          <a:p>
            <a:r>
              <a:rPr lang="ar-SA" dirty="0"/>
              <a:t>العواطف :</a:t>
            </a:r>
            <a:br>
              <a:rPr lang="ar-SA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139952" y="1600200"/>
            <a:ext cx="4546848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r-SA" dirty="0" smtClean="0"/>
              <a:t>العواطف </a:t>
            </a:r>
            <a:r>
              <a:rPr lang="ar-SA" dirty="0"/>
              <a:t>هي انفعالات وجدانية سواءً أكانت هذه الانفعالات روحية أم غريزية أم خلقية أم طمعا لإشباع حاجة نفسية ، أم غير ذلك ، فكل شيء يثير النفس ويقع بين الفرح والحزن ، فهو عاطفة ، والذي يقع بين الفرح والحزن كثير كالرضا والحب والرغبة والتلذذ والحنان والخجل والحسد والانتقام والاحتقار والغضب وما الى ذلك .</a:t>
            </a:r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4032448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8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3375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dirty="0">
                <a:solidFill>
                  <a:srgbClr val="FFFF00"/>
                </a:solidFill>
              </a:rPr>
              <a:t>يُؤَرِّقُني التَذَكُّرُ حينَ أُمسي </a:t>
            </a:r>
            <a:r>
              <a:rPr lang="ar-SA" dirty="0" smtClean="0">
                <a:solidFill>
                  <a:srgbClr val="FFFF00"/>
                </a:solidFill>
              </a:rPr>
              <a:t>           فَأُصبِحُ </a:t>
            </a:r>
            <a:r>
              <a:rPr lang="ar-SA" dirty="0">
                <a:solidFill>
                  <a:srgbClr val="FFFF00"/>
                </a:solidFill>
              </a:rPr>
              <a:t>قَد بُليتُ بِفَرطِ نُكسِ </a:t>
            </a:r>
            <a:endParaRPr lang="ar-SA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rgbClr val="FFFF00"/>
                </a:solidFill>
              </a:rPr>
              <a:t>يُذَكِّرُني </a:t>
            </a:r>
            <a:r>
              <a:rPr lang="ar-SA" dirty="0">
                <a:solidFill>
                  <a:srgbClr val="FFFF00"/>
                </a:solidFill>
              </a:rPr>
              <a:t>طُلوعُ الشَمسِ صَخراً </a:t>
            </a:r>
            <a:r>
              <a:rPr lang="ar-SA" dirty="0" smtClean="0">
                <a:solidFill>
                  <a:srgbClr val="FFFF00"/>
                </a:solidFill>
              </a:rPr>
              <a:t>        وَأَذكُرُهُ </a:t>
            </a:r>
            <a:r>
              <a:rPr lang="ar-SA" dirty="0">
                <a:solidFill>
                  <a:srgbClr val="FFFF00"/>
                </a:solidFill>
              </a:rPr>
              <a:t>لِكُلِّ غُروبِ شَمسِ </a:t>
            </a:r>
            <a:endParaRPr lang="ar-SA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rgbClr val="FFFF00"/>
                </a:solidFill>
              </a:rPr>
              <a:t>وَلَولا </a:t>
            </a:r>
            <a:r>
              <a:rPr lang="ar-SA" dirty="0">
                <a:solidFill>
                  <a:srgbClr val="FFFF00"/>
                </a:solidFill>
              </a:rPr>
              <a:t>كَثرَةُ الباكينَ </a:t>
            </a:r>
            <a:r>
              <a:rPr lang="ar-SA" dirty="0" smtClean="0">
                <a:solidFill>
                  <a:srgbClr val="FFFF00"/>
                </a:solidFill>
              </a:rPr>
              <a:t>حَولي               </a:t>
            </a:r>
            <a:r>
              <a:rPr lang="ar-SA" dirty="0">
                <a:solidFill>
                  <a:srgbClr val="FFFF00"/>
                </a:solidFill>
              </a:rPr>
              <a:t>عَلى إِخوانِهِم لَقَتَلتُ نَفسي </a:t>
            </a:r>
            <a:endParaRPr lang="ar-SA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rgbClr val="FFFF00"/>
                </a:solidFill>
              </a:rPr>
              <a:t>وَما </a:t>
            </a:r>
            <a:r>
              <a:rPr lang="ar-SA" dirty="0">
                <a:solidFill>
                  <a:srgbClr val="FFFF00"/>
                </a:solidFill>
              </a:rPr>
              <a:t>يَبكونَ مِثلَ أَخي وَلَكِن </a:t>
            </a:r>
            <a:r>
              <a:rPr lang="ar-SA" dirty="0" smtClean="0">
                <a:solidFill>
                  <a:srgbClr val="FFFF00"/>
                </a:solidFill>
              </a:rPr>
              <a:t>            أُعَزّي </a:t>
            </a:r>
            <a:r>
              <a:rPr lang="ar-SA" dirty="0">
                <a:solidFill>
                  <a:srgbClr val="FFFF00"/>
                </a:solidFill>
              </a:rPr>
              <a:t>النَفسَ عَنهُ </a:t>
            </a:r>
            <a:r>
              <a:rPr lang="ar-SA" dirty="0" err="1">
                <a:solidFill>
                  <a:srgbClr val="FFFF00"/>
                </a:solidFill>
              </a:rPr>
              <a:t>بِالتَأَسّي</a:t>
            </a:r>
            <a:r>
              <a:rPr lang="ar-SA" dirty="0">
                <a:solidFill>
                  <a:srgbClr val="FFFF00"/>
                </a:solidFill>
              </a:rPr>
              <a:t> </a:t>
            </a:r>
            <a:endParaRPr lang="ar-SA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rgbClr val="FFFF00"/>
                </a:solidFill>
              </a:rPr>
              <a:t>فَلا </a:t>
            </a:r>
            <a:r>
              <a:rPr lang="ar-SA" dirty="0">
                <a:solidFill>
                  <a:srgbClr val="FFFF00"/>
                </a:solidFill>
              </a:rPr>
              <a:t>وَاللَهِ لا أَنساكَ حَتّى </a:t>
            </a:r>
            <a:r>
              <a:rPr lang="ar-SA" dirty="0" smtClean="0">
                <a:solidFill>
                  <a:srgbClr val="FFFF00"/>
                </a:solidFill>
              </a:rPr>
              <a:t>              أُفارِقَ </a:t>
            </a:r>
            <a:r>
              <a:rPr lang="ar-SA" dirty="0">
                <a:solidFill>
                  <a:srgbClr val="FFFF00"/>
                </a:solidFill>
              </a:rPr>
              <a:t>مُهجَتي وَيُشَقُّ رَمسي </a:t>
            </a:r>
            <a:endParaRPr lang="ar-SA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ar-SA" dirty="0" smtClean="0">
                <a:solidFill>
                  <a:srgbClr val="FFFF00"/>
                </a:solidFill>
              </a:rPr>
              <a:t>فَيا </a:t>
            </a:r>
            <a:r>
              <a:rPr lang="ar-SA" dirty="0">
                <a:solidFill>
                  <a:srgbClr val="FFFF00"/>
                </a:solidFill>
              </a:rPr>
              <a:t>لَهفي عَلَيهِ وَلَهفَ أُمّي </a:t>
            </a:r>
            <a:r>
              <a:rPr lang="ar-SA" dirty="0" smtClean="0">
                <a:solidFill>
                  <a:srgbClr val="FFFF00"/>
                </a:solidFill>
              </a:rPr>
              <a:t>أ       َيُصبِحُ </a:t>
            </a:r>
            <a:r>
              <a:rPr lang="ar-SA" dirty="0">
                <a:solidFill>
                  <a:srgbClr val="FFFF00"/>
                </a:solidFill>
              </a:rPr>
              <a:t>في الضَريحِ وَفيهِ يُمسي</a:t>
            </a:r>
          </a:p>
          <a:p>
            <a:pPr marL="0" indent="0">
              <a:buNone/>
            </a:pPr>
            <a:endParaRPr lang="ar-SA" dirty="0">
              <a:solidFill>
                <a:srgbClr val="FFFF00"/>
              </a:solidFill>
            </a:endParaRPr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>
                <a:solidFill>
                  <a:srgbClr val="FFFF00"/>
                </a:solidFill>
              </a:rPr>
              <a:t>رثاء الخنساء وصدق العاطفة</a:t>
            </a:r>
            <a:endParaRPr lang="ar-S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98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/>
          <a:lstStyle/>
          <a:p>
            <a:r>
              <a:rPr lang="ar-SA" dirty="0" smtClean="0"/>
              <a:t>العاطفة .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16016" y="1600200"/>
            <a:ext cx="3970784" cy="4525963"/>
          </a:xfrm>
        </p:spPr>
        <p:txBody>
          <a:bodyPr/>
          <a:lstStyle/>
          <a:p>
            <a:r>
              <a:rPr lang="ar-SA" dirty="0"/>
              <a:t>تقاس عاطفة النص بـ : </a:t>
            </a:r>
          </a:p>
          <a:p>
            <a:r>
              <a:rPr lang="ar-SA" dirty="0"/>
              <a:t>قدرته على إثارة عاطفة القارئ .</a:t>
            </a:r>
          </a:p>
          <a:p>
            <a:r>
              <a:rPr lang="ar-SA" dirty="0"/>
              <a:t>إدامة تلك الإثارة في نفسه أطول مدة ممكنة .</a:t>
            </a:r>
          </a:p>
          <a:p>
            <a:r>
              <a:rPr lang="ar-SA" dirty="0"/>
              <a:t>تأجيج العاطفة أو تغييرها أو زعزعتها أو نبذها .</a:t>
            </a:r>
          </a:p>
          <a:p>
            <a:endParaRPr lang="ar-SA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04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30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7" cy="1143000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قول </a:t>
            </a:r>
            <a:r>
              <a:rPr lang="ar-SA" dirty="0"/>
              <a:t>السيّاب : </a:t>
            </a:r>
            <a:br>
              <a:rPr lang="ar-SA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16016" y="1600200"/>
            <a:ext cx="397078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r-SA" sz="2000" dirty="0" smtClean="0"/>
              <a:t>وما </a:t>
            </a:r>
            <a:r>
              <a:rPr lang="ar-SA" sz="2000" dirty="0"/>
              <a:t>من عاداتي نسيان ماضيّ الذي كانا</a:t>
            </a:r>
          </a:p>
          <a:p>
            <a:pPr marL="0" indent="0">
              <a:buNone/>
            </a:pPr>
            <a:r>
              <a:rPr lang="ar-SA" sz="2000" dirty="0"/>
              <a:t>ولكن ... كلّ من أحببت قبلك ما أحبوني </a:t>
            </a:r>
          </a:p>
          <a:p>
            <a:pPr marL="0" indent="0">
              <a:buNone/>
            </a:pPr>
            <a:r>
              <a:rPr lang="ar-SA" sz="2000" dirty="0"/>
              <a:t>ولا عطفوا عليّ عشقت سبعا كنّ أحيانا</a:t>
            </a:r>
          </a:p>
          <a:p>
            <a:pPr marL="0" indent="0">
              <a:buNone/>
            </a:pPr>
            <a:r>
              <a:rPr lang="ar-SA" sz="2000" dirty="0"/>
              <a:t>ترف شعورهنّ عليّ ، تحملني الى الصين</a:t>
            </a:r>
          </a:p>
          <a:p>
            <a:pPr marL="0" indent="0">
              <a:buNone/>
            </a:pPr>
            <a:endParaRPr lang="ar-SA" sz="20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5292079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791</Words>
  <Application>Microsoft Office PowerPoint</Application>
  <PresentationFormat>عرض على الشاشة (3:4)‏</PresentationFormat>
  <Paragraphs>70</Paragraphs>
  <Slides>24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25" baseType="lpstr">
      <vt:lpstr>سمة Office</vt:lpstr>
      <vt:lpstr>الأسلوب </vt:lpstr>
      <vt:lpstr>الأسلوب لغة </vt:lpstr>
      <vt:lpstr>الأسلوب اصطلاحا : </vt:lpstr>
      <vt:lpstr>المبدع والمتلقي .</vt:lpstr>
      <vt:lpstr>ويرى وليم سترنك </vt:lpstr>
      <vt:lpstr>الأسلوب عند الأكاديميين </vt:lpstr>
      <vt:lpstr>تقسيم الأسلوب </vt:lpstr>
      <vt:lpstr>أجزاء الشكل .</vt:lpstr>
      <vt:lpstr>أجزاء الشكل.</vt:lpstr>
      <vt:lpstr>الجملة غير السليمة </vt:lpstr>
      <vt:lpstr>أجزاء الشكل .</vt:lpstr>
      <vt:lpstr>أجزاء الشكل .</vt:lpstr>
      <vt:lpstr>التناسق الصوتي </vt:lpstr>
      <vt:lpstr>التناسق الصوتي </vt:lpstr>
      <vt:lpstr>التناسق الصوتي </vt:lpstr>
      <vt:lpstr>أجزاء الشكل .</vt:lpstr>
      <vt:lpstr>عرض تقديمي في PowerPoint</vt:lpstr>
      <vt:lpstr>المضمون .</vt:lpstr>
      <vt:lpstr>قول قطري بن الفجاءة :</vt:lpstr>
      <vt:lpstr>خصائص الأفكار :  </vt:lpstr>
      <vt:lpstr>العواطف : </vt:lpstr>
      <vt:lpstr>رثاء الخنساء وصدق العاطفة</vt:lpstr>
      <vt:lpstr>العاطفة .</vt:lpstr>
      <vt:lpstr>قول السيّاب :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الأسلوب </dc:title>
  <dc:creator>hp 15</dc:creator>
  <cp:lastModifiedBy>DR.Ahmed Saker 2o1O</cp:lastModifiedBy>
  <cp:revision>20</cp:revision>
  <dcterms:created xsi:type="dcterms:W3CDTF">2020-12-26T18:06:29Z</dcterms:created>
  <dcterms:modified xsi:type="dcterms:W3CDTF">2026-03-20T19:49:50Z</dcterms:modified>
</cp:coreProperties>
</file>