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D691-182E-48FC-8A42-E5067C5EB6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CCF9-7505-4E07-A8E9-A3ECA4085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CCF9-7505-4E07-A8E9-A3ECA4085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DCCF9-7505-4E07-A8E9-A3ECA4085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0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1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3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F530-0205-4361-8CFC-8655EC8001A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2391-FB94-45BB-A92C-439B8AC2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9" y="1135315"/>
            <a:ext cx="4729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Antifungal Agents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551" y="2128545"/>
            <a:ext cx="4124056" cy="3330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118" y="4627918"/>
            <a:ext cx="4056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Lecture 3…..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Prof. Dr. </a:t>
            </a:r>
            <a:r>
              <a:rPr lang="en-US" sz="2400" b="1" dirty="0" err="1" smtClean="0">
                <a:solidFill>
                  <a:srgbClr val="FF0000"/>
                </a:solidFill>
              </a:rPr>
              <a:t>Safaa</a:t>
            </a:r>
            <a:r>
              <a:rPr lang="en-US" sz="2400" b="1" dirty="0" smtClean="0">
                <a:solidFill>
                  <a:srgbClr val="FF0000"/>
                </a:solidFill>
              </a:rPr>
              <a:t> Al-</a:t>
            </a:r>
            <a:r>
              <a:rPr lang="en-US" sz="2400" b="1" dirty="0" err="1" smtClean="0">
                <a:solidFill>
                  <a:srgbClr val="FF0000"/>
                </a:solidFill>
              </a:rPr>
              <a:t>Deen</a:t>
            </a:r>
            <a:r>
              <a:rPr lang="en-US" sz="2400" b="1" dirty="0" smtClean="0">
                <a:solidFill>
                  <a:srgbClr val="FF0000"/>
                </a:solidFill>
              </a:rPr>
              <a:t> Ahmed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3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72" t="23690" r="33035" b="7762"/>
          <a:stretch/>
        </p:blipFill>
        <p:spPr>
          <a:xfrm>
            <a:off x="1592827" y="206477"/>
            <a:ext cx="7757650" cy="62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6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465" y="867301"/>
            <a:ext cx="111940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• Mechanisms of resistance to polyenes: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Decreased </a:t>
            </a:r>
            <a:r>
              <a:rPr lang="en-US" sz="3600" dirty="0" err="1" smtClean="0"/>
              <a:t>ergosterol</a:t>
            </a:r>
            <a:r>
              <a:rPr lang="en-US" sz="3600" dirty="0" smtClean="0"/>
              <a:t> content of the fungal membrane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Impaired binding to </a:t>
            </a:r>
            <a:r>
              <a:rPr lang="en-US" sz="3600" dirty="0" err="1" smtClean="0"/>
              <a:t>ergosterol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201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50" t="21875" r="23287" b="14616"/>
          <a:stretch/>
        </p:blipFill>
        <p:spPr>
          <a:xfrm>
            <a:off x="1179871" y="270703"/>
            <a:ext cx="9173496" cy="57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77" y="0"/>
            <a:ext cx="1187355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• Azole antifungal agents have added greatly to the therapeutic options for treatment of systemic fungal infections.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• The azole antifungal agents in clinical use contain either two or three </a:t>
            </a:r>
            <a:r>
              <a:rPr lang="en-US" sz="3200" dirty="0" err="1" smtClean="0"/>
              <a:t>nitrogens</a:t>
            </a:r>
            <a:r>
              <a:rPr lang="en-US" sz="3200" dirty="0" smtClean="0"/>
              <a:t> in the azole ring and are thereby classified as </a:t>
            </a:r>
            <a:r>
              <a:rPr lang="en-US" sz="3200" dirty="0" err="1" smtClean="0"/>
              <a:t>imidazoles</a:t>
            </a:r>
            <a:r>
              <a:rPr lang="en-US" sz="3200" dirty="0" smtClean="0"/>
              <a:t> (e.g., ketoconazole; miconazole; </a:t>
            </a:r>
            <a:r>
              <a:rPr lang="en-US" sz="3200" dirty="0" err="1" smtClean="0"/>
              <a:t>clotrimazole</a:t>
            </a:r>
            <a:r>
              <a:rPr lang="en-US" sz="3200" dirty="0" smtClean="0"/>
              <a:t>) or </a:t>
            </a:r>
            <a:r>
              <a:rPr lang="en-US" sz="3200" dirty="0" err="1" smtClean="0"/>
              <a:t>triazoles</a:t>
            </a:r>
            <a:r>
              <a:rPr lang="en-US" sz="3200" dirty="0" smtClean="0"/>
              <a:t> (e.g., </a:t>
            </a:r>
            <a:r>
              <a:rPr lang="en-US" sz="3200" dirty="0" err="1" smtClean="0"/>
              <a:t>itraconazole</a:t>
            </a:r>
            <a:r>
              <a:rPr lang="en-US" sz="3200" dirty="0" smtClean="0"/>
              <a:t>; and fluconazole), respectively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000" t="59577" r="25440" b="18850"/>
          <a:stretch/>
        </p:blipFill>
        <p:spPr>
          <a:xfrm>
            <a:off x="4089706" y="4320616"/>
            <a:ext cx="7211961" cy="24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636" y="614149"/>
            <a:ext cx="114644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• Azoles mechanism of action: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Azoles are fungistatic.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They inhibit cytochrome P450 demethylase enzyme which is important for formation of </a:t>
            </a:r>
            <a:r>
              <a:rPr lang="en-US" sz="3200" dirty="0" err="1" smtClean="0"/>
              <a:t>ergosterol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This inhibition disrupts membrane structure and function and, thereby, inhibits fungal growth.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• Mechanism of resistance to Azoles: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Mutation in the gene encoding for demethylase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095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452" y="66082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FF0000"/>
                </a:solidFill>
              </a:rPr>
              <a:t>3. Allylamines:</a:t>
            </a:r>
          </a:p>
          <a:p>
            <a:pPr>
              <a:lnSpc>
                <a:spcPct val="150000"/>
              </a:lnSpc>
            </a:pPr>
            <a:r>
              <a:rPr lang="fr-FR" sz="3200" b="1" dirty="0" err="1" smtClean="0"/>
              <a:t>Terbinafine</a:t>
            </a:r>
            <a:endParaRPr lang="fr-FR" sz="3200" b="1" dirty="0" smtClean="0"/>
          </a:p>
          <a:p>
            <a:pPr>
              <a:lnSpc>
                <a:spcPct val="150000"/>
              </a:lnSpc>
            </a:pPr>
            <a:r>
              <a:rPr lang="fr-FR" sz="3200" b="1" dirty="0" smtClean="0"/>
              <a:t>                     </a:t>
            </a:r>
            <a:r>
              <a:rPr lang="fr-FR" sz="3200" b="1" dirty="0" err="1" smtClean="0"/>
              <a:t>Naftifine</a:t>
            </a:r>
            <a:endParaRPr lang="fr-FR" sz="3200" b="1" dirty="0" smtClean="0"/>
          </a:p>
          <a:p>
            <a:pPr>
              <a:lnSpc>
                <a:spcPct val="150000"/>
              </a:lnSpc>
            </a:pPr>
            <a:r>
              <a:rPr lang="fr-FR" sz="3200" b="1" dirty="0" smtClean="0"/>
              <a:t>                                       </a:t>
            </a:r>
            <a:r>
              <a:rPr lang="fr-FR" sz="3200" b="1" dirty="0" err="1" smtClean="0"/>
              <a:t>Butenafine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104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974" y="198536"/>
            <a:ext cx="11956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•</a:t>
            </a:r>
            <a:r>
              <a:rPr lang="en-US" sz="3200" b="1" u="sng" dirty="0" smtClean="0"/>
              <a:t> Mechanism of action Allylamines: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Inhibit fungal squalene epoxidase, thereby decreasing the synthesis of </a:t>
            </a:r>
            <a:r>
              <a:rPr lang="en-US" sz="3200" dirty="0" err="1" smtClean="0"/>
              <a:t>ergosterol</a:t>
            </a:r>
            <a:r>
              <a:rPr lang="en-US" sz="3200" dirty="0" smtClean="0"/>
              <a:t>. This plus the accumulation of toxic amounts of squalene result in the death of the fungal cell Significantly higher concentrations of </a:t>
            </a:r>
            <a:r>
              <a:rPr lang="en-US" sz="3200" dirty="0" err="1" smtClean="0"/>
              <a:t>Terbinafine</a:t>
            </a:r>
            <a:r>
              <a:rPr lang="en-US" sz="3200" dirty="0" smtClean="0"/>
              <a:t> are needed to inhibit human squalene epoxidase, an enzyme required for the cholesterol synthetic pathway (representing some selectivity to fungi)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20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284" y="239560"/>
            <a:ext cx="109924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• </a:t>
            </a:r>
            <a:r>
              <a:rPr lang="en-US" sz="3200" b="1" dirty="0"/>
              <a:t>Echinocandins</a:t>
            </a:r>
            <a:r>
              <a:rPr lang="en-US" sz="3200" b="1" dirty="0" smtClean="0"/>
              <a:t>:</a:t>
            </a:r>
          </a:p>
          <a:p>
            <a:r>
              <a:rPr lang="en-US" sz="2800" dirty="0" smtClean="0"/>
              <a:t>Echinocandins </a:t>
            </a:r>
            <a:r>
              <a:rPr lang="en-US" sz="2800" dirty="0"/>
              <a:t>are a class of antifungal drugs that inhibit the synthesis of β-</a:t>
            </a:r>
            <a:r>
              <a:rPr lang="en-US" sz="2800" dirty="0" err="1"/>
              <a:t>glucan</a:t>
            </a:r>
            <a:r>
              <a:rPr lang="en-US" sz="2800" dirty="0"/>
              <a:t> in the fungal cell wall. They are fungicidal or fungistatic against some yeasts and molds</a:t>
            </a:r>
            <a:endParaRPr lang="en-US" sz="2800" dirty="0" smtClean="0"/>
          </a:p>
          <a:p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Caspofungin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Micafungin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Anidulafungin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b="1" dirty="0" smtClean="0"/>
              <a:t>• Mechanism of action:</a:t>
            </a:r>
          </a:p>
          <a:p>
            <a:endParaRPr lang="en-US" sz="3200" b="1" dirty="0" smtClean="0"/>
          </a:p>
          <a:p>
            <a:r>
              <a:rPr lang="en-US" sz="3200" dirty="0" smtClean="0"/>
              <a:t>Interfere with the synthesis of the fungal cell wall by inhibiting the synthesis of D-</a:t>
            </a:r>
            <a:r>
              <a:rPr lang="en-US" sz="3200" dirty="0" err="1" smtClean="0"/>
              <a:t>glucan</a:t>
            </a:r>
            <a:r>
              <a:rPr lang="en-US" sz="3200" dirty="0" smtClean="0"/>
              <a:t>, leading to lysis and fungal cell death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010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290" y="967996"/>
            <a:ext cx="111989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• Antifungals that inhibit mitosis:</a:t>
            </a:r>
          </a:p>
          <a:p>
            <a:endParaRPr lang="en-US" sz="3200" b="1" dirty="0" smtClean="0"/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Griseofulvin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ar-IQ" sz="3200" b="1" dirty="0" smtClean="0">
                <a:solidFill>
                  <a:srgbClr val="FF0000"/>
                </a:solidFill>
              </a:rPr>
              <a:t>                       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• Mechanism of action: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It inhibits fungal mitosis by inhibiting mitotic spindle formation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The drug binds to tubulin, interfering with microtubule function, thus inhibiting mitosis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88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77" y="384501"/>
            <a:ext cx="114005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• Drugs that inhibit DNA synthesis</a:t>
            </a:r>
            <a:r>
              <a:rPr lang="ar-IQ" sz="3200" b="1" dirty="0" smtClean="0"/>
              <a:t> </a:t>
            </a:r>
            <a:r>
              <a:rPr lang="en-US" sz="3200" b="1" dirty="0" smtClean="0"/>
              <a:t>(antimetabolites):</a:t>
            </a:r>
          </a:p>
          <a:p>
            <a:r>
              <a:rPr lang="en-US" sz="3200" dirty="0" err="1" smtClean="0"/>
              <a:t>Flucytosine</a:t>
            </a:r>
            <a:r>
              <a:rPr lang="en-US" sz="3200" dirty="0" smtClean="0"/>
              <a:t> (5FC=5-fluorocytosine)</a:t>
            </a:r>
          </a:p>
          <a:p>
            <a:r>
              <a:rPr lang="en-US" sz="3200" b="1" dirty="0" smtClean="0"/>
              <a:t>• Mechanism of action: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It enters fungal cells by </a:t>
            </a:r>
            <a:r>
              <a:rPr lang="en-US" sz="3200" dirty="0" err="1" smtClean="0"/>
              <a:t>permease</a:t>
            </a:r>
            <a:r>
              <a:rPr lang="en-US" sz="3200" dirty="0" smtClean="0"/>
              <a:t> (an enzyme not found in mammalian cells) and is then converted by a series of steps to 5-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 smtClean="0"/>
              <a:t>fluorodeoxyuridine</a:t>
            </a:r>
            <a:r>
              <a:rPr lang="en-US" sz="3200" dirty="0" smtClean="0"/>
              <a:t> 5'-monophosphate. This false nucleotide inhibits thymidylate synthase, thus depriving the fungus of </a:t>
            </a:r>
            <a:r>
              <a:rPr lang="en-US" sz="3200" dirty="0" err="1" smtClean="0"/>
              <a:t>thymidylic</a:t>
            </a:r>
            <a:r>
              <a:rPr lang="en-US" sz="3200" dirty="0" smtClean="0"/>
              <a:t> acid an essential DNA component.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18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740" y="696760"/>
            <a:ext cx="112136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• </a:t>
            </a:r>
            <a:r>
              <a:rPr lang="en-US" sz="3600" b="1" dirty="0" smtClean="0"/>
              <a:t>Fungi consist of: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-Rigid cell wall composed of chitin (N – </a:t>
            </a:r>
            <a:r>
              <a:rPr lang="en-US" sz="3600" dirty="0" err="1" smtClean="0"/>
              <a:t>acetylglucosamine</a:t>
            </a:r>
            <a:r>
              <a:rPr lang="en-US" sz="3600" dirty="0" smtClean="0"/>
              <a:t>) (bacterial cell wall is composed of peptidoglycan)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-Plasma or cell membrane which contains </a:t>
            </a:r>
            <a:r>
              <a:rPr lang="en-US" sz="3600" dirty="0" err="1" smtClean="0"/>
              <a:t>ergosterol</a:t>
            </a:r>
            <a:r>
              <a:rPr lang="en-US" sz="3600" dirty="0" smtClean="0"/>
              <a:t> (human cell membrane is composed of cholesterol) (selectivity to some antifungal agents)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896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932734"/>
            <a:ext cx="11400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The mononucleotide is further metabolized to a trinucleotide (5-fluorodeoxyuridine 5‘ triphosphate) and is incorporated into fungal RNA, thus disrupting nucleic acid and protein synthesis. Amphotericin B increases cell permeability, allowing more </a:t>
            </a:r>
            <a:r>
              <a:rPr lang="en-US" sz="3200" dirty="0" err="1" smtClean="0"/>
              <a:t>Flucytosine</a:t>
            </a:r>
            <a:r>
              <a:rPr lang="en-US" sz="3200" dirty="0" smtClean="0"/>
              <a:t> to penetrate the cell. Thus, </a:t>
            </a:r>
            <a:r>
              <a:rPr lang="en-US" sz="3200" dirty="0" err="1" smtClean="0"/>
              <a:t>Flucytosine</a:t>
            </a:r>
            <a:r>
              <a:rPr lang="en-US" sz="3200" dirty="0" smtClean="0"/>
              <a:t> and Amphotericin B are synergistic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763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700" t="21069" r="41310" b="8769"/>
          <a:stretch/>
        </p:blipFill>
        <p:spPr>
          <a:xfrm>
            <a:off x="2728452" y="117987"/>
            <a:ext cx="5501149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250"/>
            <a:ext cx="120789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Amphotericin B</a:t>
            </a:r>
          </a:p>
          <a:p>
            <a:r>
              <a:rPr lang="en-US" sz="3400" dirty="0" smtClean="0"/>
              <a:t>- It is a macrolide </a:t>
            </a:r>
            <a:r>
              <a:rPr lang="en-US" sz="3400" dirty="0"/>
              <a:t>antibiotic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Macrolides are a class of mostly natural products with a large macrocyclic lactone ring to which one or more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deoxy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sugars, usually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cladinose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desosamine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may be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attached</a:t>
            </a:r>
            <a:r>
              <a:rPr lang="en-US" sz="3400" dirty="0" smtClean="0"/>
              <a:t>), poorly absorbed</a:t>
            </a:r>
          </a:p>
          <a:p>
            <a:r>
              <a:rPr lang="en-US" sz="3200" dirty="0" smtClean="0"/>
              <a:t>orally, useful for fungal infection of gastrointestinal tract</a:t>
            </a:r>
          </a:p>
          <a:p>
            <a:r>
              <a:rPr lang="en-US" sz="3200" dirty="0" smtClean="0"/>
              <a:t>- Drug of choice for most systemic infections, given as slow IV infusion</a:t>
            </a:r>
          </a:p>
          <a:p>
            <a:r>
              <a:rPr lang="en-US" sz="3200" dirty="0" smtClean="0"/>
              <a:t>- Locally used in corneal ulcers (ophthalmic point.),</a:t>
            </a:r>
          </a:p>
          <a:p>
            <a:r>
              <a:rPr lang="en-US" sz="3200" dirty="0" smtClean="0"/>
              <a:t>arthritis (intra-articular) and bladder irrigation</a:t>
            </a:r>
          </a:p>
          <a:p>
            <a:r>
              <a:rPr lang="en-US" sz="3200" dirty="0" smtClean="0"/>
              <a:t>Penetration through </a:t>
            </a:r>
            <a:r>
              <a:rPr lang="en-US" sz="3200" dirty="0"/>
              <a:t>BBB (The Blood–Brain </a:t>
            </a:r>
            <a:r>
              <a:rPr lang="en-US" sz="3200" dirty="0" smtClean="0"/>
              <a:t>Barrier) is poor but increases in inflamed meninges.</a:t>
            </a:r>
          </a:p>
          <a:p>
            <a:r>
              <a:rPr lang="en-US" sz="3200" dirty="0" smtClean="0"/>
              <a:t>- Excreted slowly via kidneys, traces found in urine for months after cessation of drug.</a:t>
            </a:r>
          </a:p>
          <a:p>
            <a:r>
              <a:rPr lang="en-US" sz="3200" dirty="0" smtClean="0"/>
              <a:t>- Half life 15 days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289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26" t="19657" r="38816" b="17238"/>
          <a:stretch/>
        </p:blipFill>
        <p:spPr>
          <a:xfrm>
            <a:off x="2625213" y="-20192"/>
            <a:ext cx="7300452" cy="68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182" y="850009"/>
            <a:ext cx="108105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• Side effects to Amphotericin: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Most serious is renal toxicity, which occurs in 80% of patients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</a:t>
            </a:r>
            <a:r>
              <a:rPr lang="en-US" sz="3200" dirty="0" err="1" smtClean="0"/>
              <a:t>Hypokalaemia</a:t>
            </a:r>
            <a:r>
              <a:rPr lang="en-US" sz="3200" dirty="0" smtClean="0"/>
              <a:t> in 25% of patients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Hypomagnesaemia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Anemia &amp; thrombocytopenia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Impaired hepatic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670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490" y="537749"/>
            <a:ext cx="99748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More common side </a:t>
            </a:r>
            <a:r>
              <a:rPr lang="en-US" sz="3200" b="1" u="sng" dirty="0" smtClean="0"/>
              <a:t>effects</a:t>
            </a:r>
          </a:p>
          <a:p>
            <a:endParaRPr lang="en-US" sz="3200" b="1" u="sng" dirty="0"/>
          </a:p>
          <a:p>
            <a:r>
              <a:rPr lang="en-US" sz="3200" dirty="0" smtClean="0"/>
              <a:t>- fever </a:t>
            </a:r>
            <a:r>
              <a:rPr lang="en-US" sz="3200" dirty="0"/>
              <a:t>and chills</a:t>
            </a:r>
          </a:p>
          <a:p>
            <a:r>
              <a:rPr lang="en-US" sz="3200" dirty="0" smtClean="0"/>
              <a:t>- headache</a:t>
            </a:r>
            <a:endParaRPr lang="en-US" sz="3200" dirty="0"/>
          </a:p>
          <a:p>
            <a:r>
              <a:rPr lang="en-US" sz="3200" dirty="0" smtClean="0"/>
              <a:t>- increased </a:t>
            </a:r>
            <a:r>
              <a:rPr lang="en-US" sz="3200" dirty="0"/>
              <a:t>or decreased urination</a:t>
            </a:r>
          </a:p>
          <a:p>
            <a:r>
              <a:rPr lang="en-US" sz="3200" dirty="0" smtClean="0"/>
              <a:t>- irregular </a:t>
            </a:r>
            <a:r>
              <a:rPr lang="en-US" sz="3200" dirty="0"/>
              <a:t>heartbeat</a:t>
            </a:r>
          </a:p>
          <a:p>
            <a:r>
              <a:rPr lang="en-US" sz="3200" dirty="0" smtClean="0"/>
              <a:t>- muscle </a:t>
            </a:r>
            <a:r>
              <a:rPr lang="en-US" sz="3200" dirty="0"/>
              <a:t>cramps or pain</a:t>
            </a:r>
          </a:p>
          <a:p>
            <a:r>
              <a:rPr lang="en-US" sz="3200" dirty="0" smtClean="0"/>
              <a:t>- nausea</a:t>
            </a:r>
            <a:endParaRPr lang="en-US" sz="3200" dirty="0"/>
          </a:p>
          <a:p>
            <a:r>
              <a:rPr lang="en-US" sz="3200" dirty="0" smtClean="0"/>
              <a:t>- pain </a:t>
            </a:r>
            <a:r>
              <a:rPr lang="en-US" sz="3200" dirty="0"/>
              <a:t>at the place of injection</a:t>
            </a:r>
          </a:p>
          <a:p>
            <a:r>
              <a:rPr lang="en-US" sz="3200" dirty="0" smtClean="0"/>
              <a:t>- unusual </a:t>
            </a:r>
            <a:r>
              <a:rPr lang="en-US" sz="3200" dirty="0"/>
              <a:t>tiredness or weakness</a:t>
            </a:r>
          </a:p>
          <a:p>
            <a:r>
              <a:rPr lang="en-US" sz="3200" dirty="0" smtClean="0"/>
              <a:t>- vomiting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620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220" y="667263"/>
            <a:ext cx="11415251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Anorexia, nausea, vomiting, abdominal, joint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and muscle pain, loss of weight, and fever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Anaphylactic shock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To reduce the toxicity of Amphotericin B, several new formulations have been developed in which amphotericin B is packaged in a lipid-associated delivery system (Liposomal preparations)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2473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82" y="687100"/>
            <a:ext cx="1147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• Such delivery systems have more efficacy , less nephrotoxicity but very expensive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846" t="48085" r="35982" b="12601"/>
          <a:stretch/>
        </p:blipFill>
        <p:spPr>
          <a:xfrm>
            <a:off x="3436374" y="1764318"/>
            <a:ext cx="6445046" cy="45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62" y="903238"/>
            <a:ext cx="1119402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Nystatin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It is a polyene macrolide, similar in structure to Amphotericin B and with same MOA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Too toxic for systemic use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Not absorbed from GIT, skin or vagina,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therefore administered orally to prevent or treat superficial candidiasis of mouth, esophagus or intestinal tract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8619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8270"/>
            <a:ext cx="11577484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Oral suspension of 100,000 U/ml 4 times a day and tablets 500,000 U of Nystatin are used to decrease GIT colonization with Candida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For vaginal candidiasis in form of vaginal cream or pessaries used for 2 weeks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In cutaneous infection available in cream, ointment or powder forms and applied 2-3 times a 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26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60" y="186330"/>
            <a:ext cx="116807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/>
              <a:t>-</a:t>
            </a:r>
            <a:r>
              <a:rPr lang="en-US" sz="3600" dirty="0" smtClean="0"/>
              <a:t>Fungi have nucleus and well defined nuclear membrane, and chromosomes, Fungi are eukaryotic organisms that live as saprobes or parasites. They are complex organisms in comparison to bacteria (prokaryotic cells=have no nuclear membranes and no mitochondria). Therefore antibacterial agents are not effective in fungal infections and antifungal agents are ineffective in bacterial infections.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544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478" y="278043"/>
            <a:ext cx="109187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</a:rPr>
              <a:t>Natamycin</a:t>
            </a:r>
            <a:endParaRPr lang="en-US" sz="3600" b="1" u="sng" dirty="0" smtClean="0">
              <a:solidFill>
                <a:srgbClr val="FF0000"/>
              </a:solidFill>
            </a:endParaRPr>
          </a:p>
          <a:p>
            <a:endParaRPr lang="en-US" sz="36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/>
              <a:t>- It is a macrolide polyene antifungal used to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treat fungal keratitis, an infection of the eye. It is especially effective against </a:t>
            </a:r>
            <a:r>
              <a:rPr lang="en-US" sz="3200" i="1" dirty="0" smtClean="0"/>
              <a:t>Aspergillus</a:t>
            </a:r>
            <a:r>
              <a:rPr lang="en-US" sz="3200" dirty="0" smtClean="0"/>
              <a:t> and </a:t>
            </a:r>
            <a:r>
              <a:rPr lang="en-US" sz="3200" i="1" dirty="0" err="1" smtClean="0"/>
              <a:t>Fusarium</a:t>
            </a:r>
            <a:r>
              <a:rPr lang="en-US" sz="3200" dirty="0" smtClean="0"/>
              <a:t> corneal infections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Also effective in </a:t>
            </a:r>
            <a:r>
              <a:rPr lang="en-US" sz="3200" i="1" dirty="0" smtClean="0"/>
              <a:t>Candida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Cephalosporium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i="1" dirty="0" err="1" smtClean="0"/>
              <a:t>Penicillium</a:t>
            </a:r>
            <a:endParaRPr lang="en-US" sz="3200" i="1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Not absorbed when given orally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Available in cream and ophthalmic eye drops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275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33" y="363988"/>
            <a:ext cx="1181345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</a:rPr>
              <a:t>Flucytosine</a:t>
            </a:r>
            <a:endParaRPr lang="en-US" sz="36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/>
              <a:t>- Has useful activity against </a:t>
            </a:r>
            <a:r>
              <a:rPr lang="en-US" sz="3200" i="1" dirty="0" smtClean="0"/>
              <a:t>Candida</a:t>
            </a:r>
            <a:r>
              <a:rPr lang="en-US" sz="3200" dirty="0" smtClean="0"/>
              <a:t> and </a:t>
            </a:r>
            <a:r>
              <a:rPr lang="en-US" sz="3200" i="1" dirty="0" smtClean="0"/>
              <a:t>Cryptococcus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It is synthetic pyrimidine antimetabolite that is often used in combination with Amphotericin B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It is fungistatic, effective in combination with </a:t>
            </a:r>
            <a:r>
              <a:rPr lang="en-US" sz="3200" dirty="0" err="1" smtClean="0"/>
              <a:t>Itraconazole</a:t>
            </a:r>
            <a:r>
              <a:rPr lang="en-US" sz="3200" dirty="0" smtClean="0"/>
              <a:t> for treating </a:t>
            </a:r>
            <a:r>
              <a:rPr lang="en-US" sz="3200" dirty="0" err="1" smtClean="0"/>
              <a:t>chromoblastomycosis</a:t>
            </a:r>
            <a:r>
              <a:rPr lang="en-US" sz="3200" dirty="0" smtClean="0"/>
              <a:t> and with Amphotericin B for treating </a:t>
            </a:r>
            <a:r>
              <a:rPr lang="en-US" sz="3200" dirty="0" err="1" smtClean="0"/>
              <a:t>cryptococosis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Highly effective in </a:t>
            </a:r>
            <a:r>
              <a:rPr lang="en-US" sz="3200" dirty="0" err="1" smtClean="0"/>
              <a:t>cryptococcal</a:t>
            </a:r>
            <a:r>
              <a:rPr lang="en-US" sz="3200" dirty="0" smtClean="0"/>
              <a:t> meningitis in AIDS patients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744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60" t="30746" r="42217" b="22682"/>
          <a:stretch/>
        </p:blipFill>
        <p:spPr>
          <a:xfrm>
            <a:off x="2890684" y="708941"/>
            <a:ext cx="4454013" cy="59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3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710" y="278042"/>
            <a:ext cx="10751573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Flucytosine</a:t>
            </a:r>
            <a:r>
              <a:rPr lang="en-US" sz="3200" dirty="0" smtClean="0"/>
              <a:t> is absorbed rapidly and well from GIT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Widely distributed in body and penetrates well into CSF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• Side effects to </a:t>
            </a:r>
            <a:r>
              <a:rPr lang="en-US" sz="3200" b="1" dirty="0" err="1" smtClean="0"/>
              <a:t>Flucytosine</a:t>
            </a:r>
            <a:r>
              <a:rPr lang="en-US" sz="32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Reversible neutropenia, thrombocytopenia and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occasional bone marrow depression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Nausea, vomiting, diarrhea, severe </a:t>
            </a:r>
            <a:r>
              <a:rPr lang="en-US" sz="3200" dirty="0" err="1" smtClean="0"/>
              <a:t>enterocolitis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Reversible hepatic enzyme elevation in 5% of patients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690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871" t="24489" r="21581" b="12624"/>
          <a:stretch/>
        </p:blipFill>
        <p:spPr>
          <a:xfrm>
            <a:off x="1076633" y="457200"/>
            <a:ext cx="10161638" cy="5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239" y="537749"/>
            <a:ext cx="120887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• Fungal infections are termed mycoses and can be divided into: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(1) Superficial infections: affecting skin, nails, scalp or mucous membranes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(2) Systemic infections: affecting deeper tissues and organs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• Superficial fungal infections can be classified into the dermatomycoses and candidiasis (Candida is a common normal flora of mouth, skin, intestines and vagina)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588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303" y="814748"/>
            <a:ext cx="10594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• Systemic fungal infections include:</a:t>
            </a:r>
          </a:p>
          <a:p>
            <a:r>
              <a:rPr lang="en-US" sz="3600" dirty="0" smtClean="0"/>
              <a:t>- Systemic candidiasis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Cryptoccocal</a:t>
            </a:r>
            <a:r>
              <a:rPr lang="en-US" sz="3600" dirty="0" smtClean="0"/>
              <a:t> meningitis or endocarditis</a:t>
            </a:r>
          </a:p>
          <a:p>
            <a:r>
              <a:rPr lang="en-US" sz="3600" dirty="0" smtClean="0"/>
              <a:t>- Pulmonary </a:t>
            </a:r>
            <a:r>
              <a:rPr lang="en-US" sz="3600" dirty="0" err="1" smtClean="0"/>
              <a:t>aspergillosis</a:t>
            </a:r>
            <a:endParaRPr lang="en-US" sz="3600" dirty="0" smtClean="0"/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Blastomycosis</a:t>
            </a:r>
            <a:endParaRPr lang="en-US" sz="3600" dirty="0" smtClean="0"/>
          </a:p>
          <a:p>
            <a:r>
              <a:rPr lang="en-US" sz="3600" dirty="0" smtClean="0"/>
              <a:t>- Histoplasmosis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Coccidioidomycosis</a:t>
            </a:r>
            <a:endParaRPr lang="en-US" sz="3600" dirty="0" smtClean="0"/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Paracoccidioidomycosis</a:t>
            </a:r>
            <a:r>
              <a:rPr lang="en-US" sz="3600" dirty="0" smtClean="0"/>
              <a:t>…</a:t>
            </a:r>
            <a:r>
              <a:rPr lang="en-US" sz="3600" dirty="0" err="1" smtClean="0"/>
              <a:t>etc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167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052" y="888489"/>
            <a:ext cx="11272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• Fungal infections whether, superficial or</a:t>
            </a:r>
          </a:p>
          <a:p>
            <a:r>
              <a:rPr lang="en-US" sz="3600" dirty="0" smtClean="0"/>
              <a:t>systemic, are common in patients with weak</a:t>
            </a:r>
          </a:p>
          <a:p>
            <a:r>
              <a:rPr lang="en-US" sz="3600" dirty="0" smtClean="0"/>
              <a:t>immune system e.g.:</a:t>
            </a:r>
          </a:p>
          <a:p>
            <a:r>
              <a:rPr lang="en-US" sz="3600" dirty="0" smtClean="0"/>
              <a:t>- Patients with AIDS</a:t>
            </a:r>
          </a:p>
          <a:p>
            <a:r>
              <a:rPr lang="en-US" sz="3600" dirty="0" smtClean="0"/>
              <a:t>- Debilitated patients</a:t>
            </a:r>
          </a:p>
          <a:p>
            <a:r>
              <a:rPr lang="en-US" sz="3600" dirty="0" smtClean="0"/>
              <a:t>- Patients underwent organ transplantation and</a:t>
            </a:r>
          </a:p>
          <a:p>
            <a:r>
              <a:rPr lang="en-US" sz="3600" dirty="0" smtClean="0"/>
              <a:t>on </a:t>
            </a:r>
            <a:r>
              <a:rPr lang="en-US" sz="3600" dirty="0" err="1" smtClean="0"/>
              <a:t>immunosuppressants</a:t>
            </a:r>
            <a:endParaRPr lang="en-US" sz="3600" dirty="0" smtClean="0"/>
          </a:p>
          <a:p>
            <a:r>
              <a:rPr lang="en-US" sz="3600" dirty="0" smtClean="0"/>
              <a:t>- Patients under </a:t>
            </a:r>
            <a:r>
              <a:rPr lang="en-US" sz="3600" dirty="0" err="1" smtClean="0"/>
              <a:t>anticancerous</a:t>
            </a:r>
            <a:r>
              <a:rPr lang="en-US" sz="3600" dirty="0" smtClean="0"/>
              <a:t> therapy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876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418" y="787794"/>
            <a:ext cx="9724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Antifungal Drugs Classes</a:t>
            </a:r>
          </a:p>
          <a:p>
            <a:pPr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/>
              <a:t>1. </a:t>
            </a:r>
            <a:r>
              <a:rPr lang="en-US" sz="3600" b="1" dirty="0" smtClean="0"/>
              <a:t>Polyenes </a:t>
            </a:r>
            <a:r>
              <a:rPr lang="en-US" sz="3600" b="1" dirty="0" smtClean="0"/>
              <a:t>(polyene macrolide antibiotics)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- Amphotericin B</a:t>
            </a:r>
            <a:endParaRPr lang="en-US" sz="3600" b="1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- Nystatin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- </a:t>
            </a:r>
            <a:r>
              <a:rPr lang="en-US" sz="3600" b="1" dirty="0" err="1" smtClean="0"/>
              <a:t>Natamycin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824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94" y="0"/>
            <a:ext cx="112284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u="sng" dirty="0" smtClean="0">
                <a:solidFill>
                  <a:srgbClr val="FF0000"/>
                </a:solidFill>
              </a:rPr>
              <a:t>• </a:t>
            </a:r>
            <a:r>
              <a:rPr lang="en-US" sz="3600" b="1" u="sng" dirty="0" smtClean="0">
                <a:solidFill>
                  <a:srgbClr val="FF0000"/>
                </a:solidFill>
              </a:rPr>
              <a:t>Polyenes mechanism of action: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Bind to </a:t>
            </a:r>
            <a:r>
              <a:rPr lang="en-US" sz="3600" dirty="0" err="1" smtClean="0"/>
              <a:t>ergosterol</a:t>
            </a:r>
            <a:r>
              <a:rPr lang="en-US" sz="3600" dirty="0" smtClean="0"/>
              <a:t> in fungal plasma membrane,</a:t>
            </a:r>
            <a:r>
              <a:rPr lang="ar-IQ" sz="3600" dirty="0" smtClean="0"/>
              <a:t> </a:t>
            </a:r>
            <a:r>
              <a:rPr lang="en-US" sz="3600" dirty="0" smtClean="0"/>
              <a:t>leading to formation of pores and hence increased permeability of the membrane. This allows leakage of intracellular ions and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enzymes especially loss of intracellular k+ causing death to the fungus They bind selectively to </a:t>
            </a:r>
            <a:r>
              <a:rPr lang="en-US" sz="3600" dirty="0" err="1" smtClean="0"/>
              <a:t>ergosterol</a:t>
            </a:r>
            <a:r>
              <a:rPr lang="en-US" sz="3600" dirty="0" smtClean="0"/>
              <a:t> in fungus but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not to cholesterol in mammalian plasma membranes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916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1293</Words>
  <Application>Microsoft Office PowerPoint</Application>
  <PresentationFormat>Widescreen</PresentationFormat>
  <Paragraphs>136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49</cp:revision>
  <dcterms:created xsi:type="dcterms:W3CDTF">2025-02-09T17:09:03Z</dcterms:created>
  <dcterms:modified xsi:type="dcterms:W3CDTF">2025-03-03T09:12:55Z</dcterms:modified>
</cp:coreProperties>
</file>