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clrMru>
    <a:srgbClr val="0000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609" autoAdjust="0"/>
  </p:normalViewPr>
  <p:slideViewPr>
    <p:cSldViewPr>
      <p:cViewPr varScale="1">
        <p:scale>
          <a:sx n="65" d="100"/>
          <a:sy n="65" d="100"/>
        </p:scale>
        <p:origin x="-145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E4C3B42-A5A7-4F1E-B1E1-38876E608602}" type="datetimeFigureOut">
              <a:rPr lang="en-US" smtClean="0"/>
              <a:pPr/>
              <a:t>3/21/2015</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30642378-8988-4EA4-BBFA-B1CECDC61C4A}" type="slidenum">
              <a:rPr lang="en-GB" smtClean="0"/>
              <a:pPr/>
              <a:t>‹#›</a:t>
            </a:fld>
            <a:endParaRPr lang="en-GB"/>
          </a:p>
        </p:txBody>
      </p:sp>
    </p:spTree>
  </p:cSld>
  <p:clrMapOvr>
    <a:masterClrMapping/>
  </p:clrMapOvr>
  <p:transition spd="med" advClick="0" advTm="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E4C3B42-A5A7-4F1E-B1E1-38876E608602}" type="datetimeFigureOut">
              <a:rPr lang="en-US" smtClean="0"/>
              <a:pPr/>
              <a:t>3/21/2015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642378-8988-4EA4-BBFA-B1CECDC61C4A}" type="slidenum">
              <a:rPr lang="en-GB" smtClean="0"/>
              <a:pPr/>
              <a:t>‹#›</a:t>
            </a:fld>
            <a:endParaRPr lang="en-GB"/>
          </a:p>
        </p:txBody>
      </p:sp>
    </p:spTree>
  </p:cSld>
  <p:clrMapOvr>
    <a:masterClrMapping/>
  </p:clrMapOvr>
  <p:transition spd="med" advClick="0" advTm="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E4C3B42-A5A7-4F1E-B1E1-38876E608602}" type="datetimeFigureOut">
              <a:rPr lang="en-US" smtClean="0"/>
              <a:pPr/>
              <a:t>3/21/2015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642378-8988-4EA4-BBFA-B1CECDC61C4A}" type="slidenum">
              <a:rPr lang="en-GB" smtClean="0"/>
              <a:pPr/>
              <a:t>‹#›</a:t>
            </a:fld>
            <a:endParaRPr lang="en-GB"/>
          </a:p>
        </p:txBody>
      </p:sp>
    </p:spTree>
  </p:cSld>
  <p:clrMapOvr>
    <a:masterClrMapping/>
  </p:clrMapOvr>
  <p:transition spd="med" advClick="0" advTm="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E4C3B42-A5A7-4F1E-B1E1-38876E608602}" type="datetimeFigureOut">
              <a:rPr lang="en-US" smtClean="0"/>
              <a:pPr/>
              <a:t>3/21/2015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642378-8988-4EA4-BBFA-B1CECDC61C4A}" type="slidenum">
              <a:rPr lang="en-GB" smtClean="0"/>
              <a:pPr/>
              <a:t>‹#›</a:t>
            </a:fld>
            <a:endParaRPr lang="en-GB"/>
          </a:p>
        </p:txBody>
      </p:sp>
    </p:spTree>
  </p:cSld>
  <p:clrMapOvr>
    <a:masterClrMapping/>
  </p:clrMapOvr>
  <p:transition spd="med" advClick="0" advTm="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E4C3B42-A5A7-4F1E-B1E1-38876E608602}" type="datetimeFigureOut">
              <a:rPr lang="en-US" smtClean="0"/>
              <a:pPr/>
              <a:t>3/21/2015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642378-8988-4EA4-BBFA-B1CECDC61C4A}" type="slidenum">
              <a:rPr lang="en-GB" smtClean="0"/>
              <a:pPr/>
              <a:t>‹#›</a:t>
            </a:fld>
            <a:endParaRPr lang="en-GB"/>
          </a:p>
        </p:txBody>
      </p:sp>
    </p:spTree>
  </p:cSld>
  <p:clrMapOvr>
    <a:masterClrMapping/>
  </p:clrMapOvr>
  <p:transition spd="med" advClick="0" advTm="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E4C3B42-A5A7-4F1E-B1E1-38876E608602}" type="datetimeFigureOut">
              <a:rPr lang="en-US" smtClean="0"/>
              <a:pPr/>
              <a:t>3/21/2015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642378-8988-4EA4-BBFA-B1CECDC61C4A}" type="slidenum">
              <a:rPr lang="en-GB" smtClean="0"/>
              <a:pPr/>
              <a:t>‹#›</a:t>
            </a:fld>
            <a:endParaRPr lang="en-GB"/>
          </a:p>
        </p:txBody>
      </p:sp>
    </p:spTree>
  </p:cSld>
  <p:clrMapOvr>
    <a:masterClrMapping/>
  </p:clrMapOvr>
  <p:transition spd="med" advClick="0" advTm="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E4C3B42-A5A7-4F1E-B1E1-38876E608602}" type="datetimeFigureOut">
              <a:rPr lang="en-US" smtClean="0"/>
              <a:pPr/>
              <a:t>3/21/2015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0642378-8988-4EA4-BBFA-B1CECDC61C4A}" type="slidenum">
              <a:rPr lang="en-GB" smtClean="0"/>
              <a:pPr/>
              <a:t>‹#›</a:t>
            </a:fld>
            <a:endParaRPr lang="en-GB"/>
          </a:p>
        </p:txBody>
      </p:sp>
    </p:spTree>
  </p:cSld>
  <p:clrMapOvr>
    <a:masterClrMapping/>
  </p:clrMapOvr>
  <p:transition spd="med" advClick="0" advTm="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E4C3B42-A5A7-4F1E-B1E1-38876E608602}" type="datetimeFigureOut">
              <a:rPr lang="en-US" smtClean="0"/>
              <a:pPr/>
              <a:t>3/21/2015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0642378-8988-4EA4-BBFA-B1CECDC61C4A}" type="slidenum">
              <a:rPr lang="en-GB" smtClean="0"/>
              <a:pPr/>
              <a:t>‹#›</a:t>
            </a:fld>
            <a:endParaRPr lang="en-GB"/>
          </a:p>
        </p:txBody>
      </p:sp>
    </p:spTree>
  </p:cSld>
  <p:clrMapOvr>
    <a:masterClrMapping/>
  </p:clrMapOvr>
  <p:transition spd="med" advClick="0" advTm="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4C3B42-A5A7-4F1E-B1E1-38876E608602}" type="datetimeFigureOut">
              <a:rPr lang="en-US" smtClean="0"/>
              <a:pPr/>
              <a:t>3/21/2015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0642378-8988-4EA4-BBFA-B1CECDC61C4A}" type="slidenum">
              <a:rPr lang="en-GB" smtClean="0"/>
              <a:pPr/>
              <a:t>‹#›</a:t>
            </a:fld>
            <a:endParaRPr lang="en-GB"/>
          </a:p>
        </p:txBody>
      </p:sp>
    </p:spTree>
  </p:cSld>
  <p:clrMapOvr>
    <a:masterClrMapping/>
  </p:clrMapOvr>
  <p:transition spd="med" advClick="0" advTm="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E4C3B42-A5A7-4F1E-B1E1-38876E608602}" type="datetimeFigureOut">
              <a:rPr lang="en-US" smtClean="0"/>
              <a:pPr/>
              <a:t>3/21/2015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642378-8988-4EA4-BBFA-B1CECDC61C4A}" type="slidenum">
              <a:rPr lang="en-GB" smtClean="0"/>
              <a:pPr/>
              <a:t>‹#›</a:t>
            </a:fld>
            <a:endParaRPr lang="en-GB"/>
          </a:p>
        </p:txBody>
      </p:sp>
    </p:spTree>
  </p:cSld>
  <p:clrMapOvr>
    <a:masterClrMapping/>
  </p:clrMapOvr>
  <p:transition spd="med" advClick="0" advTm="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E4C3B42-A5A7-4F1E-B1E1-38876E608602}" type="datetimeFigureOut">
              <a:rPr lang="en-US" smtClean="0"/>
              <a:pPr/>
              <a:t>3/21/2015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30642378-8988-4EA4-BBFA-B1CECDC61C4A}"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med" advClick="0" advTm="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E4C3B42-A5A7-4F1E-B1E1-38876E608602}" type="datetimeFigureOut">
              <a:rPr lang="en-US" smtClean="0"/>
              <a:pPr/>
              <a:t>3/21/2015</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0642378-8988-4EA4-BBFA-B1CECDC61C4A}"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med" advClick="0" advTm="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472" y="642918"/>
            <a:ext cx="8077200" cy="785818"/>
          </a:xfrm>
        </p:spPr>
        <p:txBody>
          <a:bodyPr>
            <a:noAutofit/>
          </a:bodyPr>
          <a:lstStyle/>
          <a:p>
            <a:pPr algn="ctr"/>
            <a:r>
              <a:rPr lang="en-US" sz="4000" i="1" dirty="0" smtClean="0"/>
              <a:t>Techniques for Paraphrasing</a:t>
            </a:r>
            <a:endParaRPr lang="en-GB" sz="4000" i="1" dirty="0"/>
          </a:p>
        </p:txBody>
      </p:sp>
      <p:sp>
        <p:nvSpPr>
          <p:cNvPr id="6" name="Title 1"/>
          <p:cNvSpPr txBox="1">
            <a:spLocks/>
          </p:cNvSpPr>
          <p:nvPr/>
        </p:nvSpPr>
        <p:spPr>
          <a:xfrm>
            <a:off x="357158" y="1785926"/>
            <a:ext cx="8077200" cy="3429024"/>
          </a:xfrm>
          <a:prstGeom prst="rect">
            <a:avLst/>
          </a:prstGeom>
          <a:ln>
            <a:noFill/>
          </a:ln>
        </p:spPr>
        <p:txBody>
          <a:bodyPr vert="horz" lIns="0" tIns="0" rIns="18288" bIns="0" anchor="b">
            <a:normAutofit fontScale="97500"/>
            <a:scene3d>
              <a:camera prst="orthographicFront"/>
              <a:lightRig rig="freezing" dir="t">
                <a:rot lat="0" lon="0" rev="5640000"/>
              </a:lightRig>
            </a:scene3d>
            <a:sp3d prstMaterial="flat">
              <a:bevelT w="38100" h="38100"/>
              <a:contourClr>
                <a:schemeClr val="tx2"/>
              </a:contourClr>
            </a:sp3d>
          </a:bodyPr>
          <a:lstStyle/>
          <a:p>
            <a:pPr lvl="0">
              <a:spcBef>
                <a:spcPct val="0"/>
              </a:spcBef>
            </a:pPr>
            <a:r>
              <a:rPr lang="en-US" sz="2800" b="1" dirty="0" smtClean="0">
                <a:latin typeface="Arial" pitchFamily="34" charset="0"/>
                <a:cs typeface="Arial" pitchFamily="34" charset="0"/>
              </a:rPr>
              <a:t>Paraphrase is restating other’s ideas in your own words. </a:t>
            </a:r>
            <a:endParaRPr lang="en-US" sz="2800" b="1" dirty="0" smtClean="0">
              <a:latin typeface="Arial" pitchFamily="34" charset="0"/>
              <a:cs typeface="Arial" pitchFamily="34" charset="0"/>
            </a:endParaRPr>
          </a:p>
          <a:p>
            <a:pPr lvl="0">
              <a:spcBef>
                <a:spcPct val="0"/>
              </a:spcBef>
              <a:buFont typeface="Arial" pitchFamily="34" charset="0"/>
              <a:buChar char="•"/>
            </a:pPr>
            <a:r>
              <a:rPr lang="en-US" sz="2800" b="1" dirty="0" smtClean="0">
                <a:latin typeface="Arial" pitchFamily="34" charset="0"/>
                <a:cs typeface="Arial" pitchFamily="34" charset="0"/>
              </a:rPr>
              <a:t>Writing </a:t>
            </a:r>
            <a:r>
              <a:rPr lang="en-US" sz="2800" b="1" dirty="0" smtClean="0">
                <a:latin typeface="Arial" pitchFamily="34" charset="0"/>
                <a:cs typeface="Arial" pitchFamily="34" charset="0"/>
              </a:rPr>
              <a:t>the meaning of the </a:t>
            </a:r>
            <a:r>
              <a:rPr lang="en-US" sz="2800" b="1" dirty="0" smtClean="0">
                <a:latin typeface="Arial" pitchFamily="34" charset="0"/>
                <a:cs typeface="Arial" pitchFamily="34" charset="0"/>
              </a:rPr>
              <a:t>author's ideas, </a:t>
            </a:r>
          </a:p>
          <a:p>
            <a:pPr lvl="0">
              <a:spcBef>
                <a:spcPct val="0"/>
              </a:spcBef>
              <a:buFont typeface="Arial" pitchFamily="34" charset="0"/>
              <a:buChar char="•"/>
            </a:pPr>
            <a:r>
              <a:rPr kumimoji="0" lang="en-US" sz="2800" b="1" u="none" strike="noStrike" kern="1200" cap="none" spc="0" normalizeH="0" baseline="0" noProof="0" dirty="0" smtClean="0">
                <a:ln>
                  <a:noFill/>
                </a:ln>
                <a:effectLst>
                  <a:outerShdw blurRad="38100" dist="25400" dir="5400000" algn="tl" rotWithShape="0">
                    <a:srgbClr val="000000">
                      <a:alpha val="43000"/>
                    </a:srgbClr>
                  </a:outerShdw>
                </a:effectLst>
                <a:uLnTx/>
                <a:uFillTx/>
                <a:latin typeface="Arial" pitchFamily="34" charset="0"/>
                <a:ea typeface="+mj-ea"/>
                <a:cs typeface="Arial" pitchFamily="34" charset="0"/>
              </a:rPr>
              <a:t>Using some key words of</a:t>
            </a:r>
            <a:r>
              <a:rPr kumimoji="0" lang="en-US" sz="2800" b="1" u="none" strike="noStrike" kern="1200" cap="none" spc="0" normalizeH="0" noProof="0" dirty="0" smtClean="0">
                <a:ln>
                  <a:noFill/>
                </a:ln>
                <a:effectLst>
                  <a:outerShdw blurRad="38100" dist="25400" dir="5400000" algn="tl" rotWithShape="0">
                    <a:srgbClr val="000000">
                      <a:alpha val="43000"/>
                    </a:srgbClr>
                  </a:outerShdw>
                </a:effectLst>
                <a:uLnTx/>
                <a:uFillTx/>
                <a:latin typeface="Arial" pitchFamily="34" charset="0"/>
                <a:ea typeface="+mj-ea"/>
                <a:cs typeface="Arial" pitchFamily="34" charset="0"/>
              </a:rPr>
              <a:t> the author, </a:t>
            </a:r>
          </a:p>
          <a:p>
            <a:pPr lvl="0">
              <a:spcBef>
                <a:spcPct val="0"/>
              </a:spcBef>
              <a:buFont typeface="Arial" pitchFamily="34" charset="0"/>
              <a:buChar char="•"/>
            </a:pPr>
            <a:r>
              <a:rPr lang="en-US" sz="2800" b="1" dirty="0" smtClean="0">
                <a:effectLst>
                  <a:outerShdw blurRad="38100" dist="25400" dir="5400000" algn="tl" rotWithShape="0">
                    <a:srgbClr val="000000">
                      <a:alpha val="43000"/>
                    </a:srgbClr>
                  </a:outerShdw>
                </a:effectLst>
                <a:latin typeface="Arial" pitchFamily="34" charset="0"/>
                <a:ea typeface="+mj-ea"/>
                <a:cs typeface="Arial" pitchFamily="34" charset="0"/>
              </a:rPr>
              <a:t>Using many of your own words, </a:t>
            </a:r>
          </a:p>
          <a:p>
            <a:pPr lvl="0">
              <a:spcBef>
                <a:spcPct val="0"/>
              </a:spcBef>
              <a:buFont typeface="Arial" pitchFamily="34" charset="0"/>
              <a:buChar char="•"/>
            </a:pPr>
            <a:r>
              <a:rPr lang="en-US" sz="2800" b="1" dirty="0" smtClean="0">
                <a:effectLst>
                  <a:outerShdw blurRad="38100" dist="25400" dir="5400000" algn="tl" rotWithShape="0">
                    <a:srgbClr val="000000">
                      <a:alpha val="43000"/>
                    </a:srgbClr>
                  </a:outerShdw>
                </a:effectLst>
                <a:latin typeface="Arial" pitchFamily="34" charset="0"/>
                <a:ea typeface="+mj-ea"/>
                <a:cs typeface="Arial" pitchFamily="34" charset="0"/>
              </a:rPr>
              <a:t>Using the reference, including the author’s last name and year of publication.</a:t>
            </a:r>
            <a:endParaRPr lang="en-GB" sz="2800" b="1" dirty="0" smtClean="0">
              <a:effectLst>
                <a:outerShdw blurRad="38100" dist="25400" dir="5400000" algn="tl" rotWithShape="0">
                  <a:srgbClr val="000000">
                    <a:alpha val="43000"/>
                  </a:srgbClr>
                </a:outerShdw>
              </a:effectLst>
              <a:latin typeface="Arial" pitchFamily="34" charset="0"/>
              <a:ea typeface="+mj-ea"/>
              <a:cs typeface="Arial" pitchFamily="34" charset="0"/>
            </a:endParaRPr>
          </a:p>
        </p:txBody>
      </p:sp>
    </p:spTree>
    <p:custDataLst>
      <p:tags r:id="rId1"/>
    </p:custDataLst>
  </p:cSld>
  <p:clrMapOvr>
    <a:masterClrMapping/>
  </p:clrMapOvr>
  <p:transition spd="med">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714488"/>
            <a:ext cx="9144000" cy="3357586"/>
          </a:xfrm>
        </p:spPr>
        <p:txBody>
          <a:bodyPr>
            <a:noAutofit/>
          </a:bodyPr>
          <a:lstStyle/>
          <a:p>
            <a:pPr algn="ctr">
              <a:buNone/>
            </a:pPr>
            <a:r>
              <a:rPr lang="en-US" sz="2800" b="1" dirty="0" smtClean="0">
                <a:solidFill>
                  <a:schemeClr val="tx2">
                    <a:lumMod val="75000"/>
                  </a:schemeClr>
                </a:solidFill>
              </a:rPr>
              <a:t>1- Change </a:t>
            </a:r>
            <a:r>
              <a:rPr lang="en-US" sz="2800" b="1" dirty="0" smtClean="0">
                <a:solidFill>
                  <a:schemeClr val="tx2">
                    <a:lumMod val="75000"/>
                  </a:schemeClr>
                </a:solidFill>
              </a:rPr>
              <a:t>a word from one part of speech to </a:t>
            </a:r>
            <a:r>
              <a:rPr lang="en-US" sz="2800" b="1" dirty="0" smtClean="0">
                <a:solidFill>
                  <a:schemeClr val="tx2">
                    <a:lumMod val="75000"/>
                  </a:schemeClr>
                </a:solidFill>
              </a:rPr>
              <a:t>another</a:t>
            </a:r>
          </a:p>
          <a:p>
            <a:pPr>
              <a:buNone/>
            </a:pPr>
            <a:endParaRPr lang="en-US" sz="2800" b="1" dirty="0" smtClean="0"/>
          </a:p>
          <a:p>
            <a:r>
              <a:rPr lang="en-US" sz="2400" b="1" dirty="0" smtClean="0">
                <a:solidFill>
                  <a:schemeClr val="tx2">
                    <a:lumMod val="75000"/>
                  </a:schemeClr>
                </a:solidFill>
              </a:rPr>
              <a:t>Original: </a:t>
            </a:r>
            <a:r>
              <a:rPr lang="en-US" sz="2400" b="1" u="sng" dirty="0" smtClean="0"/>
              <a:t>Medical professor </a:t>
            </a:r>
            <a:r>
              <a:rPr lang="en-US" sz="2400" b="1" dirty="0" smtClean="0"/>
              <a:t>John Swanson says that </a:t>
            </a:r>
            <a:r>
              <a:rPr lang="en-US" sz="2400" b="1" u="sng" dirty="0" smtClean="0"/>
              <a:t>global changes </a:t>
            </a:r>
            <a:r>
              <a:rPr lang="en-US" sz="2400" b="1" dirty="0" smtClean="0"/>
              <a:t>are influencing </a:t>
            </a:r>
            <a:r>
              <a:rPr lang="en-US" sz="2400" b="1" u="sng" dirty="0" smtClean="0"/>
              <a:t>the spread of disease</a:t>
            </a:r>
            <a:r>
              <a:rPr lang="en-US" sz="2400" b="1" dirty="0" smtClean="0"/>
              <a:t>.</a:t>
            </a:r>
          </a:p>
          <a:p>
            <a:pPr>
              <a:buNone/>
            </a:pPr>
            <a:endParaRPr lang="en-US" sz="2400" b="1" dirty="0" smtClean="0"/>
          </a:p>
          <a:p>
            <a:r>
              <a:rPr lang="en-US" sz="2400" b="1" dirty="0" smtClean="0"/>
              <a:t>Paraphrase: </a:t>
            </a:r>
            <a:r>
              <a:rPr lang="en-US" sz="2400" b="1" dirty="0" smtClean="0">
                <a:solidFill>
                  <a:schemeClr val="tx2">
                    <a:lumMod val="75000"/>
                  </a:schemeClr>
                </a:solidFill>
              </a:rPr>
              <a:t>According to John Swanson, a professor of medicine, changes across the globe are </a:t>
            </a:r>
            <a:r>
              <a:rPr lang="en-US" sz="2400" b="1" dirty="0" smtClean="0">
                <a:solidFill>
                  <a:schemeClr val="tx2">
                    <a:lumMod val="75000"/>
                  </a:schemeClr>
                </a:solidFill>
              </a:rPr>
              <a:t>causing disease to spread (James, 2004)</a:t>
            </a:r>
            <a:endParaRPr lang="en-GB" sz="2400" b="1" dirty="0">
              <a:solidFill>
                <a:schemeClr val="tx2">
                  <a:lumMod val="75000"/>
                </a:schemeClr>
              </a:solidFill>
            </a:endParaRPr>
          </a:p>
        </p:txBody>
      </p:sp>
    </p:spTree>
  </p:cSld>
  <p:clrMapOvr>
    <a:masterClrMapping/>
  </p:clrMapOvr>
  <p:transition spd="med" advClick="0" advTm="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1000"/>
                                        <p:tgtEl>
                                          <p:spTgt spid="3">
                                            <p:txEl>
                                              <p:pRg st="2" end="2"/>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000108"/>
            <a:ext cx="8501122" cy="4929222"/>
          </a:xfrm>
        </p:spPr>
        <p:txBody>
          <a:bodyPr>
            <a:noAutofit/>
          </a:bodyPr>
          <a:lstStyle/>
          <a:p>
            <a:r>
              <a:rPr lang="en-US" sz="3200" b="1" dirty="0" smtClean="0">
                <a:solidFill>
                  <a:schemeClr val="tx2">
                    <a:lumMod val="75000"/>
                  </a:schemeClr>
                </a:solidFill>
              </a:rPr>
              <a:t>Use </a:t>
            </a:r>
            <a:r>
              <a:rPr lang="en-US" sz="3200" b="1" dirty="0" smtClean="0">
                <a:solidFill>
                  <a:schemeClr val="tx2">
                    <a:lumMod val="75000"/>
                  </a:schemeClr>
                </a:solidFill>
              </a:rPr>
              <a:t>Synonyms</a:t>
            </a:r>
            <a:r>
              <a:rPr lang="en-US" sz="3200" b="1" dirty="0" smtClean="0"/>
              <a:t>:</a:t>
            </a:r>
            <a:r>
              <a:rPr lang="en-US" sz="2800" b="1" dirty="0" smtClean="0"/>
              <a:t/>
            </a:r>
            <a:br>
              <a:rPr lang="en-US" sz="2800" b="1" dirty="0" smtClean="0"/>
            </a:br>
            <a:r>
              <a:rPr lang="en-US" sz="2800" b="1" dirty="0" smtClean="0"/>
              <a:t/>
            </a:r>
            <a:br>
              <a:rPr lang="en-US" sz="2800" b="1" dirty="0" smtClean="0"/>
            </a:br>
            <a:r>
              <a:rPr lang="en-US" sz="2800" b="1" dirty="0" smtClean="0">
                <a:solidFill>
                  <a:schemeClr val="tx1"/>
                </a:solidFill>
              </a:rPr>
              <a:t>Original</a:t>
            </a:r>
            <a:r>
              <a:rPr lang="en-US" sz="3200" b="1" dirty="0" smtClean="0">
                <a:solidFill>
                  <a:schemeClr val="tx1"/>
                </a:solidFill>
              </a:rPr>
              <a:t>: </a:t>
            </a:r>
            <a:r>
              <a:rPr lang="en-US" sz="3200" b="1" u="sng" dirty="0" smtClean="0">
                <a:solidFill>
                  <a:schemeClr val="tx2">
                    <a:lumMod val="75000"/>
                  </a:schemeClr>
                </a:solidFill>
              </a:rPr>
              <a:t>More than half</a:t>
            </a:r>
            <a:r>
              <a:rPr lang="en-US" sz="3200" b="1" dirty="0" smtClean="0">
                <a:solidFill>
                  <a:schemeClr val="tx2">
                    <a:lumMod val="75000"/>
                  </a:schemeClr>
                </a:solidFill>
              </a:rPr>
              <a:t> of the women who attended the one-day meeting were in business with their </a:t>
            </a:r>
            <a:r>
              <a:rPr lang="en-US" sz="3200" b="1" u="sng" dirty="0" smtClean="0">
                <a:solidFill>
                  <a:schemeClr val="tx2">
                    <a:lumMod val="75000"/>
                  </a:schemeClr>
                </a:solidFill>
              </a:rPr>
              <a:t>spouses </a:t>
            </a:r>
            <a:r>
              <a:rPr lang="en-US" sz="3200" b="1" dirty="0" smtClean="0">
                <a:solidFill>
                  <a:schemeClr val="tx2">
                    <a:lumMod val="75000"/>
                  </a:schemeClr>
                </a:solidFill>
              </a:rPr>
              <a:t> </a:t>
            </a:r>
            <a:r>
              <a:rPr lang="en-US" sz="3200" b="1" dirty="0" smtClean="0"/>
              <a:t/>
            </a:r>
            <a:br>
              <a:rPr lang="en-US" sz="3200" b="1" dirty="0" smtClean="0"/>
            </a:br>
            <a:r>
              <a:rPr lang="en-US" sz="3200" b="1" dirty="0" smtClean="0"/>
              <a:t/>
            </a:r>
            <a:br>
              <a:rPr lang="en-US" sz="3200" b="1" dirty="0" smtClean="0"/>
            </a:br>
            <a:r>
              <a:rPr lang="en-US" sz="3200" b="1" dirty="0" smtClean="0">
                <a:solidFill>
                  <a:schemeClr val="tx2">
                    <a:lumMod val="75000"/>
                  </a:schemeClr>
                </a:solidFill>
              </a:rPr>
              <a:t>Paraphrase: </a:t>
            </a:r>
            <a:r>
              <a:rPr lang="en-US" sz="3200" b="1" u="sng" dirty="0" smtClean="0">
                <a:solidFill>
                  <a:schemeClr val="tx1"/>
                </a:solidFill>
              </a:rPr>
              <a:t>The majority </a:t>
            </a:r>
            <a:r>
              <a:rPr lang="en-US" sz="3200" b="1" dirty="0" smtClean="0">
                <a:solidFill>
                  <a:schemeClr val="tx1"/>
                </a:solidFill>
              </a:rPr>
              <a:t>of the woman who went to the one-day meeting were in business with their </a:t>
            </a:r>
            <a:r>
              <a:rPr lang="en-US" sz="3200" b="1" u="sng" dirty="0" smtClean="0">
                <a:solidFill>
                  <a:schemeClr val="tx1"/>
                </a:solidFill>
              </a:rPr>
              <a:t>husbands </a:t>
            </a:r>
            <a:endParaRPr lang="en-GB" sz="3200" b="1" dirty="0">
              <a:solidFill>
                <a:schemeClr val="tx1"/>
              </a:solidFill>
            </a:endParaRPr>
          </a:p>
        </p:txBody>
      </p:sp>
    </p:spTree>
    <p:custDataLst>
      <p:tags r:id="rId1"/>
    </p:custDataLst>
  </p:cSld>
  <p:clrMapOvr>
    <a:masterClrMapping/>
  </p:clrMapOvr>
  <p:transition spd="med">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4" presetClass="entr" presetSubtype="10" fill="hold" grpId="1"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randombar(horizont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357158" y="500042"/>
            <a:ext cx="8501122" cy="6000792"/>
          </a:xfrm>
        </p:spPr>
        <p:txBody>
          <a:bodyPr>
            <a:noAutofit/>
          </a:bodyPr>
          <a:lstStyle/>
          <a:p>
            <a:r>
              <a:rPr lang="en-US" sz="2800" b="1" dirty="0" smtClean="0">
                <a:solidFill>
                  <a:schemeClr val="tx2">
                    <a:lumMod val="75000"/>
                  </a:schemeClr>
                </a:solidFill>
              </a:rPr>
              <a:t>Use </a:t>
            </a:r>
            <a:r>
              <a:rPr lang="en-US" sz="2800" b="1" dirty="0" smtClean="0">
                <a:solidFill>
                  <a:schemeClr val="tx2">
                    <a:lumMod val="75000"/>
                  </a:schemeClr>
                </a:solidFill>
              </a:rPr>
              <a:t>Synonyms</a:t>
            </a:r>
            <a:r>
              <a:rPr lang="en-US" sz="2800" b="1" dirty="0" smtClean="0"/>
              <a:t>:</a:t>
            </a:r>
            <a:r>
              <a:rPr lang="en-US" sz="2400" b="1" dirty="0" smtClean="0"/>
              <a:t/>
            </a:r>
            <a:br>
              <a:rPr lang="en-US" sz="2400" b="1" dirty="0" smtClean="0"/>
            </a:br>
            <a:r>
              <a:rPr lang="en-US" sz="2400" b="1" dirty="0" smtClean="0"/>
              <a:t/>
            </a:r>
            <a:br>
              <a:rPr lang="en-US" sz="2400" b="1" dirty="0" smtClean="0"/>
            </a:br>
            <a:r>
              <a:rPr lang="en-US" sz="2800" b="1" dirty="0" smtClean="0">
                <a:solidFill>
                  <a:schemeClr val="tx1"/>
                </a:solidFill>
              </a:rPr>
              <a:t>Original: </a:t>
            </a:r>
            <a:r>
              <a:rPr lang="en-US" sz="2800" b="1" u="sng" dirty="0" smtClean="0">
                <a:solidFill>
                  <a:schemeClr val="tx2">
                    <a:lumMod val="75000"/>
                  </a:schemeClr>
                </a:solidFill>
              </a:rPr>
              <a:t>The U.S. government declared </a:t>
            </a:r>
            <a:r>
              <a:rPr lang="en-US" sz="2800" b="1" dirty="0" smtClean="0">
                <a:solidFill>
                  <a:schemeClr val="tx2">
                    <a:lumMod val="75000"/>
                  </a:schemeClr>
                </a:solidFill>
              </a:rPr>
              <a:t>that the AIDS crisis poses a national security threat. </a:t>
            </a:r>
            <a:r>
              <a:rPr lang="en-US" sz="2800" b="1" dirty="0" smtClean="0">
                <a:solidFill>
                  <a:schemeClr val="tx2">
                    <a:lumMod val="75000"/>
                  </a:schemeClr>
                </a:solidFill>
              </a:rPr>
              <a:t>The announcement  followed </a:t>
            </a:r>
            <a:r>
              <a:rPr lang="en-US" sz="2800" b="1" u="sng" dirty="0" smtClean="0">
                <a:solidFill>
                  <a:schemeClr val="tx2">
                    <a:lumMod val="75000"/>
                  </a:schemeClr>
                </a:solidFill>
              </a:rPr>
              <a:t>an intelligence report</a:t>
            </a:r>
            <a:r>
              <a:rPr lang="en-US" sz="2800" b="1" dirty="0" smtClean="0">
                <a:solidFill>
                  <a:schemeClr val="tx2">
                    <a:lumMod val="75000"/>
                  </a:schemeClr>
                </a:solidFill>
              </a:rPr>
              <a:t> that found high rates of HIV infection could lead </a:t>
            </a:r>
            <a:r>
              <a:rPr lang="en-US" sz="2800" b="1" dirty="0" smtClean="0">
                <a:solidFill>
                  <a:schemeClr val="tx2">
                    <a:lumMod val="75000"/>
                  </a:schemeClr>
                </a:solidFill>
              </a:rPr>
              <a:t>to widespread </a:t>
            </a:r>
            <a:r>
              <a:rPr lang="en-US" sz="2800" b="1" dirty="0" smtClean="0">
                <a:solidFill>
                  <a:schemeClr val="tx2">
                    <a:lumMod val="75000"/>
                  </a:schemeClr>
                </a:solidFill>
              </a:rPr>
              <a:t>political destabilization</a:t>
            </a:r>
            <a:r>
              <a:rPr lang="en-US" sz="2800" b="1" dirty="0" smtClean="0">
                <a:solidFill>
                  <a:schemeClr val="tx2">
                    <a:lumMod val="75000"/>
                  </a:schemeClr>
                </a:solidFill>
              </a:rPr>
              <a:t>.</a:t>
            </a:r>
            <a:r>
              <a:rPr lang="en-US" sz="2800" b="1" dirty="0" smtClean="0"/>
              <a:t/>
            </a:r>
            <a:br>
              <a:rPr lang="en-US" sz="2800" b="1" dirty="0" smtClean="0"/>
            </a:br>
            <a:r>
              <a:rPr lang="en-US" sz="2800" b="1" dirty="0" smtClean="0"/>
              <a:t/>
            </a:r>
            <a:br>
              <a:rPr lang="en-US" sz="2800" b="1" dirty="0" smtClean="0"/>
            </a:br>
            <a:r>
              <a:rPr lang="en-US" sz="2800" b="1" dirty="0" smtClean="0">
                <a:solidFill>
                  <a:schemeClr val="tx2">
                    <a:lumMod val="75000"/>
                  </a:schemeClr>
                </a:solidFill>
              </a:rPr>
              <a:t>Paraphrase: </a:t>
            </a:r>
            <a:r>
              <a:rPr lang="en-US" sz="2800" b="1" dirty="0" smtClean="0">
                <a:solidFill>
                  <a:schemeClr val="tx1"/>
                </a:solidFill>
              </a:rPr>
              <a:t>The government of the United States announced that AIDS could harm the nation's security.</a:t>
            </a:r>
            <a:br>
              <a:rPr lang="en-US" sz="2800" b="1" dirty="0" smtClean="0">
                <a:solidFill>
                  <a:schemeClr val="tx1"/>
                </a:solidFill>
              </a:rPr>
            </a:br>
            <a:r>
              <a:rPr lang="en-US" sz="2800" b="1" dirty="0" smtClean="0">
                <a:solidFill>
                  <a:schemeClr val="tx1"/>
                </a:solidFill>
              </a:rPr>
              <a:t>The government warned the population after an important governmental study concluded that political</a:t>
            </a:r>
            <a:br>
              <a:rPr lang="en-US" sz="2800" b="1" dirty="0" smtClean="0">
                <a:solidFill>
                  <a:schemeClr val="tx1"/>
                </a:solidFill>
              </a:rPr>
            </a:br>
            <a:r>
              <a:rPr lang="en-US" sz="2800" b="1" dirty="0" smtClean="0">
                <a:solidFill>
                  <a:schemeClr val="tx1"/>
                </a:solidFill>
              </a:rPr>
              <a:t>problems could result from large numbers of people infected with HIV (Snell, 2005).</a:t>
            </a:r>
            <a:endParaRPr lang="en-GB" sz="2800" b="1" dirty="0">
              <a:solidFill>
                <a:schemeClr val="tx1"/>
              </a:solidFill>
            </a:endParaRPr>
          </a:p>
        </p:txBody>
      </p:sp>
    </p:spTree>
  </p:cSld>
  <p:clrMapOvr>
    <a:masterClrMapping/>
  </p:clrMapOvr>
  <p:transition spd="med" advClick="0" advTm="0">
    <p:spli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4" presetClass="entr" presetSubtype="10" fill="hold" grpId="1"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randombar(horizontal)">
                                      <p:cBhvr>
                                        <p:cTn id="1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2876" y="1500174"/>
            <a:ext cx="8929718" cy="830997"/>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GB" sz="2400" b="1" u="sng" dirty="0" smtClean="0">
                <a:solidFill>
                  <a:schemeClr val="tx2">
                    <a:lumMod val="75000"/>
                  </a:schemeClr>
                </a:solidFill>
              </a:rPr>
              <a:t>Approximately</a:t>
            </a:r>
            <a:r>
              <a:rPr lang="en-GB" sz="2400" b="1" dirty="0" smtClean="0">
                <a:solidFill>
                  <a:schemeClr val="tx2">
                    <a:lumMod val="75000"/>
                  </a:schemeClr>
                </a:solidFill>
              </a:rPr>
              <a:t>  30,000 students may be assisted by the </a:t>
            </a:r>
            <a:r>
              <a:rPr lang="en-GB" sz="2400" b="1" u="sng" dirty="0" smtClean="0">
                <a:solidFill>
                  <a:schemeClr val="tx2">
                    <a:lumMod val="75000"/>
                  </a:schemeClr>
                </a:solidFill>
              </a:rPr>
              <a:t>proposed </a:t>
            </a:r>
            <a:r>
              <a:rPr lang="en-GB" sz="2400" b="1" dirty="0" smtClean="0">
                <a:solidFill>
                  <a:schemeClr val="tx2">
                    <a:lumMod val="75000"/>
                  </a:schemeClr>
                </a:solidFill>
              </a:rPr>
              <a:t>“free lunch” program </a:t>
            </a:r>
            <a:endParaRPr lang="en-GB" sz="2400" b="1" dirty="0">
              <a:solidFill>
                <a:schemeClr val="tx2">
                  <a:lumMod val="75000"/>
                </a:schemeClr>
              </a:solidFill>
            </a:endParaRPr>
          </a:p>
        </p:txBody>
      </p:sp>
      <p:sp>
        <p:nvSpPr>
          <p:cNvPr id="3" name="TextBox 2"/>
          <p:cNvSpPr txBox="1"/>
          <p:nvPr/>
        </p:nvSpPr>
        <p:spPr>
          <a:xfrm>
            <a:off x="428596" y="782405"/>
            <a:ext cx="8358246" cy="769441"/>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GB"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Examples </a:t>
            </a:r>
            <a:endParaRPr lang="en-GB" sz="4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8" name="TextBox 1"/>
          <p:cNvSpPr txBox="1"/>
          <p:nvPr/>
        </p:nvSpPr>
        <p:spPr>
          <a:xfrm>
            <a:off x="214282" y="2455127"/>
            <a:ext cx="8929718" cy="830997"/>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GB" sz="2400" b="1" u="sng" dirty="0" smtClean="0">
                <a:solidFill>
                  <a:schemeClr val="tx1"/>
                </a:solidFill>
              </a:rPr>
              <a:t>About</a:t>
            </a:r>
            <a:r>
              <a:rPr lang="en-GB" sz="2400" b="1" dirty="0" smtClean="0">
                <a:solidFill>
                  <a:schemeClr val="tx1"/>
                </a:solidFill>
              </a:rPr>
              <a:t> 30,000 students may be helped by the </a:t>
            </a:r>
            <a:r>
              <a:rPr lang="en-GB" sz="2400" b="1" u="sng" dirty="0" smtClean="0">
                <a:solidFill>
                  <a:schemeClr val="tx1"/>
                </a:solidFill>
              </a:rPr>
              <a:t>planned</a:t>
            </a:r>
            <a:r>
              <a:rPr lang="en-GB" sz="2400" b="1" dirty="0" smtClean="0">
                <a:solidFill>
                  <a:schemeClr val="tx1"/>
                </a:solidFill>
              </a:rPr>
              <a:t> “free lunch” program </a:t>
            </a:r>
            <a:endParaRPr lang="en-GB" sz="2400" b="1" dirty="0">
              <a:solidFill>
                <a:schemeClr val="tx1"/>
              </a:solidFill>
            </a:endParaRPr>
          </a:p>
        </p:txBody>
      </p:sp>
      <p:sp>
        <p:nvSpPr>
          <p:cNvPr id="9" name="TextBox 1"/>
          <p:cNvSpPr txBox="1"/>
          <p:nvPr/>
        </p:nvSpPr>
        <p:spPr>
          <a:xfrm>
            <a:off x="295276" y="3857628"/>
            <a:ext cx="8929718" cy="830997"/>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GB" sz="2400" b="1" dirty="0" smtClean="0">
                <a:solidFill>
                  <a:schemeClr val="tx2">
                    <a:lumMod val="75000"/>
                  </a:schemeClr>
                </a:solidFill>
              </a:rPr>
              <a:t>With the </a:t>
            </a:r>
            <a:r>
              <a:rPr lang="en-GB" sz="2400" b="1" u="sng" dirty="0" smtClean="0">
                <a:solidFill>
                  <a:schemeClr val="tx2">
                    <a:lumMod val="75000"/>
                  </a:schemeClr>
                </a:solidFill>
              </a:rPr>
              <a:t>development</a:t>
            </a:r>
            <a:r>
              <a:rPr lang="en-GB" sz="2400" b="1" dirty="0" smtClean="0">
                <a:solidFill>
                  <a:schemeClr val="tx2">
                    <a:lumMod val="75000"/>
                  </a:schemeClr>
                </a:solidFill>
              </a:rPr>
              <a:t> of flash memory cards, the </a:t>
            </a:r>
            <a:r>
              <a:rPr lang="en-GB" sz="2400" b="1" u="sng" dirty="0" smtClean="0">
                <a:solidFill>
                  <a:schemeClr val="tx2">
                    <a:lumMod val="75000"/>
                  </a:schemeClr>
                </a:solidFill>
              </a:rPr>
              <a:t>markets</a:t>
            </a:r>
            <a:r>
              <a:rPr lang="en-GB" sz="2400" b="1" dirty="0" smtClean="0">
                <a:solidFill>
                  <a:schemeClr val="tx2">
                    <a:lumMod val="75000"/>
                  </a:schemeClr>
                </a:solidFill>
              </a:rPr>
              <a:t> for portable music players jumped sharply </a:t>
            </a:r>
            <a:endParaRPr lang="en-GB" sz="2400" b="1" dirty="0">
              <a:solidFill>
                <a:schemeClr val="tx2">
                  <a:lumMod val="75000"/>
                </a:schemeClr>
              </a:solidFill>
            </a:endParaRPr>
          </a:p>
        </p:txBody>
      </p:sp>
      <p:sp>
        <p:nvSpPr>
          <p:cNvPr id="10" name="TextBox 1"/>
          <p:cNvSpPr txBox="1"/>
          <p:nvPr/>
        </p:nvSpPr>
        <p:spPr>
          <a:xfrm>
            <a:off x="366682" y="4812581"/>
            <a:ext cx="8929718" cy="830997"/>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GB" sz="2400" b="1" dirty="0" smtClean="0">
                <a:solidFill>
                  <a:schemeClr val="tx1"/>
                </a:solidFill>
              </a:rPr>
              <a:t>With the </a:t>
            </a:r>
            <a:r>
              <a:rPr lang="en-GB" sz="2400" b="1" u="sng" dirty="0" smtClean="0">
                <a:solidFill>
                  <a:schemeClr val="tx1"/>
                </a:solidFill>
              </a:rPr>
              <a:t>invention</a:t>
            </a:r>
            <a:r>
              <a:rPr lang="en-GB" sz="2400" b="1" dirty="0" smtClean="0">
                <a:solidFill>
                  <a:schemeClr val="tx1"/>
                </a:solidFill>
              </a:rPr>
              <a:t> of flash memory cards, the </a:t>
            </a:r>
            <a:r>
              <a:rPr lang="en-GB" sz="2400" b="1" u="sng" dirty="0" smtClean="0">
                <a:solidFill>
                  <a:schemeClr val="tx1"/>
                </a:solidFill>
              </a:rPr>
              <a:t>demand</a:t>
            </a:r>
            <a:r>
              <a:rPr lang="en-GB" sz="2400" b="1" dirty="0" smtClean="0">
                <a:solidFill>
                  <a:schemeClr val="tx1"/>
                </a:solidFill>
              </a:rPr>
              <a:t> for portable music players </a:t>
            </a:r>
            <a:r>
              <a:rPr lang="en-GB" sz="2400" b="1" u="sng" dirty="0" smtClean="0">
                <a:solidFill>
                  <a:schemeClr val="tx1"/>
                </a:solidFill>
              </a:rPr>
              <a:t>increased</a:t>
            </a:r>
            <a:r>
              <a:rPr lang="en-GB" sz="2400" b="1" dirty="0" smtClean="0">
                <a:solidFill>
                  <a:schemeClr val="tx1"/>
                </a:solidFill>
              </a:rPr>
              <a:t> significantly </a:t>
            </a:r>
            <a:endParaRPr lang="en-GB" sz="2400" b="1" dirty="0">
              <a:solidFill>
                <a:schemeClr val="tx1"/>
              </a:solidFill>
            </a:endParaRPr>
          </a:p>
        </p:txBody>
      </p:sp>
    </p:spTree>
  </p:cSld>
  <p:clrMapOvr>
    <a:masterClrMapping/>
  </p:clrMapOvr>
  <p:transition spd="med" advClick="0" advTm="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500"/>
                                        <p:tgtEl>
                                          <p:spTgt spid="3"/>
                                        </p:tgtEl>
                                      </p:cBhvr>
                                    </p:animEffect>
                                  </p:childTnLst>
                                </p:cTn>
                              </p:par>
                            </p:childTnLst>
                          </p:cTn>
                        </p:par>
                        <p:par>
                          <p:cTn id="8" fill="hold">
                            <p:stCondLst>
                              <p:cond delay="500"/>
                            </p:stCondLst>
                            <p:childTnLst>
                              <p:par>
                                <p:cTn id="9" presetID="22" presetClass="entr" presetSubtype="4" fill="hold" grpId="1" nodeType="after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wipe(down)">
                                      <p:cBhvr>
                                        <p:cTn id="11" dur="500"/>
                                        <p:tgtEl>
                                          <p:spTgt spid="2">
                                            <p:txEl>
                                              <p:pRg st="0" end="0"/>
                                            </p:txEl>
                                          </p:spTgt>
                                        </p:tgtEl>
                                      </p:cBhvr>
                                    </p:animEffect>
                                  </p:childTnLst>
                                </p:cTn>
                              </p:par>
                            </p:childTnLst>
                          </p:cTn>
                        </p:par>
                        <p:par>
                          <p:cTn id="12" fill="hold">
                            <p:stCondLst>
                              <p:cond delay="1000"/>
                            </p:stCondLst>
                            <p:childTnLst>
                              <p:par>
                                <p:cTn id="13" presetID="4" presetClass="entr" presetSubtype="16" fill="hold" grpId="2" nodeType="after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Effect transition="in" filter="box(in)">
                                      <p:cBhvr>
                                        <p:cTn id="15" dur="2000"/>
                                        <p:tgtEl>
                                          <p:spTgt spid="2">
                                            <p:txEl>
                                              <p:pRg st="0" end="0"/>
                                            </p:txEl>
                                          </p:spTgt>
                                        </p:tgtEl>
                                      </p:cBhvr>
                                    </p:animEffect>
                                  </p:childTnLst>
                                </p:cTn>
                              </p:par>
                            </p:childTnLst>
                          </p:cTn>
                        </p:par>
                        <p:par>
                          <p:cTn id="16" fill="hold">
                            <p:stCondLst>
                              <p:cond delay="3000"/>
                            </p:stCondLst>
                            <p:childTnLst>
                              <p:par>
                                <p:cTn id="17" presetID="4" presetClass="entr" presetSubtype="16" fill="hold" grpId="1" nodeType="after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Effect transition="in" filter="box(in)">
                                      <p:cBhvr>
                                        <p:cTn id="19" dur="2000"/>
                                        <p:tgtEl>
                                          <p:spTgt spid="8">
                                            <p:txEl>
                                              <p:pRg st="0" end="0"/>
                                            </p:txEl>
                                          </p:spTgt>
                                        </p:tgtEl>
                                      </p:cBhvr>
                                    </p:animEffect>
                                  </p:childTnLst>
                                </p:cTn>
                              </p:par>
                            </p:childTnLst>
                          </p:cTn>
                        </p:par>
                        <p:par>
                          <p:cTn id="20" fill="hold">
                            <p:stCondLst>
                              <p:cond delay="5000"/>
                            </p:stCondLst>
                            <p:childTnLst>
                              <p:par>
                                <p:cTn id="21" presetID="22" presetClass="entr" presetSubtype="4" fill="hold" grpId="0" nodeType="after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animEffect transition="in" filter="wipe(down)">
                                      <p:cBhvr>
                                        <p:cTn id="23" dur="2000"/>
                                        <p:tgtEl>
                                          <p:spTgt spid="9">
                                            <p:txEl>
                                              <p:pRg st="0" end="0"/>
                                            </p:txEl>
                                          </p:spTgt>
                                        </p:tgtEl>
                                      </p:cBhvr>
                                    </p:animEffect>
                                  </p:childTnLst>
                                </p:cTn>
                              </p:par>
                            </p:childTnLst>
                          </p:cTn>
                        </p:par>
                        <p:par>
                          <p:cTn id="24" fill="hold">
                            <p:stCondLst>
                              <p:cond delay="7000"/>
                            </p:stCondLst>
                            <p:childTnLst>
                              <p:par>
                                <p:cTn id="25" presetID="22" presetClass="entr" presetSubtype="4" fill="hold" grpId="0" nodeType="after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wipe(down)">
                                      <p:cBhvr>
                                        <p:cTn id="27"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build="allAtOnce"/>
      <p:bldP spid="2" grpId="2" build="allAtOnce"/>
      <p:bldP spid="3" grpId="0"/>
      <p:bldP spid="8" grpId="1" build="allAtOnce"/>
      <p:bldP spid="9" grpId="0" build="allAtOnce"/>
      <p:bldP spid="10"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2876" y="1000108"/>
            <a:ext cx="8929718" cy="1077218"/>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GB" sz="3200" b="1" dirty="0" smtClean="0">
                <a:solidFill>
                  <a:srgbClr val="FF0000"/>
                </a:solidFill>
              </a:rPr>
              <a:t>3- Changing numbers and percentages to different forms</a:t>
            </a:r>
            <a:endParaRPr lang="en-GB" sz="3200" b="1" dirty="0">
              <a:solidFill>
                <a:srgbClr val="FF0000"/>
              </a:solidFill>
            </a:endParaRPr>
          </a:p>
        </p:txBody>
      </p:sp>
      <p:sp>
        <p:nvSpPr>
          <p:cNvPr id="8" name="TextBox 1"/>
          <p:cNvSpPr txBox="1"/>
          <p:nvPr/>
        </p:nvSpPr>
        <p:spPr>
          <a:xfrm>
            <a:off x="214282" y="2071678"/>
            <a:ext cx="8929718" cy="1569660"/>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2400" b="1" dirty="0" smtClean="0">
                <a:solidFill>
                  <a:schemeClr val="tx1"/>
                </a:solidFill>
              </a:rPr>
              <a:t>Original</a:t>
            </a:r>
            <a:r>
              <a:rPr lang="en-US" sz="2400" b="1" dirty="0" smtClean="0">
                <a:solidFill>
                  <a:schemeClr val="tx2">
                    <a:lumMod val="75000"/>
                  </a:schemeClr>
                </a:solidFill>
              </a:rPr>
              <a:t>: Minority groups in the United States have been hit hardest by the epidemic. African Americans</a:t>
            </a:r>
            <a:r>
              <a:rPr lang="en-US" sz="2400" b="1" dirty="0" smtClean="0">
                <a:solidFill>
                  <a:schemeClr val="tx2">
                    <a:lumMod val="75000"/>
                  </a:schemeClr>
                </a:solidFill>
              </a:rPr>
              <a:t>, who </a:t>
            </a:r>
            <a:r>
              <a:rPr lang="en-US" sz="2400" b="1" dirty="0" smtClean="0">
                <a:solidFill>
                  <a:schemeClr val="tx2">
                    <a:lumMod val="75000"/>
                  </a:schemeClr>
                </a:solidFill>
              </a:rPr>
              <a:t>make up </a:t>
            </a:r>
            <a:r>
              <a:rPr lang="en-US" sz="2400" b="1" i="1" dirty="0" smtClean="0">
                <a:solidFill>
                  <a:schemeClr val="tx2">
                    <a:lumMod val="75000"/>
                  </a:schemeClr>
                </a:solidFill>
              </a:rPr>
              <a:t>13 percent of the U.S. population, accounted for 46 percent of the AIDS cases diagnosed </a:t>
            </a:r>
            <a:r>
              <a:rPr lang="en-US" sz="2400" b="1" i="1" dirty="0" smtClean="0">
                <a:solidFill>
                  <a:schemeClr val="tx2">
                    <a:lumMod val="75000"/>
                  </a:schemeClr>
                </a:solidFill>
              </a:rPr>
              <a:t>in 1998</a:t>
            </a:r>
            <a:r>
              <a:rPr lang="ar-IQ" sz="2400" b="1" dirty="0" smtClean="0">
                <a:solidFill>
                  <a:schemeClr val="tx2">
                    <a:lumMod val="75000"/>
                  </a:schemeClr>
                </a:solidFill>
              </a:rPr>
              <a:t>.</a:t>
            </a:r>
            <a:endParaRPr lang="en-GB" sz="2400" b="1" dirty="0">
              <a:solidFill>
                <a:schemeClr val="tx2">
                  <a:lumMod val="75000"/>
                </a:schemeClr>
              </a:solidFill>
            </a:endParaRPr>
          </a:p>
        </p:txBody>
      </p:sp>
      <p:sp>
        <p:nvSpPr>
          <p:cNvPr id="9" name="TextBox 1"/>
          <p:cNvSpPr txBox="1"/>
          <p:nvPr/>
        </p:nvSpPr>
        <p:spPr>
          <a:xfrm>
            <a:off x="214282" y="3906758"/>
            <a:ext cx="8929718" cy="1938992"/>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2400" b="1" dirty="0" smtClean="0">
                <a:solidFill>
                  <a:schemeClr val="tx2">
                    <a:lumMod val="75000"/>
                  </a:schemeClr>
                </a:solidFill>
              </a:rPr>
              <a:t>Paraphrase: </a:t>
            </a:r>
            <a:r>
              <a:rPr lang="en-US" sz="2400" b="1" dirty="0" smtClean="0">
                <a:solidFill>
                  <a:schemeClr val="tx1"/>
                </a:solidFill>
              </a:rPr>
              <a:t>The AIDS epidemic has mostly affected </a:t>
            </a:r>
            <a:r>
              <a:rPr lang="en-US" sz="2400" b="1" dirty="0" smtClean="0">
                <a:solidFill>
                  <a:schemeClr val="tx1"/>
                </a:solidFill>
              </a:rPr>
              <a:t>minorities </a:t>
            </a:r>
            <a:r>
              <a:rPr lang="en-US" sz="2400" b="1" dirty="0" smtClean="0">
                <a:solidFill>
                  <a:schemeClr val="tx1"/>
                </a:solidFill>
              </a:rPr>
              <a:t>in the United States. For example, in 1998,</a:t>
            </a:r>
          </a:p>
          <a:p>
            <a:r>
              <a:rPr lang="en-US" sz="2400" b="1" i="1" dirty="0" smtClean="0">
                <a:solidFill>
                  <a:schemeClr val="tx1"/>
                </a:solidFill>
              </a:rPr>
              <a:t>less than 15 percent of the total population was African, but almost half of the people diagnosed with </a:t>
            </a:r>
            <a:r>
              <a:rPr lang="en-US" sz="2400" b="1" i="1" dirty="0" smtClean="0">
                <a:solidFill>
                  <a:schemeClr val="tx1"/>
                </a:solidFill>
              </a:rPr>
              <a:t>AIDS </a:t>
            </a:r>
            <a:r>
              <a:rPr lang="en-US" sz="2400" b="1" dirty="0" smtClean="0">
                <a:solidFill>
                  <a:schemeClr val="tx1"/>
                </a:solidFill>
              </a:rPr>
              <a:t>in </a:t>
            </a:r>
            <a:r>
              <a:rPr lang="en-US" sz="2400" b="1" dirty="0" smtClean="0">
                <a:solidFill>
                  <a:schemeClr val="tx1"/>
                </a:solidFill>
              </a:rPr>
              <a:t>the United States that year were African America (Jenson, 2000).</a:t>
            </a:r>
            <a:endParaRPr lang="en-GB" sz="2400" b="1" dirty="0">
              <a:solidFill>
                <a:schemeClr val="tx1"/>
              </a:solidFill>
            </a:endParaRPr>
          </a:p>
        </p:txBody>
      </p:sp>
    </p:spTree>
  </p:cSld>
  <p:clrMapOvr>
    <a:masterClrMapping/>
  </p:clrMapOvr>
  <p:transition spd="med" advClick="0" advTm="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par>
                          <p:cTn id="8" fill="hold">
                            <p:stCondLst>
                              <p:cond delay="500"/>
                            </p:stCondLst>
                            <p:childTnLst>
                              <p:par>
                                <p:cTn id="9" presetID="4" presetClass="entr" presetSubtype="16" fill="hold" grpId="1" nodeType="after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box(in)">
                                      <p:cBhvr>
                                        <p:cTn id="11" dur="2000"/>
                                        <p:tgtEl>
                                          <p:spTgt spid="2">
                                            <p:txEl>
                                              <p:pRg st="0" end="0"/>
                                            </p:txEl>
                                          </p:spTgt>
                                        </p:tgtEl>
                                      </p:cBhvr>
                                    </p:animEffect>
                                  </p:childTnLst>
                                </p:cTn>
                              </p:par>
                            </p:childTnLst>
                          </p:cTn>
                        </p:par>
                        <p:par>
                          <p:cTn id="12" fill="hold">
                            <p:stCondLst>
                              <p:cond delay="2500"/>
                            </p:stCondLst>
                            <p:childTnLst>
                              <p:par>
                                <p:cTn id="13" presetID="4" presetClass="entr" presetSubtype="16" fill="hold" grpId="0" nodeType="after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box(in)">
                                      <p:cBhvr>
                                        <p:cTn id="15" dur="2000"/>
                                        <p:tgtEl>
                                          <p:spTgt spid="8">
                                            <p:txEl>
                                              <p:pRg st="0" end="0"/>
                                            </p:txEl>
                                          </p:spTgt>
                                        </p:tgtEl>
                                      </p:cBhvr>
                                    </p:animEffect>
                                  </p:childTnLst>
                                </p:cTn>
                              </p:par>
                            </p:childTnLst>
                          </p:cTn>
                        </p:par>
                        <p:par>
                          <p:cTn id="16" fill="hold">
                            <p:stCondLst>
                              <p:cond delay="4500"/>
                            </p:stCondLst>
                            <p:childTnLst>
                              <p:par>
                                <p:cTn id="17" presetID="22" presetClass="entr" presetSubtype="4" fill="hold" grpId="0" nodeType="after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Effect transition="in" filter="wipe(down)">
                                      <p:cBhvr>
                                        <p:cTn id="19" dur="2000"/>
                                        <p:tgtEl>
                                          <p:spTgt spid="9">
                                            <p:txEl>
                                              <p:pRg st="0" end="0"/>
                                            </p:txEl>
                                          </p:spTgt>
                                        </p:tgtEl>
                                      </p:cBhvr>
                                    </p:animEffect>
                                  </p:childTnLst>
                                </p:cTn>
                              </p:par>
                            </p:childTnLst>
                          </p:cTn>
                        </p:par>
                        <p:par>
                          <p:cTn id="20" fill="hold">
                            <p:stCondLst>
                              <p:cond delay="6500"/>
                            </p:stCondLst>
                            <p:childTnLst>
                              <p:par>
                                <p:cTn id="21" presetID="22" presetClass="entr" presetSubtype="4" fill="hold" grpId="0" nodeType="afterEffect">
                                  <p:stCondLst>
                                    <p:cond delay="0"/>
                                  </p:stCondLst>
                                  <p:childTnLst>
                                    <p:set>
                                      <p:cBhvr>
                                        <p:cTn id="22" dur="1" fill="hold">
                                          <p:stCondLst>
                                            <p:cond delay="0"/>
                                          </p:stCondLst>
                                        </p:cTn>
                                        <p:tgtEl>
                                          <p:spTgt spid="9">
                                            <p:txEl>
                                              <p:pRg st="1" end="1"/>
                                            </p:txEl>
                                          </p:spTgt>
                                        </p:tgtEl>
                                        <p:attrNameLst>
                                          <p:attrName>style.visibility</p:attrName>
                                        </p:attrNameLst>
                                      </p:cBhvr>
                                      <p:to>
                                        <p:strVal val="visible"/>
                                      </p:to>
                                    </p:set>
                                    <p:animEffect transition="in" filter="wipe(down)">
                                      <p:cBhvr>
                                        <p:cTn id="23" dur="20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P spid="2" grpId="1" build="allAtOnce"/>
      <p:bldP spid="8" grpId="0" build="allAtOnce"/>
      <p:bldP spid="9" grpId="0" build="allAtOnce"/>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0.9|7|5.1"/>
</p:tagLst>
</file>

<file path=ppt/tags/tag2.xml><?xml version="1.0" encoding="utf-8"?>
<p:tagLst xmlns:a="http://schemas.openxmlformats.org/drawingml/2006/main" xmlns:r="http://schemas.openxmlformats.org/officeDocument/2006/relationships" xmlns:p="http://schemas.openxmlformats.org/presentationml/2006/main">
  <p:tag name="TIMING" val="|3.3"/>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350</TotalTime>
  <Words>275</Words>
  <Application>Microsoft Office PowerPoint</Application>
  <PresentationFormat>عرض على الشاشة (3:4)‏</PresentationFormat>
  <Paragraphs>22</Paragraphs>
  <Slides>6</Slides>
  <Notes>0</Notes>
  <HiddenSlides>0</HiddenSlides>
  <MMClips>0</MMClips>
  <ScaleCrop>false</ScaleCrop>
  <HeadingPairs>
    <vt:vector size="4" baseType="variant">
      <vt:variant>
        <vt:lpstr>سمة</vt:lpstr>
      </vt:variant>
      <vt:variant>
        <vt:i4>1</vt:i4>
      </vt:variant>
      <vt:variant>
        <vt:lpstr>عناوين الشرائح</vt:lpstr>
      </vt:variant>
      <vt:variant>
        <vt:i4>6</vt:i4>
      </vt:variant>
    </vt:vector>
  </HeadingPairs>
  <TitlesOfParts>
    <vt:vector size="7" baseType="lpstr">
      <vt:lpstr>Flow</vt:lpstr>
      <vt:lpstr>Techniques for Paraphrasing</vt:lpstr>
      <vt:lpstr>الشريحة 2</vt:lpstr>
      <vt:lpstr>Use Synonyms:  Original: More than half of the women who attended the one-day meeting were in business with their spouses    Paraphrase: The majority of the woman who went to the one-day meeting were in business with their husbands </vt:lpstr>
      <vt:lpstr>Use Synonyms:  Original: The U.S. government declared that the AIDS crisis poses a national security threat. The announcement  followed an intelligence report that found high rates of HIV infection could lead to widespread political destabilization.  Paraphrase: The government of the United States announced that AIDS could harm the nation's security. The government warned the population after an important governmental study concluded that political problems could result from large numbers of people infected with HIV (Snell, 2005).</vt:lpstr>
      <vt:lpstr>الشريحة 5</vt:lpstr>
      <vt:lpstr>الشريحة 6</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Assessment of Oral Communication Strategies Used by Iraqi EFL Teachers and Students at Intermediate Schools</dc:title>
  <dc:creator>Dhea</dc:creator>
  <cp:lastModifiedBy>Kinghome</cp:lastModifiedBy>
  <cp:revision>123</cp:revision>
  <dcterms:created xsi:type="dcterms:W3CDTF">2010-06-05T13:53:54Z</dcterms:created>
  <dcterms:modified xsi:type="dcterms:W3CDTF">2015-03-21T09:10:16Z</dcterms:modified>
</cp:coreProperties>
</file>