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4EB926E-DE42-4161-8782-BD41711B4BFC}" type="datetimeFigureOut">
              <a:rPr lang="en-US" smtClean="0"/>
              <a:pPr/>
              <a:t>2/9/2020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EB926E-DE42-4161-8782-BD41711B4BFC}"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EB926E-DE42-4161-8782-BD41711B4BFC}"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4EB926E-DE42-4161-8782-BD41711B4BFC}" type="datetimeFigureOut">
              <a:rPr lang="en-US" smtClean="0"/>
              <a:pPr/>
              <a:t>2/9/2020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4EB926E-DE42-4161-8782-BD41711B4BFC}" type="datetimeFigureOut">
              <a:rPr lang="en-US" smtClean="0"/>
              <a:pPr/>
              <a:t>2/9/2020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75F73E4-7838-4172-89DD-14D6402F8AF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advTm="15000">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4EB926E-DE42-4161-8782-BD41711B4BFC}" type="datetimeFigureOut">
              <a:rPr lang="en-US" smtClean="0"/>
              <a:pPr/>
              <a:t>2/9/2020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4EB926E-DE42-4161-8782-BD41711B4BFC}" type="datetimeFigureOut">
              <a:rPr lang="en-US" smtClean="0"/>
              <a:pPr/>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75F73E4-7838-4172-89DD-14D6402F8AF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advTm="15000">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4EB926E-DE42-4161-8782-BD41711B4BFC}" type="datetimeFigureOut">
              <a:rPr lang="en-US" smtClean="0"/>
              <a:pPr/>
              <a:t>2/9/2020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4EB926E-DE42-4161-8782-BD41711B4BFC}" type="datetimeFigureOut">
              <a:rPr lang="en-US" smtClean="0"/>
              <a:pPr/>
              <a:t>2/9/2020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4EB926E-DE42-4161-8782-BD41711B4BFC}" type="datetimeFigureOut">
              <a:rPr lang="en-US" smtClean="0"/>
              <a:pPr/>
              <a:t>2/9/2020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F73E4-7838-4172-89DD-14D6402F8AFF}" type="slidenum">
              <a:rPr lang="en-US" smtClean="0"/>
              <a:pPr/>
              <a:t>‹#›</a:t>
            </a:fld>
            <a:endParaRPr lang="en-US"/>
          </a:p>
        </p:txBody>
      </p:sp>
    </p:spTree>
  </p:cSld>
  <p:clrMapOvr>
    <a:masterClrMapping/>
  </p:clrMapOvr>
  <p:transition spd="slow" advTm="15000">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4EB926E-DE42-4161-8782-BD41711B4BFC}"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75F73E4-7838-4172-89DD-14D6402F8AF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slow" advTm="15000">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4EB926E-DE42-4161-8782-BD41711B4BFC}" type="datetimeFigureOut">
              <a:rPr lang="en-US" smtClean="0"/>
              <a:pPr/>
              <a:t>2/9/2020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75F73E4-7838-4172-89DD-14D6402F8AFF}"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advTm="15000">
    <p:randomBar/>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457200" y="533400"/>
            <a:ext cx="8305800" cy="5324535"/>
          </a:xfrm>
          <a:prstGeom prst="rect">
            <a:avLst/>
          </a:prstGeom>
          <a:effectLst>
            <a:outerShdw blurRad="50800" dist="38100" dir="5400000" algn="t" rotWithShape="0">
              <a:prstClr val="black">
                <a:alpha val="40000"/>
              </a:prstClr>
            </a:outerShdw>
          </a:effectLst>
        </p:spPr>
        <p:txBody>
          <a:bodyPr wrap="square">
            <a:spAutoFit/>
          </a:bodyPr>
          <a:lstStyle/>
          <a:p>
            <a:pPr algn="ctr"/>
            <a:r>
              <a:rPr lang="ar-IQ" sz="6600" b="1" dirty="0" smtClean="0"/>
              <a:t>كيفية كتابة السمينار</a:t>
            </a:r>
          </a:p>
          <a:p>
            <a:pPr algn="ctr"/>
            <a:r>
              <a:rPr lang="ar-IQ" sz="6600" b="1" dirty="0" smtClean="0"/>
              <a:t> والبحث العلمي</a:t>
            </a:r>
            <a:endParaRPr lang="en-US" sz="8000" b="1" dirty="0" smtClean="0"/>
          </a:p>
          <a:p>
            <a:pPr algn="ctr"/>
            <a:endParaRPr lang="en-US" sz="4800" dirty="0"/>
          </a:p>
          <a:p>
            <a:pPr algn="ctr"/>
            <a:r>
              <a:rPr lang="ar-IQ" sz="4000" dirty="0" smtClean="0"/>
              <a:t>اعداد</a:t>
            </a:r>
          </a:p>
          <a:p>
            <a:pPr algn="ctr"/>
            <a:r>
              <a:rPr lang="ar-IQ" sz="4000" dirty="0" smtClean="0"/>
              <a:t>أ.م.علياء سعد الحافظ</a:t>
            </a:r>
          </a:p>
          <a:p>
            <a:pPr algn="ctr"/>
            <a:r>
              <a:rPr lang="ar-IQ" sz="4000" dirty="0" smtClean="0"/>
              <a:t>ماجستير كيمياء اغذية </a:t>
            </a:r>
          </a:p>
          <a:p>
            <a:pPr algn="ctr"/>
            <a:r>
              <a:rPr lang="ar-IQ" sz="4000" dirty="0" smtClean="0"/>
              <a:t>قسم الاقتصاد المنزلي </a:t>
            </a:r>
            <a:endParaRPr lang="en-US" sz="4000" dirty="0"/>
          </a:p>
        </p:txBody>
      </p:sp>
    </p:spTree>
  </p:cSld>
  <p:clrMapOvr>
    <a:masterClrMapping/>
  </p:clrMapOvr>
  <p:transition spd="slow" advTm="15000">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436989"/>
            <a:ext cx="89154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كيف نعد ورقة بحثية للنشر</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(سمينار)</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الورقة البحثية</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Research Paper </a:t>
            </a: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هي مقالة علمية تنشر في مجلة علمية عالمية محكمة</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وبالتالي تخضع للمراجعة والتدقيق من طرف متخصصين</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هدفها نشر دراسة علمية ذات نتائج أصيلة أو مناقشة نتائج دراسة سابقة</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والورقة البحثية تركز على البحث في نقطة محددة ضيقة. وعادة ما تتراوح بين 10 - 30 صفحة. (تحدد ذلك كل مجلة في شروطها</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يواجه العديد من الطلاب صعوباتٍ متنوعة عند قيامهم بكتابة ورقة بحثية للمرة الأولى</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فالورقة العلمية التي تصف البحث العلمي تتصف بمعايير محددة، ويجب أن تكتب بأفضل شكل ممكن، وبأعلى درجة ممكنة من الاحترافية</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ويفضل أن تحدد مسبقا في أي مجلة تريد نشرها لتعدها بطريقة تتوافق مع شروط المجلة</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Tm="15000">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8991600" cy="70788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ومن أجل تبسيط المهمة، فإننا سنقوم بدايةً باستعراض الأجزاء الأساسية التي تتكون منها أي ورقة بحثية علمية</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1.  </a:t>
            </a:r>
            <a:r>
              <a:rPr kumimoji="0" lang="ar-IQ"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عنوان البحث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Title</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2.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المستخلص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Abstract</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3.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المقدمة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Introduction</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4.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الطرق والأدوات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Methods &amp; Materials</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5.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النتائج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Results</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6.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مناقشة النتائج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Discussions </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7.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الاستنتاجات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Conclusions</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8.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المراجع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References</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lvl="0" algn="r" rtl="1" eaLnBrk="0" fontAlgn="base" hangingPunct="0">
              <a:spcBef>
                <a:spcPct val="0"/>
              </a:spcBef>
              <a:spcAft>
                <a:spcPct val="0"/>
              </a:spcAft>
            </a:pPr>
            <a:r>
              <a:rPr kumimoji="0" lang="ar-SA"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عناصر إضافية</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9.</a:t>
            </a:r>
            <a:r>
              <a:rPr kumimoji="0" lang="ar-IQ" sz="3200" b="1" i="0" u="none" strike="noStrike" cap="none" normalizeH="0" dirty="0" smtClean="0">
                <a:ln>
                  <a:noFill/>
                </a:ln>
                <a:solidFill>
                  <a:schemeClr val="tx1"/>
                </a:solidFill>
                <a:effectLst/>
                <a:latin typeface="Calibri" pitchFamily="34" charset="0"/>
                <a:ea typeface="Times New Roman" pitchFamily="18" charset="0"/>
                <a:cs typeface="Arial" pitchFamily="34" charset="0"/>
              </a:rPr>
              <a:t>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جدول المحتويات </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Table of Contents</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10.</a:t>
            </a:r>
            <a:r>
              <a:rPr kumimoji="0" lang="ar-IQ" sz="3200" b="1" i="0" u="none" strike="noStrike" cap="none" normalizeH="0" dirty="0" smtClean="0">
                <a:ln>
                  <a:noFill/>
                </a:ln>
                <a:solidFill>
                  <a:schemeClr val="tx1"/>
                </a:solidFill>
                <a:effectLst/>
                <a:latin typeface="Calibri" pitchFamily="34" charset="0"/>
                <a:ea typeface="Times New Roman" pitchFamily="18"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شكر وتقدير</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Acknowledgments</a:t>
            </a:r>
            <a:b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11. </a:t>
            </a:r>
            <a:r>
              <a:rPr kumimoji="0" lang="ar-SA"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ملاحق</a:t>
            </a:r>
            <a:r>
              <a:rPr kumimoji="0" lang="ar-IQ"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Appendices</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endParaRPr kumimoji="0" lang="ar-SA" sz="1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Tm="15000">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7">
                                            <p:txEl>
                                              <p:pRg st="1" end="1"/>
                                            </p:txEl>
                                          </p:spTgt>
                                        </p:tgtEl>
                                        <p:attrNameLst>
                                          <p:attrName>style.visibility</p:attrName>
                                        </p:attrNameLst>
                                      </p:cBhvr>
                                      <p:to>
                                        <p:strVal val="visible"/>
                                      </p:to>
                                    </p:set>
                                    <p:animEffect transition="in" filter="box(in)">
                                      <p:cBhvr>
                                        <p:cTn id="7" dur="2000"/>
                                        <p:tgtEl>
                                          <p:spTgt spid="1945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457">
                                            <p:txEl>
                                              <p:pRg st="2" end="2"/>
                                            </p:txEl>
                                          </p:spTgt>
                                        </p:tgtEl>
                                        <p:attrNameLst>
                                          <p:attrName>style.visibility</p:attrName>
                                        </p:attrNameLst>
                                      </p:cBhvr>
                                      <p:to>
                                        <p:strVal val="visible"/>
                                      </p:to>
                                    </p:set>
                                    <p:animEffect transition="in" filter="blinds(horizontal)">
                                      <p:cBhvr>
                                        <p:cTn id="12" dur="2000"/>
                                        <p:tgtEl>
                                          <p:spTgt spid="1945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457">
                                            <p:txEl>
                                              <p:pRg st="3" end="3"/>
                                            </p:txEl>
                                          </p:spTgt>
                                        </p:tgtEl>
                                        <p:attrNameLst>
                                          <p:attrName>style.visibility</p:attrName>
                                        </p:attrNameLst>
                                      </p:cBhvr>
                                      <p:to>
                                        <p:strVal val="visible"/>
                                      </p:to>
                                    </p:set>
                                    <p:animEffect transition="in" filter="blinds(horizontal)">
                                      <p:cBhvr>
                                        <p:cTn id="17" dur="2000"/>
                                        <p:tgtEl>
                                          <p:spTgt spid="1945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457">
                                            <p:txEl>
                                              <p:pRg st="4" end="4"/>
                                            </p:txEl>
                                          </p:spTgt>
                                        </p:tgtEl>
                                        <p:attrNameLst>
                                          <p:attrName>style.visibility</p:attrName>
                                        </p:attrNameLst>
                                      </p:cBhvr>
                                      <p:to>
                                        <p:strVal val="visible"/>
                                      </p:to>
                                    </p:set>
                                    <p:animEffect transition="in" filter="blinds(horizontal)">
                                      <p:cBhvr>
                                        <p:cTn id="22" dur="2000"/>
                                        <p:tgtEl>
                                          <p:spTgt spid="1945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457">
                                            <p:txEl>
                                              <p:pRg st="5" end="5"/>
                                            </p:txEl>
                                          </p:spTgt>
                                        </p:tgtEl>
                                        <p:attrNameLst>
                                          <p:attrName>style.visibility</p:attrName>
                                        </p:attrNameLst>
                                      </p:cBhvr>
                                      <p:to>
                                        <p:strVal val="visible"/>
                                      </p:to>
                                    </p:set>
                                    <p:animEffect transition="in" filter="blinds(horizontal)">
                                      <p:cBhvr>
                                        <p:cTn id="27" dur="2000"/>
                                        <p:tgtEl>
                                          <p:spTgt spid="1945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9457">
                                            <p:txEl>
                                              <p:pRg st="6" end="6"/>
                                            </p:txEl>
                                          </p:spTgt>
                                        </p:tgtEl>
                                        <p:attrNameLst>
                                          <p:attrName>style.visibility</p:attrName>
                                        </p:attrNameLst>
                                      </p:cBhvr>
                                      <p:to>
                                        <p:strVal val="visible"/>
                                      </p:to>
                                    </p:set>
                                    <p:animEffect transition="in" filter="blinds(horizontal)">
                                      <p:cBhvr>
                                        <p:cTn id="32" dur="2000"/>
                                        <p:tgtEl>
                                          <p:spTgt spid="1945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9457">
                                            <p:txEl>
                                              <p:pRg st="7" end="7"/>
                                            </p:txEl>
                                          </p:spTgt>
                                        </p:tgtEl>
                                        <p:attrNameLst>
                                          <p:attrName>style.visibility</p:attrName>
                                        </p:attrNameLst>
                                      </p:cBhvr>
                                      <p:to>
                                        <p:strVal val="visible"/>
                                      </p:to>
                                    </p:set>
                                    <p:animEffect transition="in" filter="blinds(horizontal)">
                                      <p:cBhvr>
                                        <p:cTn id="37" dur="2000"/>
                                        <p:tgtEl>
                                          <p:spTgt spid="1945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9457">
                                            <p:txEl>
                                              <p:pRg st="8" end="8"/>
                                            </p:txEl>
                                          </p:spTgt>
                                        </p:tgtEl>
                                        <p:attrNameLst>
                                          <p:attrName>style.visibility</p:attrName>
                                        </p:attrNameLst>
                                      </p:cBhvr>
                                      <p:to>
                                        <p:strVal val="visible"/>
                                      </p:to>
                                    </p:set>
                                    <p:animEffect transition="in" filter="blinds(horizontal)">
                                      <p:cBhvr>
                                        <p:cTn id="42" dur="2000"/>
                                        <p:tgtEl>
                                          <p:spTgt spid="1945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9457">
                                            <p:txEl>
                                              <p:pRg st="9" end="9"/>
                                            </p:txEl>
                                          </p:spTgt>
                                        </p:tgtEl>
                                        <p:attrNameLst>
                                          <p:attrName>style.visibility</p:attrName>
                                        </p:attrNameLst>
                                      </p:cBhvr>
                                      <p:to>
                                        <p:strVal val="visible"/>
                                      </p:to>
                                    </p:set>
                                    <p:animEffect transition="in" filter="blinds(horizontal)">
                                      <p:cBhvr>
                                        <p:cTn id="47" dur="2000"/>
                                        <p:tgtEl>
                                          <p:spTgt spid="1945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RS\Desktop\83108464_1531076853712609_391105451460132864_o.jpg"/>
          <p:cNvPicPr/>
          <p:nvPr/>
        </p:nvPicPr>
        <p:blipFill>
          <a:blip r:embed="rId2" cstate="print"/>
          <a:srcRect/>
          <a:stretch>
            <a:fillRect/>
          </a:stretch>
        </p:blipFill>
        <p:spPr bwMode="auto">
          <a:xfrm>
            <a:off x="381000" y="304800"/>
            <a:ext cx="8305800" cy="62484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spd="slow" advTm="15000">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52400" y="0"/>
            <a:ext cx="8991600" cy="3539430"/>
          </a:xfrm>
          <a:prstGeom prst="rect">
            <a:avLst/>
          </a:prstGeom>
          <a:noFill/>
          <a:ln w="9525">
            <a:noFill/>
            <a:miter lim="800000"/>
            <a:headEnd/>
            <a:tailEnd/>
          </a:ln>
          <a:effectLst/>
        </p:spPr>
        <p:txBody>
          <a:bodyPr vert="horz" wrap="square" lIns="0" tIns="45720" rIns="20631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pPr>
            <a:r>
              <a:rPr kumimoji="0" lang="ar-IQ" sz="3200" b="1" i="0" u="none" strike="noStrike" cap="none" normalizeH="0" baseline="0" dirty="0" smtClean="0">
                <a:ln>
                  <a:noFill/>
                </a:ln>
                <a:effectLst/>
                <a:latin typeface="Times New Roman" pitchFamily="18" charset="0"/>
                <a:ea typeface="Calibri" pitchFamily="34" charset="0"/>
                <a:cs typeface="Times New Roman" pitchFamily="18" charset="0"/>
              </a:rPr>
              <a:t>1- </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عنوان البحث </a:t>
            </a:r>
            <a:endParaRPr kumimoji="0" lang="en-US" sz="1400" b="1" i="0" u="none" strike="noStrike" cap="none" normalizeH="0" baseline="0" dirty="0" smtClean="0">
              <a:ln>
                <a:noFill/>
              </a:ln>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effectLst/>
                <a:latin typeface="Times New Roman" pitchFamily="18" charset="0"/>
                <a:ea typeface="Calibri" pitchFamily="34" charset="0"/>
                <a:cs typeface="Times New Roman" pitchFamily="18" charset="0"/>
              </a:rPr>
              <a:t>بالنسبة لعنوان البحث فإنه يجب أن يكون بسيطا ومحددا، ويجب أن يكون قصيراً قدر الإمكان، ويعبر عن المضمون، بحيث يستطيع القارئ أن يأخذ فكرة جيدة عن مضمون البحث ومحتواه من العنوان. إذا لم يكن العنوان واضحاً، فإن ذلك قد يسبب مشكلة لدى القارئ، بحيث لا يتشجع على قراءة البحث، أو يظن أنه غير مناسب له، أو أنه ليس البحث الذي يريده. يمكن استخدام عنوان يلخص النتائج</a:t>
            </a:r>
            <a:endParaRPr kumimoji="0" lang="ar-SA" sz="4000" b="0" i="0" u="none" strike="noStrike" cap="none" normalizeH="0" baseline="0" dirty="0" smtClean="0">
              <a:ln>
                <a:noFill/>
              </a:ln>
              <a:effectLst/>
              <a:latin typeface="Arial" pitchFamily="34" charset="0"/>
              <a:cs typeface="Arial" pitchFamily="34" charset="0"/>
            </a:endParaRPr>
          </a:p>
        </p:txBody>
      </p:sp>
      <p:sp>
        <p:nvSpPr>
          <p:cNvPr id="17410" name="Rectangle 2"/>
          <p:cNvSpPr>
            <a:spLocks noChangeArrowheads="1"/>
          </p:cNvSpPr>
          <p:nvPr/>
        </p:nvSpPr>
        <p:spPr bwMode="auto">
          <a:xfrm>
            <a:off x="0" y="3472458"/>
            <a:ext cx="9144000"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ctr"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effectLst/>
                <a:latin typeface="Calibri" pitchFamily="34" charset="0"/>
                <a:ea typeface="Times New Roman" pitchFamily="18" charset="0"/>
                <a:cs typeface="Arial" pitchFamily="34" charset="0"/>
              </a:rPr>
              <a:t>2- </a:t>
            </a: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المستخلص </a:t>
            </a: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Abstract</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a:r>
            <a:br>
              <a:rPr kumimoji="0" lang="ar-SA" sz="2800" b="0" i="0" u="none" strike="noStrike" cap="none" normalizeH="0" baseline="0" dirty="0" smtClean="0">
                <a:ln>
                  <a:noFill/>
                </a:ln>
                <a:effectLst/>
                <a:latin typeface="Calibri" pitchFamily="34" charset="0"/>
                <a:ea typeface="Times New Roman" pitchFamily="18" charset="0"/>
                <a:cs typeface="Arial" pitchFamily="34" charset="0"/>
              </a:rPr>
            </a:b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هي النقطة الثانية التي سيتم الاطلاع عليها بعد قراءة العنوان، وهنا يجب أن يقوم الباحث بتلخيص أهم الجوانب، وأهم النقاط المتعلقة بالبحث، وهدفه، والنتائج التي توصل إليها. يعتبر البعض أن المستخلص هي أهم فقرة في البحث، لأنها يجب أن تقدم فكرة كاملة عن أهمية البحث ونتائجه. غالبا ما ينشر المستخلص منفصلا عن المقالة أو الورقة. ويفضل أن تكون مفرداته أقل تخصصية من مفردات الورقة، ويتكون من 100 - 250 كلمة.</a:t>
            </a:r>
            <a:endParaRPr kumimoji="0" lang="en-US" sz="12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Tm="15000">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145494"/>
            <a:ext cx="89916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ctr"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effectLst/>
                <a:latin typeface="Calibri" pitchFamily="34" charset="0"/>
                <a:ea typeface="Times New Roman" pitchFamily="18" charset="0"/>
                <a:cs typeface="Arial" pitchFamily="34" charset="0"/>
              </a:rPr>
              <a:t>3- </a:t>
            </a: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المقدمة </a:t>
            </a: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Introduction</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a:r>
            <a:br>
              <a:rPr kumimoji="0" lang="ar-SA" sz="2800" b="0" i="0" u="none" strike="noStrike" cap="none" normalizeH="0" baseline="0" dirty="0" smtClean="0">
                <a:ln>
                  <a:noFill/>
                </a:ln>
                <a:effectLst/>
                <a:latin typeface="Calibri" pitchFamily="34" charset="0"/>
                <a:ea typeface="Times New Roman" pitchFamily="18" charset="0"/>
                <a:cs typeface="Arial" pitchFamily="34" charset="0"/>
              </a:rPr>
            </a:br>
            <a:r>
              <a:rPr kumimoji="0" lang="ar-IQ" sz="2800" b="0" i="0" u="none" strike="noStrike" cap="none" normalizeH="0" baseline="0" dirty="0" smtClean="0">
                <a:ln>
                  <a:noFill/>
                </a:ln>
                <a:effectLst/>
                <a:latin typeface="Calibri" pitchFamily="34" charset="0"/>
                <a:ea typeface="Times New Roman" pitchFamily="18" charset="0"/>
                <a:cs typeface="Arial" pitchFamily="34" charset="0"/>
              </a:rPr>
              <a:t>	</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هي أول فقرة أساسية في الورقة العلمية التي تصف البحث، ويجب أن تبرز سؤال البحث، وأهميته، وتستعرض الخلفية التاريخية للبحث، والأبحاث السابقة في المجال العلميّ الذي كتب البحث ضمنه، ويجب أن تستعرض الطرق والأبحاث الأخرى التي تجرى في نفس السياق، وصولاً إلى البحث نفسه وما يقدمه.</a:t>
            </a:r>
            <a:endParaRPr kumimoji="0" lang="ar-IQ" sz="2800" b="0" i="0" u="none" strike="noStrike" cap="none" normalizeH="0" baseline="0" dirty="0" smtClean="0">
              <a:ln>
                <a:noFill/>
              </a:ln>
              <a:effectLst/>
              <a:latin typeface="Calibri" pitchFamily="34" charset="0"/>
              <a:ea typeface="Times New Roman" pitchFamily="18" charset="0"/>
              <a:cs typeface="Arial" pitchFamily="34" charset="0"/>
            </a:endParaRPr>
          </a:p>
          <a:p>
            <a:pPr marL="0" marR="0" lvl="0" indent="0" algn="r" defTabSz="914400" rtl="1" eaLnBrk="1" fontAlgn="ctr" latinLnBrk="0" hangingPunct="1">
              <a:lnSpc>
                <a:spcPct val="100000"/>
              </a:lnSpc>
              <a:spcBef>
                <a:spcPct val="0"/>
              </a:spcBef>
              <a:spcAft>
                <a:spcPct val="0"/>
              </a:spcAft>
              <a:buClrTx/>
              <a:buSzTx/>
              <a:buFontTx/>
              <a:buNone/>
              <a:tabLst/>
            </a:pPr>
            <a:endParaRPr lang="ar-IQ" sz="2800" dirty="0">
              <a:latin typeface="Calibri" pitchFamily="34" charset="0"/>
              <a:cs typeface="Arial" pitchFamily="34" charset="0"/>
            </a:endParaRPr>
          </a:p>
          <a:p>
            <a:pPr marL="0" marR="0" lvl="0" indent="0" algn="r" defTabSz="914400" rtl="1" eaLnBrk="1" fontAlgn="ctr"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effectLst/>
              <a:latin typeface="Arial" pitchFamily="34" charset="0"/>
              <a:cs typeface="Arial" pitchFamily="34" charset="0"/>
            </a:endParaRPr>
          </a:p>
          <a:p>
            <a:pPr marL="0" marR="0" lvl="0" indent="0" algn="r" defTabSz="914400" rtl="1" eaLnBrk="0" fontAlgn="ctr"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4</a:t>
            </a: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 الطرق والأدوات </a:t>
            </a: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Methods</a:t>
            </a: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 &amp; </a:t>
            </a: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Materials</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a:r>
            <a:br>
              <a:rPr kumimoji="0" lang="ar-SA" sz="2800" b="0" i="0" u="none" strike="noStrike" cap="none" normalizeH="0" baseline="0" dirty="0" smtClean="0">
                <a:ln>
                  <a:noFill/>
                </a:ln>
                <a:effectLst/>
                <a:latin typeface="Calibri" pitchFamily="34" charset="0"/>
                <a:ea typeface="Times New Roman" pitchFamily="18" charset="0"/>
                <a:cs typeface="Arial" pitchFamily="34" charset="0"/>
              </a:rPr>
            </a:br>
            <a:r>
              <a:rPr kumimoji="0" lang="ar-IQ" sz="2800" b="0" i="0" u="none" strike="noStrike" cap="none" normalizeH="0" baseline="0" dirty="0" smtClean="0">
                <a:ln>
                  <a:noFill/>
                </a:ln>
                <a:effectLst/>
                <a:latin typeface="Calibri" pitchFamily="34" charset="0"/>
                <a:ea typeface="Times New Roman" pitchFamily="18" charset="0"/>
                <a:cs typeface="Arial" pitchFamily="34" charset="0"/>
              </a:rPr>
              <a:t>	</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هي توصيف للطرق التي استخدمها الباحث في إجرائه لبحثه. هنا يجب أن نتذكر أن الورقة العلمية ككل هي تلخيص لبحثٍ علميّ قد يمتد لعدة سنوات، وبالتالي فإن الاستفاضة في شرح التفاصيل سيكون أمراً غير مناسب. يجب أن يتم استعراض الطرق بشكلٍ موجز وملخص، ويجب أن تكون كل طريقة أو منهجية أو خوارزمية مستخدمة واضحة من حيث المفهوم والمبدأ ونتيجة التطبيق.</a:t>
            </a:r>
            <a:endParaRPr kumimoji="0" lang="en-US" sz="28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1C1E21"/>
                </a:solidFill>
                <a:effectLst/>
                <a:latin typeface="Arial" pitchFamily="34" charset="0"/>
                <a:ea typeface="Times New Roman" pitchFamily="18" charset="0"/>
                <a:cs typeface="Arial" pitchFamily="34" charset="0"/>
              </a:rPr>
              <a:t/>
            </a:r>
            <a:br>
              <a:rPr kumimoji="0" lang="en-US" sz="1400" b="0" i="0" u="none" strike="noStrike" cap="none" normalizeH="0" baseline="0" dirty="0" smtClean="0">
                <a:ln>
                  <a:noFill/>
                </a:ln>
                <a:solidFill>
                  <a:srgbClr val="1C1E21"/>
                </a:solidFill>
                <a:effectLst/>
                <a:latin typeface="Arial" pitchFamily="34" charset="0"/>
                <a:ea typeface="Times New Roman" pitchFamily="18" charset="0"/>
                <a:cs typeface="Arial" pitchFamily="34" charset="0"/>
              </a:rPr>
            </a:br>
            <a:r>
              <a:rPr kumimoji="0" lang="en-US" sz="1400" b="0" i="0" u="none" strike="noStrike" cap="none" normalizeH="0" baseline="0" dirty="0" smtClean="0">
                <a:ln>
                  <a:noFill/>
                </a:ln>
                <a:solidFill>
                  <a:srgbClr val="1C1E21"/>
                </a:solidFill>
                <a:effectLst/>
                <a:latin typeface="Arial" pitchFamily="34" charset="0"/>
                <a:ea typeface="Times New Roman" pitchFamily="18" charset="0"/>
                <a:cs typeface="Arial" pitchFamily="34" charset="0"/>
              </a:rPr>
              <a:t/>
            </a:r>
            <a:br>
              <a:rPr kumimoji="0" lang="en-US" sz="1400" b="0" i="0" u="none" strike="noStrike" cap="none" normalizeH="0" baseline="0" dirty="0" smtClean="0">
                <a:ln>
                  <a:noFill/>
                </a:ln>
                <a:solidFill>
                  <a:srgbClr val="1C1E21"/>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Tm="15000">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2441"/>
            <a:ext cx="89916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3200" b="1" i="0" u="none" strike="noStrike" cap="none" normalizeH="0" baseline="0" dirty="0" smtClean="0">
                <a:ln>
                  <a:noFill/>
                </a:ln>
                <a:effectLst/>
                <a:latin typeface="Calibri" pitchFamily="34" charset="0"/>
                <a:ea typeface="Times New Roman" pitchFamily="18" charset="0"/>
                <a:cs typeface="Arial" pitchFamily="34" charset="0"/>
              </a:rPr>
              <a:t>5- </a:t>
            </a:r>
            <a:r>
              <a:rPr kumimoji="0" lang="ar-SA" sz="3600" b="1" i="0" u="none" strike="noStrike" cap="none" normalizeH="0" baseline="0" dirty="0" smtClean="0">
                <a:ln>
                  <a:noFill/>
                </a:ln>
                <a:effectLst/>
                <a:latin typeface="Calibri" pitchFamily="34" charset="0"/>
                <a:ea typeface="Times New Roman" pitchFamily="18" charset="0"/>
                <a:cs typeface="Arial" pitchFamily="34" charset="0"/>
              </a:rPr>
              <a:t>النتائج </a:t>
            </a:r>
            <a:r>
              <a:rPr kumimoji="0" lang="en-US" sz="3600" b="1" i="0" u="none" strike="noStrike" cap="none" normalizeH="0" baseline="0" dirty="0" smtClean="0">
                <a:ln>
                  <a:noFill/>
                </a:ln>
                <a:effectLst/>
                <a:latin typeface="Calibri" pitchFamily="34" charset="0"/>
                <a:ea typeface="Times New Roman" pitchFamily="18" charset="0"/>
                <a:cs typeface="Arial" pitchFamily="34" charset="0"/>
              </a:rPr>
              <a:t>Results</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a:r>
            <a:br>
              <a:rPr kumimoji="0" lang="ar-SA" sz="2800" b="0" i="0" u="none" strike="noStrike" cap="none" normalizeH="0" baseline="0" dirty="0" smtClean="0">
                <a:ln>
                  <a:noFill/>
                </a:ln>
                <a:effectLst/>
                <a:latin typeface="Calibri" pitchFamily="34" charset="0"/>
                <a:ea typeface="Times New Roman" pitchFamily="18" charset="0"/>
                <a:cs typeface="Arial" pitchFamily="34" charset="0"/>
              </a:rPr>
            </a:br>
            <a:r>
              <a:rPr kumimoji="0" lang="ar-IQ" sz="2800" b="0" i="0" u="none" strike="noStrike" cap="none" normalizeH="0" baseline="0" dirty="0" smtClean="0">
                <a:ln>
                  <a:noFill/>
                </a:ln>
                <a:effectLst/>
                <a:latin typeface="Calibri" pitchFamily="34" charset="0"/>
                <a:ea typeface="Times New Roman" pitchFamily="18" charset="0"/>
                <a:cs typeface="Arial" pitchFamily="34" charset="0"/>
              </a:rPr>
              <a:t>	</a:t>
            </a:r>
            <a:r>
              <a:rPr kumimoji="0" lang="ar-SA" sz="3200" b="0" i="0" u="none" strike="noStrike" cap="none" normalizeH="0" baseline="0" dirty="0" smtClean="0">
                <a:ln>
                  <a:noFill/>
                </a:ln>
                <a:effectLst/>
                <a:latin typeface="Calibri" pitchFamily="34" charset="0"/>
                <a:ea typeface="Times New Roman" pitchFamily="18" charset="0"/>
                <a:cs typeface="Arial" pitchFamily="34" charset="0"/>
              </a:rPr>
              <a:t>في قسم النتائج، يجب أن يقوم الباحث بعرض النتائج التي حصل عليها مباشرة من بحثه، ويجب هنا الاستفادة من الرسوم التوضيحية والمخططات البيانية إن أمكن، لأنها تغني البحث وتجعله أكثر سهولة للفهم والاستيعاب. يجب أيضاً ذكر الطرق التي تم عبرها الحصول على النتائج، سواء كانت برامج حاسوبية، أو داراتٍ إلكترونية، أو عيناتٍ</a:t>
            </a:r>
            <a:endParaRPr kumimoji="0" lang="en-US" sz="2800" b="0" i="0" u="none" strike="noStrike" cap="none" normalizeH="0" baseline="0" dirty="0" smtClean="0">
              <a:ln>
                <a:noFill/>
              </a:ln>
              <a:effectLst/>
              <a:latin typeface="Arial" pitchFamily="34" charset="0"/>
              <a:ea typeface="Times New Roman" pitchFamily="18" charset="0"/>
              <a:cs typeface="Arial" pitchFamily="34" charset="0"/>
            </a:endParaRPr>
          </a:p>
          <a:p>
            <a:pPr lvl="0" algn="r" eaLnBrk="0" fontAlgn="base" hangingPunct="0">
              <a:spcBef>
                <a:spcPct val="0"/>
              </a:spcBef>
              <a:spcAft>
                <a:spcPct val="0"/>
              </a:spcAft>
            </a:pPr>
            <a:r>
              <a:rPr kumimoji="0" lang="en-US" sz="2800" b="0" i="0" u="none" strike="noStrike" cap="none" normalizeH="0" baseline="0" dirty="0" smtClean="0">
                <a:ln>
                  <a:noFill/>
                </a:ln>
                <a:effectLst/>
                <a:latin typeface="Arial" pitchFamily="34" charset="0"/>
                <a:ea typeface="Times New Roman" pitchFamily="18" charset="0"/>
                <a:cs typeface="Arial" pitchFamily="34" charset="0"/>
              </a:rPr>
              <a:t/>
            </a:r>
            <a:br>
              <a:rPr kumimoji="0" lang="en-US" sz="2800" b="0" i="0" u="none" strike="noStrike" cap="none" normalizeH="0" baseline="0" dirty="0" smtClean="0">
                <a:ln>
                  <a:noFill/>
                </a:ln>
                <a:effectLst/>
                <a:latin typeface="Arial" pitchFamily="34" charset="0"/>
                <a:ea typeface="Times New Roman" pitchFamily="18" charset="0"/>
                <a:cs typeface="Arial" pitchFamily="34" charset="0"/>
              </a:rPr>
            </a:br>
            <a:r>
              <a:rPr lang="en-US" sz="3200" b="1" dirty="0" smtClean="0"/>
              <a:t>Discussions</a:t>
            </a:r>
            <a:r>
              <a:rPr lang="ar-SA" sz="3200" b="1" dirty="0" smtClean="0"/>
              <a:t> </a:t>
            </a:r>
            <a:r>
              <a:rPr lang="ar-IQ" sz="3200" b="1" dirty="0" smtClean="0"/>
              <a:t>6- </a:t>
            </a:r>
            <a:r>
              <a:rPr lang="ar-SA" sz="3200" b="1" dirty="0" smtClean="0"/>
              <a:t>مناقشة النتائج</a:t>
            </a:r>
            <a:r>
              <a:rPr lang="ar-IQ" sz="3200" b="1" dirty="0" smtClean="0"/>
              <a:t> </a:t>
            </a:r>
            <a:r>
              <a:rPr lang="ar-SA" sz="3200" dirty="0" smtClean="0"/>
              <a:t/>
            </a:r>
            <a:br>
              <a:rPr lang="ar-SA" sz="3200" dirty="0" smtClean="0"/>
            </a:br>
            <a:r>
              <a:rPr lang="ar-IQ" sz="3200" dirty="0" smtClean="0"/>
              <a:t>	</a:t>
            </a:r>
            <a:r>
              <a:rPr lang="ar-SA" sz="3200" dirty="0" smtClean="0"/>
              <a:t>هو القسم الذي يقوم فيه الباحث بتفسير ما حصل عليه من نتائج، ومقارنتها مع الأهداف الموضوعة للبحث والتي تم عرضها في الخلاصة بشكلٍ مختصر، وفي مقدمة البحث بشكلٍ </a:t>
            </a:r>
            <a:r>
              <a:rPr lang="ar-SA" sz="3600" dirty="0" smtClean="0"/>
              <a:t>مفصل.</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Tm="15000">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151179"/>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effectLst/>
                <a:latin typeface="Times New Roman" pitchFamily="18" charset="0"/>
                <a:ea typeface="Calibri" pitchFamily="34" charset="0"/>
                <a:cs typeface="Times New Roman" pitchFamily="18" charset="0"/>
              </a:rPr>
              <a:t>7- </a:t>
            </a:r>
            <a:r>
              <a:rPr kumimoji="0" lang="ar-SA" sz="2800" b="1" i="0" u="none" strike="noStrike" cap="none" normalizeH="0" baseline="0" dirty="0" smtClean="0">
                <a:ln>
                  <a:noFill/>
                </a:ln>
                <a:effectLst/>
                <a:latin typeface="Times New Roman" pitchFamily="18" charset="0"/>
                <a:ea typeface="Calibri" pitchFamily="34" charset="0"/>
                <a:cs typeface="Times New Roman" pitchFamily="18" charset="0"/>
              </a:rPr>
              <a:t>الاستنتاجات</a:t>
            </a:r>
            <a:r>
              <a:rPr kumimoji="0" lang="ar-IQ" sz="2800" b="1"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effectLst/>
                <a:latin typeface="Times New Roman" pitchFamily="18" charset="0"/>
                <a:ea typeface="Calibri" pitchFamily="34" charset="0"/>
                <a:cs typeface="Times New Roman" pitchFamily="18" charset="0"/>
              </a:rPr>
              <a:t> Conclusions</a:t>
            </a:r>
            <a:r>
              <a:rPr kumimoji="0" lang="en-US" sz="2800" b="0" i="0" u="none" strike="noStrike" cap="none" normalizeH="0" baseline="0" dirty="0" smtClean="0">
                <a:ln>
                  <a:noFill/>
                </a:ln>
                <a:effectLst/>
                <a:latin typeface="Times New Roman" pitchFamily="18" charset="0"/>
                <a:ea typeface="Calibri" pitchFamily="34" charset="0"/>
                <a:cs typeface="Times New Roman" pitchFamily="18" charset="0"/>
              </a:rPr>
              <a:t/>
            </a:r>
            <a:br>
              <a:rPr kumimoji="0" lang="en-US" sz="2800" b="0" i="0" u="none" strike="noStrike" cap="none" normalizeH="0" baseline="0" dirty="0" smtClean="0">
                <a:ln>
                  <a:noFill/>
                </a:ln>
                <a:effectLst/>
                <a:latin typeface="Times New Roman" pitchFamily="18" charset="0"/>
                <a:ea typeface="Calibri" pitchFamily="34" charset="0"/>
                <a:cs typeface="Times New Roman" pitchFamily="18" charset="0"/>
              </a:rPr>
            </a:br>
            <a:r>
              <a:rPr kumimoji="0" lang="ar-IQ" sz="28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ar-SA" sz="2800" b="0" i="0" u="none" strike="noStrike" cap="none" normalizeH="0" baseline="0" dirty="0" smtClean="0">
                <a:ln>
                  <a:noFill/>
                </a:ln>
                <a:effectLst/>
                <a:latin typeface="Times New Roman" pitchFamily="18" charset="0"/>
                <a:ea typeface="Calibri" pitchFamily="34" charset="0"/>
                <a:cs typeface="Times New Roman" pitchFamily="18" charset="0"/>
              </a:rPr>
              <a:t>أخيراً، فإن قسم الاستنتاجات والتوصيات: هي مغزى النتائج وتطبيقاتها عمليا. ومن المفيد هنا أن يكتب على شكل تعدادات. يجب أن يوضح الباحث هنا ما هي القيمة المضافة من البحث الذي قام به، وكيف يمكن الاستفادة من البحث في مجال الاختصاص.</a:t>
            </a:r>
            <a:endParaRPr kumimoji="0" lang="en-US" sz="1200" b="0" i="0" u="none" strike="noStrike" cap="none" normalizeH="0" baseline="0" dirty="0" smtClean="0">
              <a:ln>
                <a:noFill/>
              </a:ln>
              <a:effectLst/>
              <a:latin typeface="Arial" pitchFamily="34" charset="0"/>
              <a:cs typeface="Arial" pitchFamily="34" charset="0"/>
            </a:endParaRPr>
          </a:p>
          <a:p>
            <a:pPr marL="0" marR="0" lvl="0" indent="0" algn="r" defTabSz="914400" rtl="1" eaLnBrk="0" fontAlgn="ctr"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  </a:t>
            </a: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8- المراجع </a:t>
            </a: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References</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a:r>
            <a:br>
              <a:rPr kumimoji="0" lang="ar-SA" sz="2800" b="0" i="0" u="none" strike="noStrike" cap="none" normalizeH="0" baseline="0" dirty="0" smtClean="0">
                <a:ln>
                  <a:noFill/>
                </a:ln>
                <a:effectLst/>
                <a:latin typeface="Calibri" pitchFamily="34" charset="0"/>
                <a:ea typeface="Times New Roman" pitchFamily="18" charset="0"/>
                <a:cs typeface="Arial" pitchFamily="34" charset="0"/>
              </a:rPr>
            </a:br>
            <a:r>
              <a:rPr kumimoji="0" lang="ar-IQ" sz="2800" b="0" i="0" u="none" strike="noStrike" cap="none" normalizeH="0" baseline="0" dirty="0" smtClean="0">
                <a:ln>
                  <a:noFill/>
                </a:ln>
                <a:effectLst/>
                <a:latin typeface="Calibri" pitchFamily="34" charset="0"/>
                <a:ea typeface="Times New Roman" pitchFamily="18" charset="0"/>
                <a:cs typeface="Arial" pitchFamily="34" charset="0"/>
              </a:rPr>
              <a:t>	اي </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بحث بدون توثيق للمعلومات بالمراجع والمصادر هو بحثٌ بلا قيمة. النقطة الأهم، أن المراجع نفسها يجب أن تكون من مصادر موثوقة، مثل دور النشر العالمية، أو المجلات والمحكمات العلمية المرموقة. كما أن المراجع يجب أن تكون حديثة قدر الإمكان، ويفضل أن تكون من أوراق علمية وكتب منشورة في السنوات الأخيرة وصولاً لسنة إصدار البحث نفسه.</a:t>
            </a:r>
            <a:endParaRPr kumimoji="0" lang="en-US" sz="1200" b="0" i="0" u="none" strike="noStrike" cap="none" normalizeH="0" baseline="0" dirty="0" smtClean="0">
              <a:ln>
                <a:noFill/>
              </a:ln>
              <a:effectLst/>
              <a:latin typeface="Arial" pitchFamily="34" charset="0"/>
              <a:cs typeface="Arial" pitchFamily="34" charset="0"/>
            </a:endParaRPr>
          </a:p>
          <a:p>
            <a:pPr marL="0" marR="0" lvl="0" indent="0" algn="r" defTabSz="914400" rtl="1" eaLnBrk="0" fontAlgn="ctr"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effectLst/>
                <a:latin typeface="Calibri" pitchFamily="34" charset="0"/>
                <a:ea typeface="Times New Roman" pitchFamily="18" charset="0"/>
                <a:cs typeface="Arial" pitchFamily="34" charset="0"/>
              </a:rPr>
              <a:t>9- </a:t>
            </a: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أجزاء إضافية</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a:r>
            <a:br>
              <a:rPr kumimoji="0" lang="ar-SA" sz="2800" b="0" i="0" u="none" strike="noStrike" cap="none" normalizeH="0" baseline="0" dirty="0" smtClean="0">
                <a:ln>
                  <a:noFill/>
                </a:ln>
                <a:effectLst/>
                <a:latin typeface="Calibri" pitchFamily="34" charset="0"/>
                <a:ea typeface="Times New Roman" pitchFamily="18" charset="0"/>
                <a:cs typeface="Arial" pitchFamily="34" charset="0"/>
              </a:rPr>
            </a:b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جدول المحتويات</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يوضع عادة قبل المستخلص.</a:t>
            </a:r>
            <a:br>
              <a:rPr kumimoji="0" lang="ar-SA" sz="2800" b="0" i="0" u="none" strike="noStrike" cap="none" normalizeH="0" baseline="0" dirty="0" smtClean="0">
                <a:ln>
                  <a:noFill/>
                </a:ln>
                <a:effectLst/>
                <a:latin typeface="Calibri" pitchFamily="34" charset="0"/>
                <a:ea typeface="Times New Roman" pitchFamily="18" charset="0"/>
                <a:cs typeface="Arial" pitchFamily="34" charset="0"/>
              </a:rPr>
            </a:b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a:t>
            </a:r>
            <a:r>
              <a:rPr kumimoji="0" lang="ar-SA" sz="2800" b="1" i="0" u="none" strike="noStrike" cap="none" normalizeH="0" baseline="0" dirty="0" smtClean="0">
                <a:ln>
                  <a:noFill/>
                </a:ln>
                <a:effectLst/>
                <a:latin typeface="Calibri" pitchFamily="34" charset="0"/>
                <a:ea typeface="Times New Roman" pitchFamily="18" charset="0"/>
                <a:cs typeface="Arial" pitchFamily="34" charset="0"/>
              </a:rPr>
              <a:t>شكر وتقدير</a:t>
            </a:r>
            <a:r>
              <a:rPr kumimoji="0" lang="ar-SA" sz="2800" b="0" i="0" u="none" strike="noStrike" cap="none" normalizeH="0" baseline="0" dirty="0" smtClean="0">
                <a:ln>
                  <a:noFill/>
                </a:ln>
                <a:effectLst/>
                <a:latin typeface="Calibri" pitchFamily="34" charset="0"/>
                <a:ea typeface="Times New Roman" pitchFamily="18" charset="0"/>
                <a:cs typeface="Arial" pitchFamily="34" charset="0"/>
              </a:rPr>
              <a:t>: يوضع قبل المستخلص</a:t>
            </a:r>
            <a:r>
              <a:rPr kumimoji="0" lang="ar-IQ" sz="2800" b="0" i="0" u="none" strike="noStrike" cap="none" normalizeH="0" baseline="0" dirty="0" smtClean="0">
                <a:ln>
                  <a:noFill/>
                </a:ln>
                <a:effectLst/>
                <a:latin typeface="Calibri" pitchFamily="34" charset="0"/>
                <a:ea typeface="Times New Roman" pitchFamily="18" charset="0"/>
                <a:cs typeface="Arial" pitchFamily="34" charset="0"/>
              </a:rPr>
              <a:t>.</a:t>
            </a:r>
          </a:p>
          <a:p>
            <a:pPr marL="0" marR="0" lvl="0" indent="0" algn="r" defTabSz="914400" rtl="1" eaLnBrk="0" fontAlgn="ctr" latinLnBrk="0" hangingPunct="0">
              <a:lnSpc>
                <a:spcPct val="100000"/>
              </a:lnSpc>
              <a:spcBef>
                <a:spcPct val="0"/>
              </a:spcBef>
              <a:spcAft>
                <a:spcPct val="0"/>
              </a:spcAft>
              <a:buClrTx/>
              <a:buSzTx/>
              <a:buFontTx/>
              <a:buNone/>
              <a:tabLst/>
            </a:pPr>
            <a:r>
              <a:rPr lang="ar-IQ" sz="2800" dirty="0" smtClean="0">
                <a:latin typeface="Calibri" pitchFamily="34" charset="0"/>
                <a:cs typeface="Arial" pitchFamily="34" charset="0"/>
              </a:rPr>
              <a:t>- </a:t>
            </a:r>
            <a:r>
              <a:rPr lang="ar-IQ" sz="2800" b="1" dirty="0" smtClean="0">
                <a:latin typeface="Calibri" pitchFamily="34" charset="0"/>
                <a:cs typeface="Arial" pitchFamily="34" charset="0"/>
              </a:rPr>
              <a:t>الملاحق</a:t>
            </a:r>
            <a:r>
              <a:rPr lang="ar-IQ" sz="2800" dirty="0" smtClean="0">
                <a:latin typeface="Calibri" pitchFamily="34" charset="0"/>
                <a:cs typeface="Arial" pitchFamily="34" charset="0"/>
              </a:rPr>
              <a:t>: توضع اخر البحث </a:t>
            </a:r>
            <a:r>
              <a:rPr lang="ar-IQ" sz="2800" dirty="0" smtClean="0">
                <a:solidFill>
                  <a:srgbClr val="1C1E21"/>
                </a:solidFill>
                <a:latin typeface="Calibri" pitchFamily="34" charset="0"/>
                <a:cs typeface="Arial" pitchFamily="34" charset="0"/>
              </a:rPr>
              <a:t>.</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Tm="15000">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rot="20616364">
            <a:off x="1941319" y="1983733"/>
            <a:ext cx="5261377" cy="2123658"/>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IQ" sz="6600" b="1" dirty="0" smtClean="0">
                <a:ln w="11430"/>
                <a:effectLst>
                  <a:outerShdw blurRad="80000" dist="40000" dir="5040000" algn="tl">
                    <a:srgbClr val="000000">
                      <a:alpha val="30000"/>
                    </a:srgbClr>
                  </a:outerShdw>
                </a:effectLst>
              </a:rPr>
              <a:t>تمنياتي لكم</a:t>
            </a:r>
          </a:p>
          <a:p>
            <a:pPr algn="ctr"/>
            <a:r>
              <a:rPr lang="ar-IQ" sz="6600" b="1" dirty="0" smtClean="0">
                <a:ln w="11430"/>
                <a:effectLst>
                  <a:outerShdw blurRad="80000" dist="40000" dir="5040000" algn="tl">
                    <a:srgbClr val="000000">
                      <a:alpha val="30000"/>
                    </a:srgbClr>
                  </a:outerShdw>
                </a:effectLst>
              </a:rPr>
              <a:t> كل الموفقية</a:t>
            </a:r>
            <a:endParaRPr lang="en-US" sz="6600" b="1" dirty="0">
              <a:ln w="11430"/>
              <a:effectLst>
                <a:outerShdw blurRad="80000" dist="40000" dir="5040000" algn="tl">
                  <a:srgbClr val="000000">
                    <a:alpha val="30000"/>
                  </a:srgbClr>
                </a:outerShdw>
              </a:effectLst>
            </a:endParaRPr>
          </a:p>
        </p:txBody>
      </p:sp>
    </p:spTree>
  </p:cSld>
  <p:clrMapOvr>
    <a:masterClrMapping/>
  </p:clrMapOvr>
  <p:transition spd="slow" advTm="15000">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293</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Trek</vt:lpstr>
      <vt:lpstr>Slide 1</vt:lpstr>
      <vt:lpstr>Slide 2</vt:lpstr>
      <vt:lpstr>Slide 3</vt:lpstr>
      <vt:lpstr>Slide 4</vt:lpstr>
      <vt:lpstr>Slide 5</vt:lpstr>
      <vt:lpstr>Slide 6</vt:lpstr>
      <vt:lpstr>Slide 7</vt:lpstr>
      <vt:lpstr>Slide 8</vt:lpstr>
      <vt:lpstr>Slide 9</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Maher</dc:creator>
  <cp:lastModifiedBy>Maher</cp:lastModifiedBy>
  <cp:revision>8</cp:revision>
  <dcterms:created xsi:type="dcterms:W3CDTF">2020-02-09T14:36:40Z</dcterms:created>
  <dcterms:modified xsi:type="dcterms:W3CDTF">2020-02-09T16:10:17Z</dcterms:modified>
</cp:coreProperties>
</file>