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7" r:id="rId18"/>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2B415-5C9E-4981-BBA8-01395C4ACEE7}" type="datetimeFigureOut">
              <a:rPr lang="ar-IQ" smtClean="0"/>
              <a:t>29/03/1447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299510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2B415-5C9E-4981-BBA8-01395C4ACEE7}" type="datetimeFigureOut">
              <a:rPr lang="ar-IQ" smtClean="0"/>
              <a:t>29/03/1447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183936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2B415-5C9E-4981-BBA8-01395C4ACEE7}" type="datetimeFigureOut">
              <a:rPr lang="ar-IQ" smtClean="0"/>
              <a:t>29/03/1447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50624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2B415-5C9E-4981-BBA8-01395C4ACEE7}" type="datetimeFigureOut">
              <a:rPr lang="ar-IQ" smtClean="0"/>
              <a:t>29/03/1447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B3FC60-209D-46F4-A919-1A8ACDFC8D5E}" type="slidenum">
              <a:rPr lang="ar-IQ" smtClean="0"/>
              <a:t>‹#›</a:t>
            </a:fld>
            <a:endParaRPr lang="ar-IQ"/>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936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2B415-5C9E-4981-BBA8-01395C4ACEE7}" type="datetimeFigureOut">
              <a:rPr lang="ar-IQ" smtClean="0"/>
              <a:t>29/03/1447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218357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972B415-5C9E-4981-BBA8-01395C4ACEE7}" type="datetimeFigureOut">
              <a:rPr lang="ar-IQ" smtClean="0"/>
              <a:t>29/03/1447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316861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972B415-5C9E-4981-BBA8-01395C4ACEE7}" type="datetimeFigureOut">
              <a:rPr lang="ar-IQ" smtClean="0"/>
              <a:t>29/03/1447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346827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2B415-5C9E-4981-BBA8-01395C4ACEE7}" type="datetimeFigureOut">
              <a:rPr lang="ar-IQ" smtClean="0"/>
              <a:t>29/03/1447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1706996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2B415-5C9E-4981-BBA8-01395C4ACEE7}" type="datetimeFigureOut">
              <a:rPr lang="ar-IQ" smtClean="0"/>
              <a:t>29/03/1447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37636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2B415-5C9E-4981-BBA8-01395C4ACEE7}" type="datetimeFigureOut">
              <a:rPr lang="ar-IQ" smtClean="0"/>
              <a:t>29/03/1447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210399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72B415-5C9E-4981-BBA8-01395C4ACEE7}" type="datetimeFigureOut">
              <a:rPr lang="ar-IQ" smtClean="0"/>
              <a:t>29/03/1447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74232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2B415-5C9E-4981-BBA8-01395C4ACEE7}" type="datetimeFigureOut">
              <a:rPr lang="ar-IQ" smtClean="0"/>
              <a:t>29/03/1447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312947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2B415-5C9E-4981-BBA8-01395C4ACEE7}" type="datetimeFigureOut">
              <a:rPr lang="ar-IQ" smtClean="0"/>
              <a:t>29/03/1447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11751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2B415-5C9E-4981-BBA8-01395C4ACEE7}" type="datetimeFigureOut">
              <a:rPr lang="ar-IQ" smtClean="0"/>
              <a:t>29/03/1447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399409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972B415-5C9E-4981-BBA8-01395C4ACEE7}" type="datetimeFigureOut">
              <a:rPr lang="ar-IQ" smtClean="0"/>
              <a:t>29/03/1447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19831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2B415-5C9E-4981-BBA8-01395C4ACEE7}" type="datetimeFigureOut">
              <a:rPr lang="ar-IQ" smtClean="0"/>
              <a:t>29/03/1447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206124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72B415-5C9E-4981-BBA8-01395C4ACEE7}" type="datetimeFigureOut">
              <a:rPr lang="ar-IQ" smtClean="0"/>
              <a:t>29/03/1447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B3FC60-209D-46F4-A919-1A8ACDFC8D5E}" type="slidenum">
              <a:rPr lang="ar-IQ" smtClean="0"/>
              <a:t>‹#›</a:t>
            </a:fld>
            <a:endParaRPr lang="ar-IQ"/>
          </a:p>
        </p:txBody>
      </p:sp>
    </p:spTree>
    <p:extLst>
      <p:ext uri="{BB962C8B-B14F-4D97-AF65-F5344CB8AC3E}">
        <p14:creationId xmlns:p14="http://schemas.microsoft.com/office/powerpoint/2010/main" val="47422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972B415-5C9E-4981-BBA8-01395C4ACEE7}" type="datetimeFigureOut">
              <a:rPr lang="ar-IQ" smtClean="0"/>
              <a:t>29/03/1447</a:t>
            </a:fld>
            <a:endParaRPr lang="ar-IQ"/>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7B3FC60-209D-46F4-A919-1A8ACDFC8D5E}" type="slidenum">
              <a:rPr lang="ar-IQ" smtClean="0"/>
              <a:t>‹#›</a:t>
            </a:fld>
            <a:endParaRPr lang="ar-IQ"/>
          </a:p>
        </p:txBody>
      </p:sp>
    </p:spTree>
    <p:extLst>
      <p:ext uri="{BB962C8B-B14F-4D97-AF65-F5344CB8AC3E}">
        <p14:creationId xmlns:p14="http://schemas.microsoft.com/office/powerpoint/2010/main" val="164434611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Sterile Products </a:t>
            </a:r>
            <a:endParaRPr lang="ar-IQ" dirty="0"/>
          </a:p>
        </p:txBody>
      </p:sp>
      <p:sp>
        <p:nvSpPr>
          <p:cNvPr id="3" name="Subtitle 2"/>
          <p:cNvSpPr>
            <a:spLocks noGrp="1"/>
          </p:cNvSpPr>
          <p:nvPr>
            <p:ph type="subTitle" idx="1"/>
          </p:nvPr>
        </p:nvSpPr>
        <p:spPr/>
        <p:txBody>
          <a:bodyPr/>
          <a:lstStyle/>
          <a:p>
            <a:r>
              <a:rPr lang="en-US" dirty="0" err="1"/>
              <a:t>Lec</a:t>
            </a:r>
            <a:r>
              <a:rPr lang="en-US" dirty="0"/>
              <a:t>. 6</a:t>
            </a:r>
          </a:p>
          <a:p>
            <a:endParaRPr lang="en-US" b="1" dirty="0"/>
          </a:p>
        </p:txBody>
      </p:sp>
    </p:spTree>
    <p:extLst>
      <p:ext uri="{BB962C8B-B14F-4D97-AF65-F5344CB8AC3E}">
        <p14:creationId xmlns:p14="http://schemas.microsoft.com/office/powerpoint/2010/main" val="151854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237" y="597364"/>
            <a:ext cx="10515600" cy="6001643"/>
          </a:xfrm>
          <a:prstGeom prst="rect">
            <a:avLst/>
          </a:prstGeom>
        </p:spPr>
        <p:txBody>
          <a:bodyPr wrap="square">
            <a:spAutoFit/>
          </a:bodyPr>
          <a:lstStyle/>
          <a:p>
            <a:pPr algn="ctr"/>
            <a:r>
              <a:rPr lang="en-GB" sz="2400" b="1" i="0" u="none" strike="noStrike" baseline="0" dirty="0">
                <a:solidFill>
                  <a:srgbClr val="000000"/>
                </a:solidFill>
                <a:latin typeface="Times New Roman" panose="02020603050405020304" pitchFamily="18" charset="0"/>
              </a:rPr>
              <a:t>FORMULATIONS </a:t>
            </a:r>
            <a:endParaRPr lang="en-GB" sz="2400" b="0" i="0" u="none" strike="noStrike" baseline="0" dirty="0">
              <a:solidFill>
                <a:srgbClr val="000000"/>
              </a:solidFill>
              <a:latin typeface="Times New Roman" panose="02020603050405020304" pitchFamily="18" charset="0"/>
            </a:endParaRPr>
          </a:p>
          <a:p>
            <a:r>
              <a:rPr lang="en-GB" sz="2400" b="1" dirty="0">
                <a:solidFill>
                  <a:srgbClr val="000000"/>
                </a:solidFill>
                <a:latin typeface="Times New Roman" panose="02020603050405020304" pitchFamily="18" charset="0"/>
              </a:rPr>
              <a:t>Ophthalmic Preparations </a:t>
            </a:r>
            <a:endParaRPr lang="en-GB"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Products to be instilled into the eye, while not parenteral by definition, have many similar, and often identical, characteristics.</a:t>
            </a:r>
          </a:p>
          <a:p>
            <a:r>
              <a:rPr lang="en-US" sz="2400" dirty="0">
                <a:solidFill>
                  <a:srgbClr val="000000"/>
                </a:solidFill>
                <a:latin typeface="Times New Roman" panose="02020603050405020304" pitchFamily="18" charset="0"/>
              </a:rPr>
              <a:t> The formulation of stable, therapeutically-active ophthalmic preparations requires high purity of ingredients as well as freedom from chemical, physical (particles), and microbial contaminants. </a:t>
            </a:r>
          </a:p>
          <a:p>
            <a:r>
              <a:rPr lang="en-US" sz="2400" dirty="0">
                <a:solidFill>
                  <a:srgbClr val="000000"/>
                </a:solidFill>
                <a:latin typeface="Times New Roman" panose="02020603050405020304" pitchFamily="18" charset="0"/>
              </a:rPr>
              <a:t>These preparations usually require buffers to stabilize the pH of the product, additives to render it isotonic or nearly so, and stabilizers such as antioxidants when appropriate for the particular ingredients. </a:t>
            </a:r>
          </a:p>
          <a:p>
            <a:r>
              <a:rPr lang="en-US" sz="2400" dirty="0">
                <a:solidFill>
                  <a:srgbClr val="000000"/>
                </a:solidFill>
                <a:latin typeface="Times New Roman" panose="02020603050405020304" pitchFamily="18" charset="0"/>
              </a:rPr>
              <a:t>Those ophthalmic used in larger quantities, such as eye </a:t>
            </a:r>
            <a:r>
              <a:rPr lang="en-US" sz="2400" dirty="0" err="1">
                <a:solidFill>
                  <a:srgbClr val="000000"/>
                </a:solidFill>
                <a:latin typeface="Times New Roman" panose="02020603050405020304" pitchFamily="18" charset="0"/>
              </a:rPr>
              <a:t>irrigants</a:t>
            </a:r>
            <a:r>
              <a:rPr lang="en-US" sz="2400" dirty="0">
                <a:solidFill>
                  <a:srgbClr val="000000"/>
                </a:solidFill>
                <a:latin typeface="Times New Roman" panose="02020603050405020304" pitchFamily="18" charset="0"/>
              </a:rPr>
              <a:t>, or in the case of devices such as contact lenses, are usually relatively uncomplicated solutions similar to large-volume parenteral. </a:t>
            </a:r>
          </a:p>
          <a:p>
            <a:r>
              <a:rPr lang="en-US" sz="2400" dirty="0">
                <a:solidFill>
                  <a:srgbClr val="000000"/>
                </a:solidFill>
                <a:latin typeface="Times New Roman" panose="02020603050405020304" pitchFamily="18" charset="0"/>
              </a:rPr>
              <a:t>One characteristic not as critical for ophthalmic is freedom from </a:t>
            </a:r>
            <a:r>
              <a:rPr lang="en-US" sz="2400" dirty="0" err="1">
                <a:solidFill>
                  <a:srgbClr val="000000"/>
                </a:solidFill>
                <a:latin typeface="Times New Roman" panose="02020603050405020304" pitchFamily="18" charset="0"/>
              </a:rPr>
              <a:t>pyrogens</a:t>
            </a:r>
            <a:r>
              <a:rPr lang="en-US" sz="2400" dirty="0">
                <a:solidFill>
                  <a:srgbClr val="000000"/>
                </a:solidFill>
                <a:latin typeface="Times New Roman" panose="02020603050405020304" pitchFamily="18" charset="0"/>
              </a:rPr>
              <a:t> since </a:t>
            </a:r>
            <a:r>
              <a:rPr lang="en-US" sz="2400" dirty="0" err="1">
                <a:solidFill>
                  <a:srgbClr val="000000"/>
                </a:solidFill>
                <a:latin typeface="Times New Roman" panose="02020603050405020304" pitchFamily="18" charset="0"/>
              </a:rPr>
              <a:t>pyrogens</a:t>
            </a:r>
            <a:r>
              <a:rPr lang="en-US" sz="2400" dirty="0">
                <a:solidFill>
                  <a:srgbClr val="000000"/>
                </a:solidFill>
                <a:latin typeface="Times New Roman" panose="02020603050405020304" pitchFamily="18" charset="0"/>
              </a:rPr>
              <a:t> are not absorbed systemically from the eye; however, insofar as </a:t>
            </a:r>
            <a:r>
              <a:rPr lang="en-US" sz="2400" dirty="0" err="1">
                <a:solidFill>
                  <a:srgbClr val="000000"/>
                </a:solidFill>
                <a:latin typeface="Times New Roman" panose="02020603050405020304" pitchFamily="18" charset="0"/>
              </a:rPr>
              <a:t>pyrogens</a:t>
            </a:r>
            <a:r>
              <a:rPr lang="en-US" sz="2400" dirty="0">
                <a:solidFill>
                  <a:srgbClr val="000000"/>
                </a:solidFill>
                <a:latin typeface="Times New Roman" panose="02020603050405020304" pitchFamily="18" charset="0"/>
              </a:rPr>
              <a:t> are indicative of a microbiologically clean process, they should not be present. </a:t>
            </a:r>
            <a:endParaRPr lang="ar-IQ" sz="2400" dirty="0"/>
          </a:p>
        </p:txBody>
      </p:sp>
    </p:spTree>
    <p:extLst>
      <p:ext uri="{BB962C8B-B14F-4D97-AF65-F5344CB8AC3E}">
        <p14:creationId xmlns:p14="http://schemas.microsoft.com/office/powerpoint/2010/main" val="163547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964" y="518977"/>
            <a:ext cx="10335491" cy="6001643"/>
          </a:xfrm>
          <a:prstGeom prst="rect">
            <a:avLst/>
          </a:prstGeom>
        </p:spPr>
        <p:txBody>
          <a:bodyPr wrap="square">
            <a:spAutoFit/>
          </a:bodyPr>
          <a:lstStyle/>
          <a:p>
            <a:pPr algn="ctr"/>
            <a:r>
              <a:rPr lang="en-GB" sz="2400" b="1" dirty="0">
                <a:solidFill>
                  <a:srgbClr val="000000"/>
                </a:solidFill>
                <a:latin typeface="Times New Roman" panose="02020603050405020304" pitchFamily="18" charset="0"/>
              </a:rPr>
              <a:t>Freeze-dried Products </a:t>
            </a:r>
            <a:endParaRPr lang="en-GB"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Solutions intended to be freeze-dried must be aqueous, for the drying process involves the removal of water by sublimation. Since the solution is in </a:t>
            </a:r>
            <a:r>
              <a:rPr lang="en-US" sz="2400" dirty="0">
                <a:latin typeface="Times New Roman" panose="02020603050405020304" pitchFamily="18" charset="0"/>
              </a:rPr>
              <a:t>existence for only a brief period during processing, stability problems related to the aqueous system are practically nonexistent. However, the formulation must reflect the characteristics to be imparted to the solid residue (cake) after drying, and those required of the solution after reconstitution at the time of use.</a:t>
            </a:r>
          </a:p>
          <a:p>
            <a:r>
              <a:rPr lang="en-US" sz="2400" dirty="0">
                <a:latin typeface="Times New Roman" panose="02020603050405020304" pitchFamily="18" charset="0"/>
              </a:rPr>
              <a:t>Often, the drug alone does not give sufficient solid residue or the characteristics appropriate for the product; therefore, substances often must be added to provide the characteristics desired. </a:t>
            </a:r>
          </a:p>
          <a:p>
            <a:r>
              <a:rPr lang="en-US" sz="2400" dirty="0">
                <a:latin typeface="Times New Roman" panose="02020603050405020304" pitchFamily="18" charset="0"/>
              </a:rPr>
              <a:t>The percentage of solids in the frozen plug should be between approximately 2 and 25%.Among the best salts for providing uniform crystal size, uniform color and texture, physical strength, and rapid reconstitution are the monobasic and dibasic sodium phosphates.</a:t>
            </a:r>
          </a:p>
          <a:p>
            <a:r>
              <a:rPr lang="en-US" sz="2400" dirty="0">
                <a:latin typeface="Times New Roman" panose="02020603050405020304" pitchFamily="18" charset="0"/>
              </a:rPr>
              <a:t> Sodium chloride is often used, but when used alone, the cake tends to shrink markedly in volume and to appear crusty and crumbly. </a:t>
            </a:r>
            <a:endParaRPr lang="ar-IQ" sz="2400" dirty="0"/>
          </a:p>
        </p:txBody>
      </p:sp>
    </p:spTree>
    <p:extLst>
      <p:ext uri="{BB962C8B-B14F-4D97-AF65-F5344CB8AC3E}">
        <p14:creationId xmlns:p14="http://schemas.microsoft.com/office/powerpoint/2010/main" val="337367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889844"/>
            <a:ext cx="10377055" cy="5632311"/>
          </a:xfrm>
          <a:prstGeom prst="rect">
            <a:avLst/>
          </a:prstGeom>
        </p:spPr>
        <p:txBody>
          <a:bodyPr wrap="square">
            <a:spAutoFit/>
          </a:bodyPr>
          <a:lstStyle/>
          <a:p>
            <a:pPr algn="ctr"/>
            <a:r>
              <a:rPr lang="en-GB" sz="2400" b="1" dirty="0">
                <a:solidFill>
                  <a:srgbClr val="000000"/>
                </a:solidFill>
                <a:latin typeface="Times New Roman" panose="02020603050405020304" pitchFamily="18" charset="0"/>
              </a:rPr>
              <a:t>Long-acting Formulations </a:t>
            </a:r>
            <a:endParaRPr lang="en-GB"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Long-acting parenteral drug formulations are designed, ideally, to provide slow, constant, and sustained release of a drug over a prolonged period of time, essentially to simulate and replace the more hazardous, continuous </a:t>
            </a:r>
            <a:r>
              <a:rPr lang="en-US" sz="2400" dirty="0" err="1">
                <a:solidFill>
                  <a:srgbClr val="000000"/>
                </a:solidFill>
                <a:latin typeface="Times New Roman" panose="02020603050405020304" pitchFamily="18" charset="0"/>
              </a:rPr>
              <a:t>i.v.</a:t>
            </a:r>
            <a:r>
              <a:rPr lang="en-US" sz="2400" dirty="0">
                <a:solidFill>
                  <a:srgbClr val="000000"/>
                </a:solidFill>
                <a:latin typeface="Times New Roman" panose="02020603050405020304" pitchFamily="18" charset="0"/>
              </a:rPr>
              <a:t> infusion of a drug. </a:t>
            </a:r>
          </a:p>
          <a:p>
            <a:r>
              <a:rPr lang="en-US" sz="2400" dirty="0">
                <a:solidFill>
                  <a:srgbClr val="000000"/>
                </a:solidFill>
                <a:latin typeface="Times New Roman" panose="02020603050405020304" pitchFamily="18" charset="0"/>
              </a:rPr>
              <a:t>In one type of depot formulation, which is referred to as “dissolution controlled,” the rate of drug absorption is controlled by the slow dissolution of drug particles, with subsequent release to tissue fluid surrounding the bolus of product in the tissue. The formation of drug </a:t>
            </a:r>
            <a:r>
              <a:rPr lang="en-US" sz="2400" b="1" dirty="0">
                <a:solidFill>
                  <a:srgbClr val="000000"/>
                </a:solidFill>
                <a:latin typeface="Times New Roman" panose="02020603050405020304" pitchFamily="18" charset="0"/>
              </a:rPr>
              <a:t>salts with very low aqueous </a:t>
            </a:r>
            <a:r>
              <a:rPr lang="en-US" sz="2400" dirty="0">
                <a:solidFill>
                  <a:srgbClr val="000000"/>
                </a:solidFill>
                <a:latin typeface="Times New Roman" panose="02020603050405020304" pitchFamily="18" charset="0"/>
              </a:rPr>
              <a:t>solubility is one of the most common approaches to this type of </a:t>
            </a:r>
          </a:p>
          <a:p>
            <a:r>
              <a:rPr lang="en-US" sz="2400" dirty="0">
                <a:solidFill>
                  <a:srgbClr val="000000"/>
                </a:solidFill>
                <a:latin typeface="Times New Roman" panose="02020603050405020304" pitchFamily="18" charset="0"/>
              </a:rPr>
              <a:t>formulation. </a:t>
            </a:r>
            <a:r>
              <a:rPr lang="en-US" sz="2400" b="1" dirty="0">
                <a:solidFill>
                  <a:srgbClr val="000000"/>
                </a:solidFill>
                <a:latin typeface="Times New Roman" panose="02020603050405020304" pitchFamily="18" charset="0"/>
              </a:rPr>
              <a:t>Control of the particle size </a:t>
            </a:r>
            <a:r>
              <a:rPr lang="en-US" sz="2400" dirty="0">
                <a:solidFill>
                  <a:srgbClr val="000000"/>
                </a:solidFill>
                <a:latin typeface="Times New Roman" panose="02020603050405020304" pitchFamily="18" charset="0"/>
              </a:rPr>
              <a:t>also can contribute to slow dissolution in that larger particles or crystals dissolve more slowly than small crystals with proportionately more surface area. Further, the </a:t>
            </a:r>
            <a:r>
              <a:rPr lang="en-US" sz="2400" b="1" dirty="0">
                <a:solidFill>
                  <a:srgbClr val="000000"/>
                </a:solidFill>
                <a:latin typeface="Times New Roman" panose="02020603050405020304" pitchFamily="18" charset="0"/>
              </a:rPr>
              <a:t>suspension </a:t>
            </a:r>
            <a:r>
              <a:rPr lang="en-US" sz="2400" dirty="0">
                <a:solidFill>
                  <a:srgbClr val="000000"/>
                </a:solidFill>
                <a:latin typeface="Times New Roman" panose="02020603050405020304" pitchFamily="18" charset="0"/>
              </a:rPr>
              <a:t>of the drug particles in vegetable oils, and especially if gelled with substances such as aluminum </a:t>
            </a:r>
            <a:r>
              <a:rPr lang="en-US" sz="2400" dirty="0" err="1">
                <a:solidFill>
                  <a:srgbClr val="000000"/>
                </a:solidFill>
                <a:latin typeface="Times New Roman" panose="02020603050405020304" pitchFamily="18" charset="0"/>
              </a:rPr>
              <a:t>monostearate</a:t>
            </a:r>
            <a:r>
              <a:rPr lang="en-US" sz="2400" dirty="0">
                <a:solidFill>
                  <a:srgbClr val="000000"/>
                </a:solidFill>
                <a:latin typeface="Times New Roman" panose="02020603050405020304" pitchFamily="18" charset="0"/>
              </a:rPr>
              <a:t>, produces prolonged absorption rates. </a:t>
            </a:r>
            <a:endParaRPr lang="ar-IQ" sz="2400" dirty="0"/>
          </a:p>
        </p:txBody>
      </p:sp>
    </p:spTree>
    <p:extLst>
      <p:ext uri="{BB962C8B-B14F-4D97-AF65-F5344CB8AC3E}">
        <p14:creationId xmlns:p14="http://schemas.microsoft.com/office/powerpoint/2010/main" val="226113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7320" y="539568"/>
            <a:ext cx="10293927" cy="4524315"/>
          </a:xfrm>
          <a:prstGeom prst="rect">
            <a:avLst/>
          </a:prstGeom>
        </p:spPr>
        <p:txBody>
          <a:bodyPr wrap="square">
            <a:spAutoFit/>
          </a:bodyPr>
          <a:lstStyle/>
          <a:p>
            <a:r>
              <a:rPr lang="en-US" sz="2400" dirty="0">
                <a:latin typeface="Times New Roman" panose="02020603050405020304" pitchFamily="18" charset="0"/>
              </a:rPr>
              <a:t>Another type of depot formulation is produced by the </a:t>
            </a:r>
            <a:r>
              <a:rPr lang="en-US" sz="2400" b="1" dirty="0">
                <a:latin typeface="Times New Roman" panose="02020603050405020304" pitchFamily="18" charset="0"/>
              </a:rPr>
              <a:t>binding of drug molecules to adsorbents</a:t>
            </a:r>
            <a:r>
              <a:rPr lang="en-US" sz="2400" dirty="0">
                <a:latin typeface="Times New Roman" panose="02020603050405020304" pitchFamily="18" charset="0"/>
              </a:rPr>
              <a:t>. Only the free portion, in equilibrium with that which is bound, can be absorbed. </a:t>
            </a:r>
          </a:p>
          <a:p>
            <a:r>
              <a:rPr lang="en-US" sz="2400" dirty="0">
                <a:latin typeface="Times New Roman" panose="02020603050405020304" pitchFamily="18" charset="0"/>
              </a:rPr>
              <a:t>As drug is absorbed, a shift in equilibrium is established, and the drug is slowly released from the bound state to the free state. This is particularly exemplified by the binding of vaccines to aluminum hydroxide gel to provide a sustained release. </a:t>
            </a:r>
          </a:p>
          <a:p>
            <a:r>
              <a:rPr lang="en-US" sz="2400" dirty="0">
                <a:latin typeface="Times New Roman" panose="02020603050405020304" pitchFamily="18" charset="0"/>
              </a:rPr>
              <a:t>A third type of depot preparation is </a:t>
            </a:r>
            <a:r>
              <a:rPr lang="en-US" sz="2400" b="1" dirty="0">
                <a:latin typeface="Times New Roman" panose="02020603050405020304" pitchFamily="18" charset="0"/>
              </a:rPr>
              <a:t>the encapsulation </a:t>
            </a:r>
            <a:r>
              <a:rPr lang="en-US" sz="2400" dirty="0">
                <a:latin typeface="Times New Roman" panose="02020603050405020304" pitchFamily="18" charset="0"/>
              </a:rPr>
              <a:t>type, in which biodegradable or </a:t>
            </a:r>
            <a:r>
              <a:rPr lang="en-US" sz="2400" dirty="0" err="1">
                <a:latin typeface="Times New Roman" panose="02020603050405020304" pitchFamily="18" charset="0"/>
              </a:rPr>
              <a:t>bioabsorbable</a:t>
            </a:r>
            <a:r>
              <a:rPr lang="en-US" sz="2400" dirty="0">
                <a:latin typeface="Times New Roman" panose="02020603050405020304" pitchFamily="18" charset="0"/>
              </a:rPr>
              <a:t> macromolecules such as gelatin, phospholipids, and long-chain fatty acids become a diffusion matrix for the drug.</a:t>
            </a:r>
          </a:p>
          <a:p>
            <a:r>
              <a:rPr lang="en-US" sz="2400" dirty="0">
                <a:latin typeface="Times New Roman" panose="02020603050405020304" pitchFamily="18" charset="0"/>
              </a:rPr>
              <a:t> The drug is encapsulated within the matrix, and release of drug molecules is controlled by the rate of permeation out of the diffusion barrier and by the rate of biodegradation of the barrier macromolecules. </a:t>
            </a:r>
          </a:p>
        </p:txBody>
      </p:sp>
    </p:spTree>
    <p:extLst>
      <p:ext uri="{BB962C8B-B14F-4D97-AF65-F5344CB8AC3E}">
        <p14:creationId xmlns:p14="http://schemas.microsoft.com/office/powerpoint/2010/main" val="70162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543" y="844568"/>
            <a:ext cx="9942285" cy="2677656"/>
          </a:xfrm>
          <a:prstGeom prst="rect">
            <a:avLst/>
          </a:prstGeom>
        </p:spPr>
        <p:txBody>
          <a:bodyPr wrap="square">
            <a:spAutoFit/>
          </a:bodyPr>
          <a:lstStyle/>
          <a:p>
            <a:r>
              <a:rPr lang="en-US" sz="2400" dirty="0">
                <a:latin typeface="Times New Roman" panose="02020603050405020304" pitchFamily="18" charset="0"/>
              </a:rPr>
              <a:t>A fourth type is the </a:t>
            </a:r>
            <a:r>
              <a:rPr lang="en-US" sz="2400" b="1" dirty="0">
                <a:latin typeface="Times New Roman" panose="02020603050405020304" pitchFamily="18" charset="0"/>
              </a:rPr>
              <a:t>esterification </a:t>
            </a:r>
            <a:r>
              <a:rPr lang="en-US" sz="2400" dirty="0">
                <a:latin typeface="Times New Roman" panose="02020603050405020304" pitchFamily="18" charset="0"/>
              </a:rPr>
              <a:t>type depot preparation, in which esters of a drug that are </a:t>
            </a:r>
            <a:r>
              <a:rPr lang="en-US" sz="2400" dirty="0" err="1">
                <a:latin typeface="Times New Roman" panose="02020603050405020304" pitchFamily="18" charset="0"/>
              </a:rPr>
              <a:t>bioerodible</a:t>
            </a:r>
            <a:r>
              <a:rPr lang="en-US" sz="2400" dirty="0">
                <a:latin typeface="Times New Roman" panose="02020603050405020304" pitchFamily="18" charset="0"/>
              </a:rPr>
              <a:t> are synthesized. </a:t>
            </a:r>
          </a:p>
          <a:p>
            <a:r>
              <a:rPr lang="en-US" sz="2400" dirty="0">
                <a:latin typeface="Times New Roman" panose="02020603050405020304" pitchFamily="18" charset="0"/>
              </a:rPr>
              <a:t>The esterified drug is deposited in tissue at the site of injection to form a reservoir of drug. The rate of drug absorption is controlled by the partitioning of the drug esters from the reservoir to tissue fluid and by the rate at which the drug ester regenerates the active drug molecule. Often, these esters are dissolved or suspended in oleaginous vehicles, which further slow the release. </a:t>
            </a:r>
            <a:endParaRPr lang="ar-IQ" sz="2400" dirty="0"/>
          </a:p>
        </p:txBody>
      </p:sp>
    </p:spTree>
    <p:extLst>
      <p:ext uri="{BB962C8B-B14F-4D97-AF65-F5344CB8AC3E}">
        <p14:creationId xmlns:p14="http://schemas.microsoft.com/office/powerpoint/2010/main" val="428006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629" y="603762"/>
            <a:ext cx="9898742" cy="4154984"/>
          </a:xfrm>
          <a:prstGeom prst="rect">
            <a:avLst/>
          </a:prstGeom>
        </p:spPr>
        <p:txBody>
          <a:bodyPr wrap="square">
            <a:spAutoFit/>
          </a:bodyPr>
          <a:lstStyle/>
          <a:p>
            <a:r>
              <a:rPr lang="en-US" sz="2400" b="1" dirty="0">
                <a:solidFill>
                  <a:srgbClr val="000000"/>
                </a:solidFill>
                <a:latin typeface="Times New Roman" panose="02020603050405020304" pitchFamily="18" charset="0"/>
              </a:rPr>
              <a:t>Suspensions: </a:t>
            </a:r>
            <a:r>
              <a:rPr lang="en-US" sz="2400" dirty="0">
                <a:solidFill>
                  <a:srgbClr val="000000"/>
                </a:solidFill>
                <a:latin typeface="Times New Roman" panose="02020603050405020304" pitchFamily="18" charset="0"/>
              </a:rPr>
              <a:t>The solids content of parenteral suspensions usually ranges between 0.5 and 5%, but may go as high as 30% in some antibiotic preparations. </a:t>
            </a:r>
          </a:p>
          <a:p>
            <a:r>
              <a:rPr lang="en-US" sz="2400" dirty="0">
                <a:solidFill>
                  <a:srgbClr val="000000"/>
                </a:solidFill>
                <a:latin typeface="Times New Roman" panose="02020603050405020304" pitchFamily="18" charset="0"/>
              </a:rPr>
              <a:t>The amount of solids and the nature of the vehicle determine the viscosity of the product, an important factor because of </a:t>
            </a:r>
            <a:r>
              <a:rPr lang="en-US" sz="2400" dirty="0" err="1">
                <a:solidFill>
                  <a:srgbClr val="000000"/>
                </a:solidFill>
                <a:latin typeface="Times New Roman" panose="02020603050405020304" pitchFamily="18" charset="0"/>
              </a:rPr>
              <a:t>syringeability</a:t>
            </a:r>
            <a:r>
              <a:rPr lang="en-US" sz="2400" dirty="0">
                <a:solidFill>
                  <a:srgbClr val="000000"/>
                </a:solidFill>
                <a:latin typeface="Times New Roman" panose="02020603050405020304" pitchFamily="18" charset="0"/>
              </a:rPr>
              <a:t>, the facility with which the product is passed in and out of a syringe.</a:t>
            </a:r>
          </a:p>
          <a:p>
            <a:r>
              <a:rPr lang="en-US" sz="2400" dirty="0">
                <a:solidFill>
                  <a:srgbClr val="000000"/>
                </a:solidFill>
                <a:latin typeface="Times New Roman" panose="02020603050405020304" pitchFamily="18" charset="0"/>
              </a:rPr>
              <a:t> The property of </a:t>
            </a:r>
            <a:r>
              <a:rPr lang="en-US" sz="2400" dirty="0" err="1">
                <a:solidFill>
                  <a:srgbClr val="000000"/>
                </a:solidFill>
                <a:latin typeface="Times New Roman" panose="02020603050405020304" pitchFamily="18" charset="0"/>
              </a:rPr>
              <a:t>thixotropy</a:t>
            </a:r>
            <a:r>
              <a:rPr lang="en-US" sz="2400" dirty="0">
                <a:solidFill>
                  <a:srgbClr val="000000"/>
                </a:solidFill>
                <a:latin typeface="Times New Roman" panose="02020603050405020304" pitchFamily="18" charset="0"/>
              </a:rPr>
              <a:t> is sometimes utilized, particularly with oleaginous suspensions, to provide the sedimentation stability of a gelled preparation during storage and the </a:t>
            </a:r>
            <a:r>
              <a:rPr lang="en-US" sz="2400" dirty="0" err="1">
                <a:solidFill>
                  <a:srgbClr val="000000"/>
                </a:solidFill>
                <a:latin typeface="Times New Roman" panose="02020603050405020304" pitchFamily="18" charset="0"/>
              </a:rPr>
              <a:t>syringeability</a:t>
            </a:r>
            <a:r>
              <a:rPr lang="en-US" sz="2400" dirty="0">
                <a:solidFill>
                  <a:srgbClr val="000000"/>
                </a:solidFill>
                <a:latin typeface="Times New Roman" panose="02020603050405020304" pitchFamily="18" charset="0"/>
              </a:rPr>
              <a:t> of a fluid at </a:t>
            </a:r>
            <a:r>
              <a:rPr lang="en-US" sz="2400" dirty="0">
                <a:latin typeface="Times New Roman" panose="02020603050405020304" pitchFamily="18" charset="0"/>
              </a:rPr>
              <a:t>the time of administration. Probably the most important requirement for parenteral suspensions is a small and uniform particle size. </a:t>
            </a:r>
            <a:endParaRPr lang="ar-IQ" sz="2400" dirty="0"/>
          </a:p>
        </p:txBody>
      </p:sp>
    </p:spTree>
    <p:extLst>
      <p:ext uri="{BB962C8B-B14F-4D97-AF65-F5344CB8AC3E}">
        <p14:creationId xmlns:p14="http://schemas.microsoft.com/office/powerpoint/2010/main" val="49260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715" y="696970"/>
            <a:ext cx="9898742" cy="4524315"/>
          </a:xfrm>
          <a:prstGeom prst="rect">
            <a:avLst/>
          </a:prstGeom>
        </p:spPr>
        <p:txBody>
          <a:bodyPr wrap="square">
            <a:spAutoFit/>
          </a:bodyPr>
          <a:lstStyle/>
          <a:p>
            <a:r>
              <a:rPr lang="en-US" sz="2400" b="1" dirty="0">
                <a:solidFill>
                  <a:srgbClr val="000000"/>
                </a:solidFill>
                <a:latin typeface="Times New Roman" panose="02020603050405020304" pitchFamily="18" charset="0"/>
              </a:rPr>
              <a:t>Emulsions: </a:t>
            </a:r>
            <a:r>
              <a:rPr lang="en-US" sz="2400" dirty="0">
                <a:solidFill>
                  <a:srgbClr val="000000"/>
                </a:solidFill>
                <a:latin typeface="Times New Roman" panose="02020603050405020304" pitchFamily="18" charset="0"/>
              </a:rPr>
              <a:t>The principal problem in the formulation of parenteral emulsions is the attainment and maintenance of uniform oil droplets of 1 to 5 </a:t>
            </a:r>
            <a:r>
              <a:rPr lang="en-US" sz="2400" dirty="0" err="1">
                <a:solidFill>
                  <a:srgbClr val="000000"/>
                </a:solidFill>
                <a:latin typeface="Times New Roman" panose="02020603050405020304" pitchFamily="18" charset="0"/>
              </a:rPr>
              <a:t>μm</a:t>
            </a:r>
            <a:r>
              <a:rPr lang="en-US" sz="2400" dirty="0">
                <a:solidFill>
                  <a:srgbClr val="000000"/>
                </a:solidFill>
                <a:latin typeface="Times New Roman" panose="02020603050405020304" pitchFamily="18" charset="0"/>
              </a:rPr>
              <a:t> in size as the internal phase. </a:t>
            </a:r>
          </a:p>
          <a:p>
            <a:r>
              <a:rPr lang="en-US" sz="2400" dirty="0">
                <a:solidFill>
                  <a:srgbClr val="000000"/>
                </a:solidFill>
                <a:latin typeface="Times New Roman" panose="02020603050405020304" pitchFamily="18" charset="0"/>
              </a:rPr>
              <a:t>With emulsions, separation of the phase does not occur as readily as with suspensions because the difference in density between the oil and water is relatively small. One such product, an emulsion of a natural vitamin K1, has been stabilized with lecithin. </a:t>
            </a:r>
          </a:p>
          <a:p>
            <a:r>
              <a:rPr lang="en-US" sz="2400" dirty="0">
                <a:solidFill>
                  <a:srgbClr val="000000"/>
                </a:solidFill>
                <a:latin typeface="Times New Roman" panose="02020603050405020304" pitchFamily="18" charset="0"/>
              </a:rPr>
              <a:t>The preparation of a parenteral emulsion is troublesome. It is made more difficult by the rigid requirement for particle size control to prevent emboli in blood vessels, by the limited choice of emulsifiers and stabilizers of low toxicity, and by the preservation of the oil phase against the development of rancidity. </a:t>
            </a:r>
            <a:endParaRPr lang="ar-IQ" sz="2400" dirty="0"/>
          </a:p>
        </p:txBody>
      </p:sp>
    </p:spTree>
    <p:extLst>
      <p:ext uri="{BB962C8B-B14F-4D97-AF65-F5344CB8AC3E}">
        <p14:creationId xmlns:p14="http://schemas.microsoft.com/office/powerpoint/2010/main" val="303883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467" t="26987" r="55857" b="29830"/>
          <a:stretch/>
        </p:blipFill>
        <p:spPr>
          <a:xfrm>
            <a:off x="914400" y="969818"/>
            <a:ext cx="10099963" cy="4701333"/>
          </a:xfrm>
          <a:prstGeom prst="rect">
            <a:avLst/>
          </a:prstGeom>
        </p:spPr>
      </p:pic>
    </p:spTree>
    <p:extLst>
      <p:ext uri="{BB962C8B-B14F-4D97-AF65-F5344CB8AC3E}">
        <p14:creationId xmlns:p14="http://schemas.microsoft.com/office/powerpoint/2010/main" val="418946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382" y="640094"/>
            <a:ext cx="10127672" cy="3416320"/>
          </a:xfrm>
          <a:prstGeom prst="rect">
            <a:avLst/>
          </a:prstGeom>
        </p:spPr>
        <p:txBody>
          <a:bodyPr wrap="square">
            <a:spAutoFit/>
          </a:bodyPr>
          <a:lstStyle/>
          <a:p>
            <a:r>
              <a:rPr lang="en-US" sz="2400" dirty="0">
                <a:solidFill>
                  <a:srgbClr val="000000"/>
                </a:solidFill>
                <a:latin typeface="Times New Roman" panose="02020603050405020304" pitchFamily="18" charset="0"/>
              </a:rPr>
              <a:t>Sterile products are dosage forms of therapeutic agents that are free of viable microorganisms. </a:t>
            </a:r>
          </a:p>
          <a:p>
            <a:r>
              <a:rPr lang="en-US" sz="2400" dirty="0">
                <a:solidFill>
                  <a:srgbClr val="000000"/>
                </a:solidFill>
                <a:latin typeface="Times New Roman" panose="02020603050405020304" pitchFamily="18" charset="0"/>
              </a:rPr>
              <a:t>Principally, these include parenteral, ophthalmic, and irrigating preparations. Of these, parenteral products are unique among dosage forms of drugs because they are injected through the skin or mucous membranes into internal body compartments. Thus, because they have circumvented the highly efficient first line of body defense, i.e. the skin and mucous membranes, they must be free from microbial contamination and toxic components, as well as possess an exceptionally high level of purity. </a:t>
            </a:r>
            <a:endParaRPr lang="ar-IQ" sz="2400" dirty="0"/>
          </a:p>
        </p:txBody>
      </p:sp>
      <p:sp>
        <p:nvSpPr>
          <p:cNvPr id="3" name="Rectangle 2"/>
          <p:cNvSpPr/>
          <p:nvPr/>
        </p:nvSpPr>
        <p:spPr>
          <a:xfrm>
            <a:off x="1011382" y="4056414"/>
            <a:ext cx="10127672" cy="1200329"/>
          </a:xfrm>
          <a:prstGeom prst="rect">
            <a:avLst/>
          </a:prstGeom>
        </p:spPr>
        <p:txBody>
          <a:bodyPr wrap="square">
            <a:spAutoFit/>
          </a:bodyPr>
          <a:lstStyle/>
          <a:p>
            <a:r>
              <a:rPr lang="en-US" sz="2400" dirty="0">
                <a:solidFill>
                  <a:srgbClr val="000000"/>
                </a:solidFill>
                <a:latin typeface="Times New Roman" panose="02020603050405020304" pitchFamily="18" charset="0"/>
              </a:rPr>
              <a:t>All components and processes involved in the preparation of these products must be selected and designed to eliminate, as much as possible, contamination of all types, whether of physical, chemical, or microbiologic origin. </a:t>
            </a:r>
            <a:endParaRPr lang="ar-IQ" sz="2400" dirty="0"/>
          </a:p>
        </p:txBody>
      </p:sp>
    </p:spTree>
    <p:extLst>
      <p:ext uri="{BB962C8B-B14F-4D97-AF65-F5344CB8AC3E}">
        <p14:creationId xmlns:p14="http://schemas.microsoft.com/office/powerpoint/2010/main" val="83816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599" y="501226"/>
            <a:ext cx="9767455" cy="738664"/>
          </a:xfrm>
          <a:prstGeom prst="rect">
            <a:avLst/>
          </a:prstGeom>
        </p:spPr>
        <p:txBody>
          <a:bodyPr wrap="square">
            <a:spAutoFit/>
          </a:bodyPr>
          <a:lstStyle/>
          <a:p>
            <a:r>
              <a:rPr lang="en-US" dirty="0">
                <a:solidFill>
                  <a:srgbClr val="000000"/>
                </a:solidFill>
                <a:latin typeface="Times New Roman" panose="02020603050405020304" pitchFamily="18" charset="0"/>
              </a:rPr>
              <a:t>Parenteral preparations may be given by various routes: intravenous, </a:t>
            </a:r>
            <a:r>
              <a:rPr lang="en-US" sz="2400" dirty="0">
                <a:solidFill>
                  <a:srgbClr val="000000"/>
                </a:solidFill>
                <a:latin typeface="Times New Roman" panose="02020603050405020304" pitchFamily="18" charset="0"/>
              </a:rPr>
              <a:t>intramuscular</a:t>
            </a:r>
            <a:r>
              <a:rPr lang="en-US" dirty="0">
                <a:solidFill>
                  <a:srgbClr val="000000"/>
                </a:solidFill>
                <a:latin typeface="Times New Roman" panose="02020603050405020304" pitchFamily="18" charset="0"/>
              </a:rPr>
              <a:t>, subcutaneous, intradermal and intraperitoneal. </a:t>
            </a:r>
            <a:endParaRPr lang="ar-IQ" dirty="0"/>
          </a:p>
        </p:txBody>
      </p:sp>
      <p:pic>
        <p:nvPicPr>
          <p:cNvPr id="3" name="Picture 2"/>
          <p:cNvPicPr>
            <a:picLocks noChangeAspect="1"/>
          </p:cNvPicPr>
          <p:nvPr/>
        </p:nvPicPr>
        <p:blipFill>
          <a:blip r:embed="rId2"/>
          <a:stretch>
            <a:fillRect/>
          </a:stretch>
        </p:blipFill>
        <p:spPr>
          <a:xfrm>
            <a:off x="1704109" y="1500187"/>
            <a:ext cx="8866909" cy="4498831"/>
          </a:xfrm>
          <a:prstGeom prst="rect">
            <a:avLst/>
          </a:prstGeom>
        </p:spPr>
      </p:pic>
    </p:spTree>
    <p:extLst>
      <p:ext uri="{BB962C8B-B14F-4D97-AF65-F5344CB8AC3E}">
        <p14:creationId xmlns:p14="http://schemas.microsoft.com/office/powerpoint/2010/main" val="234608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3" y="875851"/>
            <a:ext cx="10321637" cy="4154984"/>
          </a:xfrm>
          <a:prstGeom prst="rect">
            <a:avLst/>
          </a:prstGeom>
        </p:spPr>
        <p:txBody>
          <a:bodyPr wrap="square">
            <a:spAutoFit/>
          </a:bodyPr>
          <a:lstStyle/>
          <a:p>
            <a:r>
              <a:rPr lang="en-US" sz="2400" dirty="0">
                <a:solidFill>
                  <a:srgbClr val="000000"/>
                </a:solidFill>
                <a:latin typeface="Times New Roman" panose="02020603050405020304" pitchFamily="18" charset="0"/>
              </a:rPr>
              <a:t>When injection occurs via an intravascular route, complete drug availability occurs immediately; no absorption is necessary.</a:t>
            </a:r>
          </a:p>
          <a:p>
            <a:r>
              <a:rPr lang="en-US" sz="2400" dirty="0">
                <a:solidFill>
                  <a:srgbClr val="000000"/>
                </a:solidFill>
                <a:latin typeface="Times New Roman" panose="02020603050405020304" pitchFamily="18" charset="0"/>
              </a:rPr>
              <a:t> For all other routes, at least a blood vessel wall, and usually one or more tissue cell walls, must be permeated before the drug can enter the circulation. </a:t>
            </a:r>
          </a:p>
          <a:p>
            <a:r>
              <a:rPr lang="en-US" sz="2400" dirty="0">
                <a:solidFill>
                  <a:srgbClr val="000000"/>
                </a:solidFill>
                <a:latin typeface="Times New Roman" panose="02020603050405020304" pitchFamily="18" charset="0"/>
              </a:rPr>
              <a:t>Most often, this occurs by passive diffusion and is most favorable when the drug has both lipophilic and hydrophilic properties, with the former being predominant. </a:t>
            </a:r>
          </a:p>
          <a:p>
            <a:r>
              <a:rPr lang="en-US" sz="2400" dirty="0">
                <a:solidFill>
                  <a:srgbClr val="000000"/>
                </a:solidFill>
                <a:latin typeface="Times New Roman" panose="02020603050405020304" pitchFamily="18" charset="0"/>
              </a:rPr>
              <a:t>With non-vascular injections, absorption is also affected by such factors as the size and number of blood vessels supplying the tissue, the movement (exercise) of the tissue following injection, the physical and chemical properties of the drug and such characteristics of the dosage form as whether it is a solution, suspension, or emulsion, the nature of the vehicle, and its </a:t>
            </a:r>
            <a:r>
              <a:rPr lang="en-US" sz="2400" dirty="0" err="1">
                <a:solidFill>
                  <a:srgbClr val="000000"/>
                </a:solidFill>
                <a:latin typeface="Times New Roman" panose="02020603050405020304" pitchFamily="18" charset="0"/>
              </a:rPr>
              <a:t>pH.</a:t>
            </a:r>
            <a:r>
              <a:rPr lang="en-US" sz="2400" dirty="0">
                <a:solidFill>
                  <a:srgbClr val="000000"/>
                </a:solidFill>
                <a:latin typeface="Times New Roman" panose="02020603050405020304" pitchFamily="18" charset="0"/>
              </a:rPr>
              <a:t> </a:t>
            </a:r>
            <a:endParaRPr lang="ar-IQ" sz="2400" dirty="0"/>
          </a:p>
        </p:txBody>
      </p:sp>
    </p:spTree>
    <p:extLst>
      <p:ext uri="{BB962C8B-B14F-4D97-AF65-F5344CB8AC3E}">
        <p14:creationId xmlns:p14="http://schemas.microsoft.com/office/powerpoint/2010/main" val="50952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2" y="529718"/>
            <a:ext cx="10695708" cy="5632311"/>
          </a:xfrm>
          <a:prstGeom prst="rect">
            <a:avLst/>
          </a:prstGeom>
        </p:spPr>
        <p:txBody>
          <a:bodyPr wrap="square">
            <a:spAutoFit/>
          </a:bodyPr>
          <a:lstStyle/>
          <a:p>
            <a:r>
              <a:rPr lang="en-US" sz="2400" dirty="0">
                <a:solidFill>
                  <a:srgbClr val="000000"/>
                </a:solidFill>
                <a:latin typeface="Times New Roman" panose="02020603050405020304" pitchFamily="18" charset="0"/>
              </a:rPr>
              <a:t>Once in the circulating blood, the physiologic effect of a therapeutic agent is affected by the extent to which it distributes throughout the body, by the degree of binding to plasma proteins and by its rate of elimination by hepatic metabolism and/or renal excretion. </a:t>
            </a:r>
          </a:p>
          <a:p>
            <a:r>
              <a:rPr lang="en-US" sz="2400" dirty="0">
                <a:solidFill>
                  <a:srgbClr val="000000"/>
                </a:solidFill>
                <a:latin typeface="Times New Roman" panose="02020603050405020304" pitchFamily="18" charset="0"/>
              </a:rPr>
              <a:t>Intravenous and </a:t>
            </a:r>
            <a:r>
              <a:rPr lang="en-US" sz="2400" dirty="0" err="1">
                <a:solidFill>
                  <a:srgbClr val="000000"/>
                </a:solidFill>
                <a:latin typeface="Times New Roman" panose="02020603050405020304" pitchFamily="18" charset="0"/>
              </a:rPr>
              <a:t>intraspinal</a:t>
            </a:r>
            <a:r>
              <a:rPr lang="en-US" sz="2400" dirty="0">
                <a:solidFill>
                  <a:srgbClr val="000000"/>
                </a:solidFill>
                <a:latin typeface="Times New Roman" panose="02020603050405020304" pitchFamily="18" charset="0"/>
              </a:rPr>
              <a:t> preparations are rarely given in a form other than aqueous solutions. The danger of blockage of fine capillaries, particularly in the brain, precludes the use of forms other than solutions for IV administration, although emulsions have been given in which the particle size of the dispersed phase is carefully controlled. The sensitivity of the nerve tissues generally precludes the use of anything but the purest of solutions for </a:t>
            </a:r>
            <a:r>
              <a:rPr lang="en-US" sz="2400" dirty="0" err="1">
                <a:solidFill>
                  <a:srgbClr val="000000"/>
                </a:solidFill>
                <a:latin typeface="Times New Roman" panose="02020603050405020304" pitchFamily="18" charset="0"/>
              </a:rPr>
              <a:t>intraspinal</a:t>
            </a:r>
            <a:r>
              <a:rPr lang="en-US" sz="2400" dirty="0">
                <a:solidFill>
                  <a:srgbClr val="000000"/>
                </a:solidFill>
                <a:latin typeface="Times New Roman" panose="02020603050405020304" pitchFamily="18" charset="0"/>
              </a:rPr>
              <a:t> medication. </a:t>
            </a:r>
          </a:p>
          <a:p>
            <a:r>
              <a:rPr lang="en-US" sz="2400" dirty="0">
                <a:solidFill>
                  <a:srgbClr val="000000"/>
                </a:solidFill>
                <a:latin typeface="Times New Roman" panose="02020603050405020304" pitchFamily="18" charset="0"/>
              </a:rPr>
              <a:t>Preparations given intramuscularly, subcutaneously, or </a:t>
            </a:r>
            <a:r>
              <a:rPr lang="en-US" sz="2400" dirty="0" err="1">
                <a:solidFill>
                  <a:srgbClr val="000000"/>
                </a:solidFill>
                <a:latin typeface="Times New Roman" panose="02020603050405020304" pitchFamily="18" charset="0"/>
              </a:rPr>
              <a:t>intradermally</a:t>
            </a:r>
            <a:r>
              <a:rPr lang="en-US" sz="2400" dirty="0">
                <a:solidFill>
                  <a:srgbClr val="000000"/>
                </a:solidFill>
                <a:latin typeface="Times New Roman" panose="02020603050405020304" pitchFamily="18" charset="0"/>
              </a:rPr>
              <a:t> can be administered as solutions, suspensions, or emulsions. Even solid pellets may be implanted subcutaneously or intramuscularly. The vehicles can range from Water for Injection, to glycols, to fixed oils. Although care must be exercised to avoid undue tissue irritation, mild local irritation is permissible at these injection sites. </a:t>
            </a:r>
            <a:endParaRPr lang="ar-IQ" sz="2400" dirty="0"/>
          </a:p>
        </p:txBody>
      </p:sp>
    </p:spTree>
    <p:extLst>
      <p:ext uri="{BB962C8B-B14F-4D97-AF65-F5344CB8AC3E}">
        <p14:creationId xmlns:p14="http://schemas.microsoft.com/office/powerpoint/2010/main" val="395792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1" y="529672"/>
            <a:ext cx="10266218" cy="5632311"/>
          </a:xfrm>
          <a:prstGeom prst="rect">
            <a:avLst/>
          </a:prstGeom>
        </p:spPr>
        <p:txBody>
          <a:bodyPr wrap="square">
            <a:spAutoFit/>
          </a:bodyPr>
          <a:lstStyle/>
          <a:p>
            <a:r>
              <a:rPr lang="en-US" sz="2400" dirty="0">
                <a:solidFill>
                  <a:srgbClr val="000000"/>
                </a:solidFill>
                <a:latin typeface="Times New Roman" panose="02020603050405020304" pitchFamily="18" charset="0"/>
              </a:rPr>
              <a:t>The nature of a preparation can influence significantly the rapidity of onset of a therapeutic effect from a drug, the duration of the effect, and the form of the absorption pattern achieved. Therefore, the development of the formulation for a parenteral product must be integrated carefully with its intended administration in a patient. </a:t>
            </a:r>
          </a:p>
          <a:p>
            <a:r>
              <a:rPr lang="en-US" sz="2400" dirty="0">
                <a:solidFill>
                  <a:srgbClr val="000000"/>
                </a:solidFill>
                <a:latin typeface="Times New Roman" panose="02020603050405020304" pitchFamily="18" charset="0"/>
              </a:rPr>
              <a:t>The chemical and physical properties of a drug must be determined, its interaction with any desired excipients must be studied, and the effect of each step of the process on its stability must be studied and understood. </a:t>
            </a:r>
          </a:p>
          <a:p>
            <a:r>
              <a:rPr lang="en-US" sz="2400" dirty="0">
                <a:solidFill>
                  <a:srgbClr val="000000"/>
                </a:solidFill>
                <a:latin typeface="Times New Roman" panose="02020603050405020304" pitchFamily="18" charset="0"/>
              </a:rPr>
              <a:t>Preparations for the eye, though not introduced into internal body cavities, are placed in contact with tissues that are very sensitive to contamination. Therefore, similar standards are required for ophthalmic preparations. </a:t>
            </a:r>
          </a:p>
          <a:p>
            <a:r>
              <a:rPr lang="en-US" sz="2400" dirty="0">
                <a:solidFill>
                  <a:srgbClr val="000000"/>
                </a:solidFill>
                <a:latin typeface="Times New Roman" panose="02020603050405020304" pitchFamily="18" charset="0"/>
              </a:rPr>
              <a:t>Irrigating solutions are now also required to meet the same standards as parenteral solutions because during an irrigation procedure, substantial amounts of these solutions can enter the bloodstream directly through open blood vessels of wounds or abraded mucous membranes. </a:t>
            </a:r>
            <a:endParaRPr lang="ar-IQ" sz="2400" dirty="0"/>
          </a:p>
        </p:txBody>
      </p:sp>
    </p:spTree>
    <p:extLst>
      <p:ext uri="{BB962C8B-B14F-4D97-AF65-F5344CB8AC3E}">
        <p14:creationId xmlns:p14="http://schemas.microsoft.com/office/powerpoint/2010/main" val="28511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6" y="600386"/>
            <a:ext cx="10252362" cy="5632311"/>
          </a:xfrm>
          <a:prstGeom prst="rect">
            <a:avLst/>
          </a:prstGeom>
        </p:spPr>
        <p:txBody>
          <a:bodyPr wrap="square">
            <a:spAutoFit/>
          </a:bodyPr>
          <a:lstStyle/>
          <a:p>
            <a:r>
              <a:rPr lang="en-US" sz="2400" b="1" i="0" u="none" strike="noStrike" baseline="0" dirty="0">
                <a:solidFill>
                  <a:srgbClr val="000000"/>
                </a:solidFill>
                <a:latin typeface="Times New Roman" panose="02020603050405020304" pitchFamily="18" charset="0"/>
              </a:rPr>
              <a:t>EFFECT OF ROUTE OF ADMINISTRATION </a:t>
            </a:r>
            <a:endParaRPr lang="en-US" sz="2400" b="0" i="0" u="none" strike="noStrike" baseline="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The intended route of administration has a marked effect on the formulation of a parenteral product</a:t>
            </a:r>
          </a:p>
          <a:p>
            <a:r>
              <a:rPr lang="en-US" sz="2400" dirty="0">
                <a:solidFill>
                  <a:srgbClr val="000000"/>
                </a:solidFill>
                <a:latin typeface="Times New Roman" panose="02020603050405020304" pitchFamily="18" charset="0"/>
              </a:rPr>
              <a:t>. The volume in which a dose of the drug must be encompassed is one factor to consider. </a:t>
            </a:r>
          </a:p>
          <a:p>
            <a:r>
              <a:rPr lang="en-US" sz="2400" dirty="0">
                <a:solidFill>
                  <a:srgbClr val="000000"/>
                </a:solidFill>
                <a:latin typeface="Times New Roman" panose="02020603050405020304" pitchFamily="18" charset="0"/>
              </a:rPr>
              <a:t>For </a:t>
            </a:r>
            <a:r>
              <a:rPr lang="en-US" sz="2400" dirty="0" err="1">
                <a:solidFill>
                  <a:srgbClr val="000000"/>
                </a:solidFill>
                <a:latin typeface="Times New Roman" panose="02020603050405020304" pitchFamily="18" charset="0"/>
              </a:rPr>
              <a:t>intracutaneous</a:t>
            </a:r>
            <a:r>
              <a:rPr lang="en-US" sz="2400" dirty="0">
                <a:solidFill>
                  <a:srgbClr val="000000"/>
                </a:solidFill>
                <a:latin typeface="Times New Roman" panose="02020603050405020304" pitchFamily="18" charset="0"/>
              </a:rPr>
              <a:t> injections a volume of more than 0.2 ml rarely is used because tissue volume is small and compact; also, absorption is quite slow owing to the lack of blood vessels. </a:t>
            </a:r>
          </a:p>
          <a:p>
            <a:r>
              <a:rPr lang="en-US" sz="2400" dirty="0">
                <a:solidFill>
                  <a:srgbClr val="000000"/>
                </a:solidFill>
                <a:latin typeface="Times New Roman" panose="02020603050405020304" pitchFamily="18" charset="0"/>
              </a:rPr>
              <a:t>Volumes of 1 ml or less may be injected subcutaneously and only occasionally are volumes of more than 2 ml given intramuscularly. </a:t>
            </a:r>
          </a:p>
          <a:p>
            <a:r>
              <a:rPr lang="en-US" sz="2400" dirty="0">
                <a:solidFill>
                  <a:srgbClr val="000000"/>
                </a:solidFill>
                <a:latin typeface="Times New Roman" panose="02020603050405020304" pitchFamily="18" charset="0"/>
              </a:rPr>
              <a:t>Volumes of 10 ml or less may be given </a:t>
            </a:r>
            <a:r>
              <a:rPr lang="en-US" sz="2400" dirty="0" err="1">
                <a:solidFill>
                  <a:srgbClr val="000000"/>
                </a:solidFill>
                <a:latin typeface="Times New Roman" panose="02020603050405020304" pitchFamily="18" charset="0"/>
              </a:rPr>
              <a:t>intraspinally</a:t>
            </a:r>
            <a:r>
              <a:rPr lang="en-US" sz="2400" dirty="0">
                <a:solidFill>
                  <a:srgbClr val="000000"/>
                </a:solidFill>
                <a:latin typeface="Times New Roman" panose="02020603050405020304" pitchFamily="18" charset="0"/>
              </a:rPr>
              <a:t>, but only by the IV route may large volumes be given safely, provided careful control of the rate of administration is undertaken. It is not </a:t>
            </a:r>
            <a:r>
              <a:rPr lang="en-US" sz="2400" dirty="0">
                <a:latin typeface="Times New Roman" panose="02020603050405020304" pitchFamily="18" charset="0"/>
              </a:rPr>
              <a:t>convenient to administer a volume of more than 20 ml by a syringe, and usually it is not practical to set up an infusion unit for less than 250 ml. </a:t>
            </a:r>
            <a:endParaRPr lang="ar-IQ" sz="2400" dirty="0"/>
          </a:p>
        </p:txBody>
      </p:sp>
    </p:spTree>
    <p:extLst>
      <p:ext uri="{BB962C8B-B14F-4D97-AF65-F5344CB8AC3E}">
        <p14:creationId xmlns:p14="http://schemas.microsoft.com/office/powerpoint/2010/main" val="150134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381" y="474345"/>
            <a:ext cx="10446327" cy="6370975"/>
          </a:xfrm>
          <a:prstGeom prst="rect">
            <a:avLst/>
          </a:prstGeom>
        </p:spPr>
        <p:txBody>
          <a:bodyPr wrap="square">
            <a:spAutoFit/>
          </a:bodyPr>
          <a:lstStyle/>
          <a:p>
            <a:r>
              <a:rPr lang="en-US" sz="2400" dirty="0" err="1">
                <a:solidFill>
                  <a:srgbClr val="000000"/>
                </a:solidFill>
                <a:latin typeface="Times New Roman" panose="02020603050405020304" pitchFamily="18" charset="0"/>
              </a:rPr>
              <a:t>Isotonicity</a:t>
            </a:r>
            <a:r>
              <a:rPr lang="en-US" sz="2400" dirty="0">
                <a:solidFill>
                  <a:srgbClr val="000000"/>
                </a:solidFill>
                <a:latin typeface="Times New Roman" panose="02020603050405020304" pitchFamily="18" charset="0"/>
              </a:rPr>
              <a:t> is a characteristic that is probably of greatest importance for </a:t>
            </a:r>
            <a:r>
              <a:rPr lang="en-US" sz="2400" dirty="0" err="1">
                <a:solidFill>
                  <a:srgbClr val="000000"/>
                </a:solidFill>
                <a:latin typeface="Times New Roman" panose="02020603050405020304" pitchFamily="18" charset="0"/>
              </a:rPr>
              <a:t>intraspinal</a:t>
            </a:r>
            <a:r>
              <a:rPr lang="en-US" sz="2400" dirty="0">
                <a:solidFill>
                  <a:srgbClr val="000000"/>
                </a:solidFill>
                <a:latin typeface="Times New Roman" panose="02020603050405020304" pitchFamily="18" charset="0"/>
              </a:rPr>
              <a:t> injections because the circulation of the cerebrospinal fluid is slow, and disturbances of osmotic pressure quickly cause headache and vomiting. Since </a:t>
            </a:r>
            <a:r>
              <a:rPr lang="en-US" sz="2400" dirty="0" err="1">
                <a:solidFill>
                  <a:srgbClr val="000000"/>
                </a:solidFill>
                <a:latin typeface="Times New Roman" panose="02020603050405020304" pitchFamily="18" charset="0"/>
              </a:rPr>
              <a:t>intracutaneous</a:t>
            </a:r>
            <a:r>
              <a:rPr lang="en-US" sz="2400" dirty="0">
                <a:solidFill>
                  <a:srgbClr val="000000"/>
                </a:solidFill>
                <a:latin typeface="Times New Roman" panose="02020603050405020304" pitchFamily="18" charset="0"/>
              </a:rPr>
              <a:t> injections are given mostly for diagnostic </a:t>
            </a:r>
          </a:p>
          <a:p>
            <a:r>
              <a:rPr lang="en-US" sz="2400" dirty="0">
                <a:solidFill>
                  <a:srgbClr val="000000"/>
                </a:solidFill>
                <a:latin typeface="Times New Roman" panose="02020603050405020304" pitchFamily="18" charset="0"/>
              </a:rPr>
              <a:t>purposes, </a:t>
            </a:r>
            <a:r>
              <a:rPr lang="en-US" sz="2400" dirty="0" err="1">
                <a:solidFill>
                  <a:srgbClr val="000000"/>
                </a:solidFill>
                <a:latin typeface="Times New Roman" panose="02020603050405020304" pitchFamily="18" charset="0"/>
              </a:rPr>
              <a:t>nonisotonic</a:t>
            </a:r>
            <a:r>
              <a:rPr lang="en-US" sz="2400" dirty="0">
                <a:solidFill>
                  <a:srgbClr val="000000"/>
                </a:solidFill>
                <a:latin typeface="Times New Roman" panose="02020603050405020304" pitchFamily="18" charset="0"/>
              </a:rPr>
              <a:t> solutions may cause false signs of irritation. </a:t>
            </a:r>
            <a:r>
              <a:rPr lang="en-US" sz="2400" dirty="0" err="1">
                <a:solidFill>
                  <a:srgbClr val="000000"/>
                </a:solidFill>
                <a:latin typeface="Times New Roman" panose="02020603050405020304" pitchFamily="18" charset="0"/>
              </a:rPr>
              <a:t>Isotonicity</a:t>
            </a:r>
            <a:r>
              <a:rPr lang="en-US" sz="2400" dirty="0">
                <a:solidFill>
                  <a:srgbClr val="000000"/>
                </a:solidFill>
                <a:latin typeface="Times New Roman" panose="02020603050405020304" pitchFamily="18" charset="0"/>
              </a:rPr>
              <a:t> is preferable for the comfort of the patient, but is not essential for SC and IM injections. For the rapid absorption of drugs given intramuscularly, a slightly hypertonic solution may increase the rate by causing local effusion of tissue </a:t>
            </a:r>
          </a:p>
          <a:p>
            <a:r>
              <a:rPr lang="en-US" sz="2400" dirty="0">
                <a:solidFill>
                  <a:srgbClr val="000000"/>
                </a:solidFill>
                <a:latin typeface="Times New Roman" panose="02020603050405020304" pitchFamily="18" charset="0"/>
              </a:rPr>
              <a:t>fluids. </a:t>
            </a:r>
          </a:p>
          <a:p>
            <a:r>
              <a:rPr lang="en-US" sz="2400" dirty="0">
                <a:solidFill>
                  <a:srgbClr val="000000"/>
                </a:solidFill>
                <a:latin typeface="Times New Roman" panose="02020603050405020304" pitchFamily="18" charset="0"/>
              </a:rPr>
              <a:t>Usually, IV fluids should be isotonic, although slow administration of a </a:t>
            </a:r>
            <a:r>
              <a:rPr lang="en-US" sz="2400" dirty="0" err="1">
                <a:solidFill>
                  <a:srgbClr val="000000"/>
                </a:solidFill>
                <a:latin typeface="Times New Roman" panose="02020603050405020304" pitchFamily="18" charset="0"/>
              </a:rPr>
              <a:t>paratonic</a:t>
            </a:r>
            <a:r>
              <a:rPr lang="en-US" sz="2400" dirty="0">
                <a:solidFill>
                  <a:srgbClr val="000000"/>
                </a:solidFill>
                <a:latin typeface="Times New Roman" panose="02020603050405020304" pitchFamily="18" charset="0"/>
              </a:rPr>
              <a:t> solution may be performed safely if rapid dilution with the blood occurs. </a:t>
            </a:r>
          </a:p>
          <a:p>
            <a:r>
              <a:rPr lang="en-US" sz="2400" dirty="0">
                <a:solidFill>
                  <a:srgbClr val="000000"/>
                </a:solidFill>
                <a:latin typeface="Times New Roman" panose="02020603050405020304" pitchFamily="18" charset="0"/>
              </a:rPr>
              <a:t>In general, only solutions of drugs in water may be given intravenously. Suspensions may not be given because of the danger of blockage of the small blood vessels. Aqueous or oleaginous suspensions and oleaginous solutions cannot normally be given subcutaneously because of the pain and irritation caused. Muscle tissue tolerates oils and suspended particles fairly well and is therefore the only route normally suitable for their administration. </a:t>
            </a:r>
            <a:endParaRPr lang="ar-IQ" sz="2400" dirty="0"/>
          </a:p>
        </p:txBody>
      </p:sp>
    </p:spTree>
    <p:extLst>
      <p:ext uri="{BB962C8B-B14F-4D97-AF65-F5344CB8AC3E}">
        <p14:creationId xmlns:p14="http://schemas.microsoft.com/office/powerpoint/2010/main" val="424708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691" y="505123"/>
            <a:ext cx="10487891" cy="6001643"/>
          </a:xfrm>
          <a:prstGeom prst="rect">
            <a:avLst/>
          </a:prstGeom>
        </p:spPr>
        <p:txBody>
          <a:bodyPr wrap="square">
            <a:spAutoFit/>
          </a:bodyPr>
          <a:lstStyle/>
          <a:p>
            <a:r>
              <a:rPr lang="en-US" sz="2400" dirty="0">
                <a:solidFill>
                  <a:srgbClr val="000000"/>
                </a:solidFill>
                <a:latin typeface="Times New Roman" panose="02020603050405020304" pitchFamily="18" charset="0"/>
              </a:rPr>
              <a:t>Ophthalmic preparations are formulated in much the same way as parenteral solutions. The eye is particularly sensitive to irritation; therefore, formulation should be directed towards minimizing irritation. Normally, clean aqueous solutions are preferable for ophthalmic use. Suspensions of solids have been used in the eye when the therapeutic need superseded the need to avoid irritating effects, as for the suspensions of corticosteroids used occasionally. It has been found that a foreign body sensation increases as the concentration of suspended particles, regardless of size, approaches 5%.</a:t>
            </a:r>
            <a:r>
              <a:rPr lang="en-US" sz="2400" b="0" i="0" u="none" strike="noStrike" baseline="0" dirty="0">
                <a:solidFill>
                  <a:srgbClr val="000000"/>
                </a:solidFill>
                <a:latin typeface="Calibri" panose="020F0502020204030204" pitchFamily="34" charset="0"/>
              </a:rPr>
              <a:t> </a:t>
            </a:r>
            <a:endParaRPr lang="ar-IQ" sz="2400" b="0" i="0" u="none" strike="noStrike" baseline="0" dirty="0">
              <a:latin typeface="Calibri" panose="020F0502020204030204" pitchFamily="34" charset="0"/>
            </a:endParaRPr>
          </a:p>
          <a:p>
            <a:r>
              <a:rPr lang="en-US" sz="2400" dirty="0">
                <a:latin typeface="Calibri" panose="020F0502020204030204" pitchFamily="34" charset="0"/>
              </a:rPr>
              <a:t>Sterile products are most frequently solutions or suspensions, but may even be solid pellets for tissue implantation. The control of a process to minimize contamination for a small quantity of such a product can be achieved with relative ease. As the quantity of product increases, the problems of controlling the process to prevent contamination multiply. Therefore, the preparation of sterile products has become a highly specialized area in pharmaceutical processing. The standards established, the attitude of personnel and the process control must be of a superior level. </a:t>
            </a:r>
            <a:endParaRPr lang="ar-IQ" sz="2400" dirty="0"/>
          </a:p>
        </p:txBody>
      </p:sp>
    </p:spTree>
    <p:extLst>
      <p:ext uri="{BB962C8B-B14F-4D97-AF65-F5344CB8AC3E}">
        <p14:creationId xmlns:p14="http://schemas.microsoft.com/office/powerpoint/2010/main" val="362171238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132</TotalTime>
  <Words>2265</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Tw Cen MT</vt:lpstr>
      <vt:lpstr>Droplet</vt:lpstr>
      <vt:lpstr>Sterile Products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Sterile Products</dc:title>
  <dc:creator>newFUTURE</dc:creator>
  <cp:lastModifiedBy>Lenovo</cp:lastModifiedBy>
  <cp:revision>16</cp:revision>
  <dcterms:created xsi:type="dcterms:W3CDTF">2024-01-19T17:01:20Z</dcterms:created>
  <dcterms:modified xsi:type="dcterms:W3CDTF">2025-09-21T16:07:55Z</dcterms:modified>
</cp:coreProperties>
</file>