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58" r:id="rId3"/>
    <p:sldId id="259" r:id="rId4"/>
    <p:sldId id="260" r:id="rId5"/>
    <p:sldId id="261" r:id="rId6"/>
    <p:sldId id="312" r:id="rId7"/>
    <p:sldId id="263" r:id="rId8"/>
    <p:sldId id="306" r:id="rId9"/>
    <p:sldId id="307" r:id="rId10"/>
    <p:sldId id="264" r:id="rId11"/>
    <p:sldId id="280" r:id="rId12"/>
    <p:sldId id="265" r:id="rId13"/>
    <p:sldId id="301" r:id="rId14"/>
    <p:sldId id="308" r:id="rId15"/>
    <p:sldId id="309" r:id="rId16"/>
    <p:sldId id="310" r:id="rId17"/>
    <p:sldId id="311" r:id="rId18"/>
    <p:sldId id="268" r:id="rId19"/>
    <p:sldId id="286" r:id="rId20"/>
    <p:sldId id="295" r:id="rId21"/>
    <p:sldId id="297" r:id="rId22"/>
    <p:sldId id="299" r:id="rId23"/>
    <p:sldId id="294" r:id="rId24"/>
    <p:sldId id="269" r:id="rId25"/>
    <p:sldId id="273" r:id="rId26"/>
    <p:sldId id="287" r:id="rId27"/>
    <p:sldId id="290" r:id="rId28"/>
    <p:sldId id="289" r:id="rId29"/>
    <p:sldId id="271" r:id="rId30"/>
    <p:sldId id="293" r:id="rId31"/>
    <p:sldId id="272" r:id="rId32"/>
    <p:sldId id="274" r:id="rId33"/>
    <p:sldId id="275" r:id="rId34"/>
    <p:sldId id="276" r:id="rId35"/>
    <p:sldId id="277" r:id="rId36"/>
    <p:sldId id="278" r:id="rId37"/>
    <p:sldId id="279" r:id="rId38"/>
    <p:sldId id="292" r:id="rId39"/>
    <p:sldId id="291" r:id="rId40"/>
    <p:sldId id="28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6" autoAdjust="0"/>
    <p:restoredTop sz="94660"/>
  </p:normalViewPr>
  <p:slideViewPr>
    <p:cSldViewPr>
      <p:cViewPr varScale="1">
        <p:scale>
          <a:sx n="81" d="100"/>
          <a:sy n="81" d="100"/>
        </p:scale>
        <p:origin x="15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BD3E9F-CB94-49C8-B9AA-9D7B9C4EF4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C8E66-8E36-4D64-99F4-0088BC95A1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9EA2F-23A2-41EE-8E53-3D3869291F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0DF1B-CAB1-49BA-B56D-E08F9B549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33C88-F121-4B92-A200-E651E24FD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133BB-ABE2-4F16-903F-B8A32432E4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032B0-EF4D-4A80-9C76-0ADFA30C4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D7E48-C6F4-49DA-9BC5-710B6151C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0670-CF1A-4001-8EF3-EA0FD2389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6FE1A-C717-4FEB-8717-E2B78807F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B31CE-DD85-4772-BE64-B38430B68E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BED735-67D8-4F73-810B-1944D737C7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467600" cy="2536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folHlink"/>
                </a:solidFill>
                <a:latin typeface="Times New Roman" pitchFamily="18" charset="0"/>
              </a:rPr>
              <a:t>SOFT GELATIN CAPSULE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Dr. </a:t>
            </a:r>
            <a:r>
              <a:rPr lang="en-US" sz="36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Nawal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Ayash</a:t>
            </a:r>
            <a:endParaRPr lang="en-US" sz="36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5000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Capsule shell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</a:rPr>
              <a:t>WATER:-</a:t>
            </a:r>
            <a:r>
              <a:rPr lang="en-US" dirty="0" err="1">
                <a:latin typeface="Times New Roman" pitchFamily="18" charset="0"/>
              </a:rPr>
              <a:t>n.m.t</a:t>
            </a:r>
            <a:r>
              <a:rPr lang="en-US" dirty="0">
                <a:latin typeface="Times New Roman" pitchFamily="18" charset="0"/>
              </a:rPr>
              <a:t>. 45% w/w 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</a:rPr>
              <a:t>The ratio by weight of water to dry gelatin can vary from 0.7 to1.3(water) to 1.0(dry gelatin) depending on the viscosity of the gelatin being used. 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</a:rPr>
              <a:t>PLASTICIZER:-Used to make the soft gel shell elastic &amp; pliable.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</a:rPr>
              <a:t> Ratio used is between 0.3 to 1.8 for soft to hard shell on dry basis.  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</a:rPr>
              <a:t>E.g. glycerin , </a:t>
            </a:r>
            <a:r>
              <a:rPr lang="en-US" dirty="0" err="1">
                <a:latin typeface="Times New Roman" pitchFamily="18" charset="0"/>
              </a:rPr>
              <a:t>sorbitol</a:t>
            </a:r>
            <a:endParaRPr lang="en-US" dirty="0">
              <a:latin typeface="Times New Roman" pitchFamily="18" charset="0"/>
            </a:endParaRP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</a:rPr>
              <a:t>.</a:t>
            </a:r>
          </a:p>
          <a:p>
            <a:pPr algn="l" eaLnBrk="1" hangingPunct="1">
              <a:lnSpc>
                <a:spcPct val="90000"/>
              </a:lnSpc>
              <a:buNone/>
            </a:pPr>
            <a:r>
              <a:rPr lang="en-US" dirty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22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914400"/>
            <a:ext cx="8540750" cy="4498975"/>
          </a:xfrm>
        </p:spPr>
        <p:txBody>
          <a:bodyPr>
            <a:normAutofit lnSpcReduction="10000"/>
          </a:bodyPr>
          <a:lstStyle/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COLOUR used in shell has to be darker than </a:t>
            </a:r>
            <a:r>
              <a:rPr lang="en-US" dirty="0" err="1">
                <a:latin typeface="Times New Roman" pitchFamily="18" charset="0"/>
              </a:rPr>
              <a:t>colour</a:t>
            </a:r>
            <a:r>
              <a:rPr lang="en-US" dirty="0">
                <a:latin typeface="Times New Roman" pitchFamily="18" charset="0"/>
              </a:rPr>
              <a:t> of encapsulating material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   </a:t>
            </a:r>
            <a:r>
              <a:rPr lang="en-US" dirty="0" err="1">
                <a:latin typeface="Times New Roman" pitchFamily="18" charset="0"/>
              </a:rPr>
              <a:t>colours</a:t>
            </a:r>
            <a:r>
              <a:rPr lang="en-US" dirty="0">
                <a:latin typeface="Times New Roman" pitchFamily="18" charset="0"/>
              </a:rPr>
              <a:t> may be natural or synthetic.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OPACIFIER, usually titanium dioxide, may be added</a:t>
            </a:r>
            <a:r>
              <a:rPr lang="en-US" sz="3600" dirty="0">
                <a:latin typeface="Times New Roman" pitchFamily="18" charset="0"/>
              </a:rPr>
              <a:t>  to produce an opaque shell ,</a:t>
            </a:r>
            <a:r>
              <a:rPr lang="en-US" dirty="0">
                <a:latin typeface="Times New Roman" pitchFamily="18" charset="0"/>
              </a:rPr>
              <a:t>when the fill formulation is a Suspension or to prevent photo degradation of light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sensitiv</a:t>
            </a:r>
            <a:r>
              <a:rPr lang="en-US" sz="3600" dirty="0">
                <a:latin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</a:rPr>
              <a:t>  fill ingredients. Conc. Of </a:t>
            </a:r>
            <a:r>
              <a:rPr lang="en-US" dirty="0" err="1">
                <a:latin typeface="Times New Roman" pitchFamily="18" charset="0"/>
              </a:rPr>
              <a:t>opacifier</a:t>
            </a:r>
            <a:r>
              <a:rPr lang="en-US" dirty="0">
                <a:latin typeface="Times New Roman" pitchFamily="18" charset="0"/>
              </a:rPr>
              <a:t> may be up to 0.5%</a:t>
            </a:r>
          </a:p>
          <a:p>
            <a:pPr algn="l" eaLnBrk="1" hangingPunct="1"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228600"/>
            <a:ext cx="8540750" cy="152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219200"/>
            <a:ext cx="8540750" cy="56388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</a:rPr>
              <a:t>Chelating Agents:- Iron is always present in raw gelatin, &amp; should not contain iron more than 15 </a:t>
            </a:r>
            <a:r>
              <a:rPr lang="en-US" dirty="0" err="1">
                <a:latin typeface="Times New Roman" pitchFamily="18" charset="0"/>
              </a:rPr>
              <a:t>ppm</a:t>
            </a:r>
            <a:endParaRPr lang="en-US" dirty="0">
              <a:latin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</a:rPr>
              <a:t>Additionally chelating agent may be used for  preventing the reaction of iron with materials or </a:t>
            </a:r>
            <a:r>
              <a:rPr lang="en-US" dirty="0" err="1">
                <a:latin typeface="Times New Roman" pitchFamily="18" charset="0"/>
              </a:rPr>
              <a:t>colours</a:t>
            </a:r>
            <a:r>
              <a:rPr lang="en-US" dirty="0">
                <a:latin typeface="Times New Roman" pitchFamily="18" charset="0"/>
              </a:rPr>
              <a:t>.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389"/>
            <a:ext cx="5292000" cy="66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0670-CF1A-4001-8EF3-EA0FD23897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8" y="381000"/>
            <a:ext cx="8184736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76800"/>
            <a:ext cx="443670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0670-CF1A-4001-8EF3-EA0FD23897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8" y="1066799"/>
            <a:ext cx="5676257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399"/>
            <a:ext cx="5430437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0670-CF1A-4001-8EF3-EA0FD23897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5539867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505200"/>
            <a:ext cx="2438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0670-CF1A-4001-8EF3-EA0FD23897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58522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Gelatin Mass Manufacture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/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11430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gel is prepared in a 300-litre stainless steel vessel.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Gelatin powder is mixed with water and glycerine.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Heating      Stirring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molten gelatin mass is formed.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decanted into 200-kg mobile vessels.                  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Turbine mixing 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where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flavours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added. 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14800" y="1828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14800" y="32004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14800" y="4114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14800" y="51816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ensures consistency of gelatin mass.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mass is kept at a constant temperature until it is needed for the next stage of the process.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91000" y="304800"/>
            <a:ext cx="228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191000" y="2209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5407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>
                <a:latin typeface="Times New Roman" pitchFamily="18" charset="0"/>
              </a:rPr>
              <a:t>Soft gelatin capsule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524000"/>
            <a:ext cx="8540750" cy="4498975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Times New Roman" pitchFamily="18" charset="0"/>
              </a:rPr>
              <a:t>DEFINITION:-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soft Gelatin capsules are one piece, hermetically sealed, soft gelatin shells containing a liquid, a suspension, or a semisolid.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Times New Roman" pitchFamily="18" charset="0"/>
              </a:rPr>
              <a:t>The Nomenclature  for this dosage form has now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Times New Roman" pitchFamily="18" charset="0"/>
              </a:rPr>
              <a:t>    been changed to soft gel .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Times New Roman" pitchFamily="18" charset="0"/>
              </a:rPr>
              <a:t>They have long been preferred  dosage form for those, taking Health &amp; Nutritional supplements.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8181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8067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4800"/>
            <a:ext cx="6724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1629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2667000"/>
            <a:ext cx="8372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7981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43400"/>
            <a:ext cx="79914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4162" y="2057400"/>
            <a:ext cx="8739838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/>
          </a:p>
        </p:txBody>
      </p:sp>
      <p:pic>
        <p:nvPicPr>
          <p:cNvPr id="27651" name="Picture 4" descr="layou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838200"/>
            <a:ext cx="4760913" cy="5638800"/>
          </a:xfrm>
        </p:spPr>
      </p:pic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sz="3200">
                <a:latin typeface="Times New Roman" pitchFamily="18" charset="0"/>
              </a:rPr>
              <a:t>Encapsulation</a:t>
            </a:r>
          </a:p>
        </p:txBody>
      </p:sp>
      <p:sp>
        <p:nvSpPr>
          <p:cNvPr id="28676" name="Rectangle 4"/>
          <p:cNvSpPr>
            <a:spLocks noRot="1" noChangeArrowheads="1"/>
          </p:cNvSpPr>
          <p:nvPr/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Manufacturing process</a:t>
            </a:r>
          </a:p>
        </p:txBody>
      </p:sp>
      <p:sp>
        <p:nvSpPr>
          <p:cNvPr id="28677" name="Rectangle 5"/>
          <p:cNvSpPr>
            <a:spLocks noRot="1" noChangeArrowheads="1"/>
          </p:cNvSpPr>
          <p:nvPr/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57200" y="2133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gel and fill mobile vessels are then taken to the encapsulation bays.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Where each encapsulation machine is segregated in individual bays.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The molten gel is pumped to the machine.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Two thin ribbons of gel are formed, one either side of the machine. 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267200" y="28956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267200" y="4267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267200" y="5257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600" y="3048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/>
              <a:t>These ribbons then pass over a series of rollers and over a set of dies that determine the size and shape of the capsules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4801" y="228600"/>
            <a:ext cx="8534400" cy="533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ROTARY DIE ENCAPSULATING MACHINE</a:t>
            </a:r>
          </a:p>
        </p:txBody>
      </p:sp>
      <p:pic>
        <p:nvPicPr>
          <p:cNvPr id="28675" name="Content Placeholder 4" descr="5-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820738"/>
            <a:ext cx="5518150" cy="60372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Content Placeholder 5" descr="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7412774" cy="5227637"/>
          </a:xfrm>
          <a:ln w="190500" cap="sq">
            <a:solidFill>
              <a:schemeClr val="bg1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6400800" y="5943600"/>
            <a:ext cx="1219200" cy="3048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cript MT Bold" pitchFamily="66" charset="0"/>
              </a:rPr>
              <a:t>BHUWAN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Times New Roman" pitchFamily="18" charset="0"/>
              </a:rPr>
              <a:t>Capsule Manufacturing</a:t>
            </a:r>
          </a:p>
        </p:txBody>
      </p:sp>
      <p:sp>
        <p:nvSpPr>
          <p:cNvPr id="26630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304800" y="1554163"/>
            <a:ext cx="8839200" cy="53038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>
                <a:latin typeface="Times New Roman" pitchFamily="18" charset="0"/>
              </a:rPr>
              <a:t>Encapsulation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>
                <a:latin typeface="Times New Roman" pitchFamily="18" charset="0"/>
              </a:rPr>
              <a:t>Tumble Drying :-Dry, sterile air is forced across the tumbler and removes the moisture from the outer surface of the capsules.</a:t>
            </a:r>
          </a:p>
          <a:p>
            <a:pPr eaLnBrk="1" hangingPunct="1">
              <a:buFont typeface="Wingdings 2" pitchFamily="18" charset="2"/>
              <a:buNone/>
            </a:pPr>
            <a:endParaRPr lang="en-US">
              <a:latin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>
                <a:latin typeface="Times New Roman" pitchFamily="18" charset="0"/>
              </a:rPr>
              <a:t>Supplemental Drying (curing):- After the tumbler dryers, the soft capsules are placed on special trays for final drying in the drying room. For a period up to 48 hrs.</a:t>
            </a:r>
          </a:p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21336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43400" y="4267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0638"/>
            <a:ext cx="8540750" cy="9858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>
                <a:latin typeface="Arial" charset="0"/>
              </a:rPr>
              <a:t>ADVANTEGES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143000"/>
            <a:ext cx="8534400" cy="5715000"/>
          </a:xfrm>
        </p:spPr>
        <p:txBody>
          <a:bodyPr/>
          <a:lstStyle/>
          <a:p>
            <a:pPr eaLnBrk="1" hangingPunct="1"/>
            <a:endParaRPr lang="ar-IQ" sz="2800">
              <a:latin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0375" y="-96838"/>
            <a:ext cx="7543800" cy="11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1143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Easy to administer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Easy to Manufacture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Liquids can be encapsulated ( non water soluble)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Small to large sizes possible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Elegance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Portability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Odour and taste masking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Ready availability of drug hence faster action.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Specialised dosage forms can be made e.g. chewable, extended release,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captabs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etc.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Can be used for ophthalmic preparations e.g.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aplicaps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vaginal  / rectal suppositories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51581"/>
            <a:ext cx="852406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40750" cy="76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533400"/>
            <a:ext cx="8464550" cy="6324600"/>
          </a:xfrm>
        </p:spPr>
        <p:txBody>
          <a:bodyPr>
            <a:normAutofit lnSpcReduction="10000"/>
          </a:bodyPr>
          <a:lstStyle/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Sizing:- Automatic capsule sizing  machine eliminates undersized and oversized capsules.</a:t>
            </a:r>
          </a:p>
          <a:p>
            <a:pPr algn="l" eaLnBrk="1" hangingPunct="1">
              <a:buNone/>
            </a:pPr>
            <a:endParaRPr lang="en-US" dirty="0">
              <a:latin typeface="Times New Roman" pitchFamily="18" charset="0"/>
            </a:endParaRP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Inspection:- includes visual inspection to check malformed, damaged or improperly filled capsules.</a:t>
            </a:r>
          </a:p>
          <a:p>
            <a:pPr algn="l" eaLnBrk="1" hangingPunct="1">
              <a:buNone/>
            </a:pPr>
            <a:endParaRPr lang="en-US" dirty="0">
              <a:latin typeface="Times New Roman" pitchFamily="18" charset="0"/>
            </a:endParaRP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Packaging:- capsule may be packaged in glass or plastic containers or may be strip-packaged, so long as such packaging involves tight closures &amp; plastics having a low moisture vapor transfer rate.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600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114800" y="3581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PRODUCT QUALITY CONSIDERATIONS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marL="609600" indent="-609600" algn="l">
              <a:buNone/>
            </a:pPr>
            <a:r>
              <a:rPr lang="en-US" dirty="0">
                <a:latin typeface="Times New Roman" pitchFamily="18" charset="0"/>
              </a:rPr>
              <a:t>1-Ingredient specifications </a:t>
            </a:r>
          </a:p>
          <a:p>
            <a:pPr marL="609600" indent="-609600" algn="l" eaLnBrk="1" hangingPunct="1">
              <a:buNone/>
            </a:pPr>
            <a:r>
              <a:rPr lang="en-US" dirty="0">
                <a:latin typeface="Times New Roman" pitchFamily="18" charset="0"/>
              </a:rPr>
              <a:t>     all ingredients of a soft gel are controlled and tested to ensure compliance with </a:t>
            </a:r>
            <a:r>
              <a:rPr lang="en-US" dirty="0" err="1">
                <a:latin typeface="Times New Roman" pitchFamily="18" charset="0"/>
              </a:rPr>
              <a:t>pharmacopoeial</a:t>
            </a:r>
            <a:r>
              <a:rPr lang="en-US" dirty="0">
                <a:latin typeface="Times New Roman" pitchFamily="18" charset="0"/>
              </a:rPr>
              <a:t> specifications.</a:t>
            </a:r>
          </a:p>
          <a:p>
            <a:pPr marL="609600" indent="-609600" algn="l" eaLnBrk="1" hangingPunct="1">
              <a:buNone/>
            </a:pPr>
            <a:r>
              <a:rPr lang="en-US" dirty="0">
                <a:latin typeface="Times New Roman" pitchFamily="18" charset="0"/>
              </a:rPr>
              <a:t>E.g. Impurities such as </a:t>
            </a:r>
            <a:r>
              <a:rPr lang="en-US" dirty="0" err="1">
                <a:latin typeface="Times New Roman" pitchFamily="18" charset="0"/>
              </a:rPr>
              <a:t>aldehydes</a:t>
            </a:r>
            <a:r>
              <a:rPr lang="en-US" dirty="0">
                <a:latin typeface="Times New Roman" pitchFamily="18" charset="0"/>
              </a:rPr>
              <a:t> &amp; peroxides which may be present in polyethylene glycols. Presence of high levels of these impurities gives rise to cross-linking of the gelatin polymer, leading to </a:t>
            </a:r>
            <a:r>
              <a:rPr lang="en-US" dirty="0" err="1">
                <a:latin typeface="Times New Roman" pitchFamily="18" charset="0"/>
              </a:rPr>
              <a:t>insolubilization</a:t>
            </a:r>
            <a:r>
              <a:rPr lang="en-US" dirty="0">
                <a:latin typeface="Times New Roman" pitchFamily="18" charset="0"/>
              </a:rPr>
              <a:t> through further polymerization.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6400800" cy="914400"/>
          </a:xfrm>
        </p:spPr>
        <p:txBody>
          <a:bodyPr rtlCol="0"/>
          <a:lstStyle/>
          <a:p>
            <a:pPr marL="838200" indent="-838200"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2-In-process testing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14400"/>
            <a:ext cx="8540750" cy="4498975"/>
          </a:xfrm>
        </p:spPr>
        <p:txBody>
          <a:bodyPr/>
          <a:lstStyle/>
          <a:p>
            <a:pPr marL="660400" indent="-660400" algn="l" eaLnBrk="1" hangingPunct="1">
              <a:buNone/>
            </a:pPr>
            <a:r>
              <a:rPr lang="en-US" dirty="0">
                <a:latin typeface="Times New Roman" pitchFamily="18" charset="0"/>
              </a:rPr>
              <a:t>During the encapsulation process the four most important tests are:-</a:t>
            </a:r>
          </a:p>
          <a:p>
            <a:pPr marL="660400" indent="-660400" algn="l" eaLnBrk="1" hangingPunct="1">
              <a:buNone/>
            </a:pPr>
            <a:r>
              <a:rPr lang="en-US" dirty="0">
                <a:latin typeface="Times New Roman" pitchFamily="18" charset="0"/>
              </a:rPr>
              <a:t>The gel ribbon thickness;</a:t>
            </a:r>
          </a:p>
          <a:p>
            <a:pPr marL="660400" indent="-660400" algn="l" eaLnBrk="1" hangingPunct="1">
              <a:buNone/>
            </a:pPr>
            <a:r>
              <a:rPr lang="en-US" dirty="0">
                <a:latin typeface="Times New Roman" pitchFamily="18" charset="0"/>
              </a:rPr>
              <a:t>Soft gel seal thickness at the time of encapsulation;</a:t>
            </a:r>
          </a:p>
          <a:p>
            <a:pPr marL="660400" indent="-660400" algn="l" eaLnBrk="1" hangingPunct="1">
              <a:buNone/>
            </a:pPr>
            <a:r>
              <a:rPr lang="en-US" dirty="0">
                <a:latin typeface="Times New Roman" pitchFamily="18" charset="0"/>
              </a:rPr>
              <a:t>Fill matrix weight &amp; capsule shell weight;</a:t>
            </a:r>
          </a:p>
          <a:p>
            <a:pPr marL="660400" indent="-660400" algn="l" eaLnBrk="1" hangingPunct="1">
              <a:buNone/>
            </a:pPr>
            <a:r>
              <a:rPr lang="en-US" dirty="0">
                <a:latin typeface="Times New Roman" pitchFamily="18" charset="0"/>
              </a:rPr>
              <a:t> Soft gel shell moisture level and soft gel hardness at the end of the drying stage.</a:t>
            </a:r>
          </a:p>
        </p:txBody>
      </p:sp>
    </p:spTree>
  </p:cSld>
  <p:clrMapOvr>
    <a:masterClrMapping/>
  </p:clrMapOvr>
  <p:transition spd="slow">
    <p:split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57200" y="228600"/>
            <a:ext cx="8540750" cy="685800"/>
          </a:xfrm>
        </p:spPr>
        <p:txBody>
          <a:bodyPr rtlCol="0"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   Finished product testing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90600"/>
            <a:ext cx="8540750" cy="4498975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    These normally includes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Capsule appearance, 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active ingredient assay &amp; related substances assay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Fill weight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Content uniformity and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Microbiological testing.</a:t>
            </a:r>
          </a:p>
          <a:p>
            <a:pPr algn="l" eaLnBrk="1" hangingPunct="1">
              <a:buNone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VEGICAPS SOFT CAPSULES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err="1"/>
              <a:t>Vegicaps®Soft</a:t>
            </a:r>
            <a:r>
              <a:rPr lang="en-US" dirty="0"/>
              <a:t> capsules are an alternative </a:t>
            </a:r>
            <a:r>
              <a:rPr lang="en-US" dirty="0">
                <a:latin typeface="Times New Roman" pitchFamily="18" charset="0"/>
              </a:rPr>
              <a:t>animal</a:t>
            </a:r>
            <a:r>
              <a:rPr lang="en-US" dirty="0"/>
              <a:t> free capsule. The shell is made from seaweed extract and gluten free starch, and contains no modified sugars or artificial ingredients. The shell can be clear or </a:t>
            </a:r>
            <a:r>
              <a:rPr lang="en-US" dirty="0" err="1"/>
              <a:t>coloured</a:t>
            </a:r>
            <a:r>
              <a:rPr lang="en-US" dirty="0"/>
              <a:t> and there is a wide range of shapes, sizes and </a:t>
            </a:r>
            <a:r>
              <a:rPr lang="en-US" dirty="0" err="1"/>
              <a:t>colours</a:t>
            </a:r>
            <a:r>
              <a:rPr lang="en-US" dirty="0"/>
              <a:t> available.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52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33400"/>
            <a:ext cx="8540750" cy="4498975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An alternative to gelatin for those who prefer an animal free product 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Those with a level of concern about animal-derived  products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Vegetarians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Those with religious or cultural restrictions</a:t>
            </a:r>
          </a:p>
          <a:p>
            <a:pPr algn="l" eaLnBrk="1" hangingPunct="1">
              <a:buNone/>
            </a:pPr>
            <a:r>
              <a:rPr lang="en-US" dirty="0">
                <a:latin typeface="Times New Roman" pitchFamily="18" charset="0"/>
              </a:rPr>
              <a:t>Consumers looking for the most natural alternative.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762000"/>
            <a:ext cx="9144000" cy="5257800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b="1" dirty="0"/>
              <a:t>Benefits of </a:t>
            </a:r>
            <a:r>
              <a:rPr lang="en-US" b="1" dirty="0" err="1"/>
              <a:t>Vegicaps®Soft</a:t>
            </a:r>
            <a:r>
              <a:rPr lang="en-US" b="1" dirty="0"/>
              <a:t> capsules</a:t>
            </a:r>
            <a:r>
              <a:rPr lang="en-US" dirty="0"/>
              <a:t> </a:t>
            </a:r>
          </a:p>
          <a:p>
            <a:pPr algn="l" eaLnBrk="1" hangingPunct="1">
              <a:buNone/>
            </a:pPr>
            <a:r>
              <a:rPr lang="en-US" dirty="0"/>
              <a:t>Free of all animal derivatives – no pork or    beef content.</a:t>
            </a:r>
          </a:p>
          <a:p>
            <a:pPr algn="l" eaLnBrk="1" hangingPunct="1">
              <a:buNone/>
            </a:pPr>
            <a:r>
              <a:rPr lang="en-US" dirty="0"/>
              <a:t> Easy to swallow</a:t>
            </a:r>
          </a:p>
          <a:p>
            <a:pPr algn="l" eaLnBrk="1" hangingPunct="1">
              <a:buNone/>
            </a:pPr>
            <a:r>
              <a:rPr lang="en-US" dirty="0"/>
              <a:t>Soft</a:t>
            </a:r>
          </a:p>
          <a:p>
            <a:pPr algn="l" eaLnBrk="1" hangingPunct="1">
              <a:buNone/>
            </a:pPr>
            <a:r>
              <a:rPr lang="en-US" dirty="0"/>
              <a:t>Natural</a:t>
            </a:r>
          </a:p>
          <a:p>
            <a:pPr algn="l" eaLnBrk="1" hangingPunct="1">
              <a:buNone/>
            </a:pPr>
            <a:r>
              <a:rPr lang="en-US" dirty="0"/>
              <a:t>Perception of a healthier product</a:t>
            </a:r>
          </a:p>
          <a:p>
            <a:pPr algn="l" eaLnBrk="1" hangingPunct="1">
              <a:buNone/>
            </a:pPr>
            <a:r>
              <a:rPr lang="en-US" dirty="0"/>
              <a:t>Plant based shell</a:t>
            </a:r>
          </a:p>
          <a:p>
            <a:pPr algn="l" eaLnBrk="1" hangingPunct="1">
              <a:buNone/>
            </a:pPr>
            <a:r>
              <a:rPr lang="en-US" dirty="0"/>
              <a:t>Low shell </a:t>
            </a:r>
            <a:r>
              <a:rPr lang="en-US" dirty="0" err="1"/>
              <a:t>odour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7" y="1447800"/>
            <a:ext cx="7596000" cy="50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7800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300000" cy="65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Times New Roman" pitchFamily="18" charset="0"/>
              </a:rPr>
              <a:t>DISADVANTEGES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676400"/>
            <a:ext cx="8686800" cy="4403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ar-IQ"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122238"/>
            <a:ext cx="7543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1905000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dirty="0"/>
              <a:t>Water soluble material are difficult  to incorporate</a:t>
            </a:r>
            <a:endParaRPr lang="en-GB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dirty="0"/>
              <a:t>Highly Moisture sensitive                                                  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dirty="0"/>
              <a:t>Efflorescent material cannot be incorporated, they may cause softening / leaching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GB" dirty="0"/>
              <a:t>Deliquescent materials cannot be incorporated, they may cause hardening or brittle capsules</a:t>
            </a: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GB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2057400"/>
            <a:ext cx="822960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9600" dirty="0"/>
              <a:t>     </a:t>
            </a:r>
            <a:r>
              <a:rPr lang="en-US" sz="9600" dirty="0">
                <a:latin typeface="Castellar" pitchFamily="18" charset="0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57200" y="457200"/>
            <a:ext cx="320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cs typeface="Times New Roman" pitchFamily="18" charset="0"/>
              </a:rPr>
              <a:t>   Shapes of           Capsules -</a:t>
            </a:r>
            <a:endParaRPr lang="en-US"/>
          </a:p>
          <a:p>
            <a:pPr eaLnBrk="0" hangingPunct="0"/>
            <a:endParaRPr lang="en-US"/>
          </a:p>
        </p:txBody>
      </p:sp>
      <p:pic>
        <p:nvPicPr>
          <p:cNvPr id="11266" name="Picture 2" descr="Scanned at 9-2-06 19-57 P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407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92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IQ" sz="1800"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6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4075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</a:rPr>
              <a:t>CAPSULE SHELL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58674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The capsule shell is  basically composed 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Gelatin, a plasticizer &amp; water, it may contain additional </a:t>
            </a:r>
            <a:r>
              <a:rPr lang="en-US" dirty="0">
                <a:latin typeface="Times New Roman" pitchFamily="18" charset="0"/>
              </a:rPr>
              <a:t>ingredients</a:t>
            </a:r>
            <a:r>
              <a:rPr lang="en-US" sz="2800" dirty="0">
                <a:latin typeface="Times New Roman" pitchFamily="18" charset="0"/>
              </a:rPr>
              <a:t> such as preservative ,coloring &amp;</a:t>
            </a:r>
            <a:r>
              <a:rPr lang="en-US" sz="2800" dirty="0" err="1">
                <a:latin typeface="Times New Roman" pitchFamily="18" charset="0"/>
              </a:rPr>
              <a:t>opacifying</a:t>
            </a:r>
            <a:r>
              <a:rPr lang="en-US" sz="2800" dirty="0">
                <a:latin typeface="Times New Roman" pitchFamily="18" charset="0"/>
              </a:rPr>
              <a:t> agents, flavorings, sugars, acids &amp; medicaments to achieve desired effects.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 GELATIN:-Obtain from partial hydrolysis of collagen derived from the skin, connective tissue &amp; Bones of animals.      may have viscosity of 38 </a:t>
            </a:r>
            <a:r>
              <a:rPr lang="en-US" sz="2800" dirty="0" err="1">
                <a:latin typeface="Times New Roman" pitchFamily="18" charset="0"/>
              </a:rPr>
              <a:t>mpa</a:t>
            </a:r>
            <a:endParaRPr lang="en-US" sz="2800" dirty="0">
              <a:latin typeface="Times New Roman" pitchFamily="18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                      Bloom strength:-150-250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                      cost of gelatin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Bloom strength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&#10;IMPORTANT SPECIFICATIONS OF GELATIN&#10;Bloom or gel strength: It is a measure of cohesive&#10;strength of cross-linkage that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0670-CF1A-4001-8EF3-EA0FD23897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8&#10;Viscosity: Is determined on a 62/3% gelatin of water&#10;at 60°C and it is a measure of the molecular chain&#10;length.&#10;Stand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71600"/>
            <a:ext cx="9753600" cy="73152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0670-CF1A-4001-8EF3-EA0FD23897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1022</Words>
  <Application>Microsoft Office PowerPoint</Application>
  <PresentationFormat>On-screen Show (4:3)</PresentationFormat>
  <Paragraphs>126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Castellar</vt:lpstr>
      <vt:lpstr>Script MT Bold</vt:lpstr>
      <vt:lpstr>Tahoma</vt:lpstr>
      <vt:lpstr>Times New Roman</vt:lpstr>
      <vt:lpstr>Wingdings</vt:lpstr>
      <vt:lpstr>Wingdings 2</vt:lpstr>
      <vt:lpstr>Office Theme</vt:lpstr>
      <vt:lpstr>SOFT GELATIN CAPSULE</vt:lpstr>
      <vt:lpstr>Soft gelatin capsule</vt:lpstr>
      <vt:lpstr>ADVANTEGES</vt:lpstr>
      <vt:lpstr>DISADVANTEGES</vt:lpstr>
      <vt:lpstr>PowerPoint Presentation</vt:lpstr>
      <vt:lpstr>PowerPoint Presentation</vt:lpstr>
      <vt:lpstr>CAPSULE SHELL</vt:lpstr>
      <vt:lpstr>PowerPoint Presentation</vt:lpstr>
      <vt:lpstr>PowerPoint Presentation</vt:lpstr>
      <vt:lpstr>Capsule 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Gelatin Mass Manufacture</vt:lpstr>
      <vt:lpstr>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ROTARY DIE ENCAPSULATING MACHINE</vt:lpstr>
      <vt:lpstr>PowerPoint Presentation</vt:lpstr>
      <vt:lpstr>Capsule Manufacturing</vt:lpstr>
      <vt:lpstr>PowerPoint Presentation</vt:lpstr>
      <vt:lpstr>PowerPoint Presentation</vt:lpstr>
      <vt:lpstr>PRODUCT QUALITY CONSIDERATIONS</vt:lpstr>
      <vt:lpstr>2-In-process testing</vt:lpstr>
      <vt:lpstr>            Finished product testing</vt:lpstr>
      <vt:lpstr>VEGICAPS SOFT CAPSULES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GELATIN CAPSULE</dc:title>
  <dc:creator>bhuwan</dc:creator>
  <cp:lastModifiedBy>Lenovo</cp:lastModifiedBy>
  <cp:revision>68</cp:revision>
  <dcterms:created xsi:type="dcterms:W3CDTF">2009-01-19T17:09:21Z</dcterms:created>
  <dcterms:modified xsi:type="dcterms:W3CDTF">2024-11-09T07:56:14Z</dcterms:modified>
</cp:coreProperties>
</file>