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7"/>
  </p:notesMasterIdLst>
  <p:sldIdLst>
    <p:sldId id="305" r:id="rId2"/>
    <p:sldId id="306" r:id="rId3"/>
    <p:sldId id="260" r:id="rId4"/>
    <p:sldId id="262" r:id="rId5"/>
    <p:sldId id="263" r:id="rId6"/>
    <p:sldId id="309" r:id="rId7"/>
    <p:sldId id="266" r:id="rId8"/>
    <p:sldId id="267" r:id="rId9"/>
    <p:sldId id="31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9" r:id="rId24"/>
    <p:sldId id="288" r:id="rId25"/>
    <p:sldId id="281" r:id="rId26"/>
    <p:sldId id="283" r:id="rId27"/>
    <p:sldId id="284" r:id="rId28"/>
    <p:sldId id="285" r:id="rId29"/>
    <p:sldId id="313" r:id="rId30"/>
    <p:sldId id="314" r:id="rId31"/>
    <p:sldId id="315" r:id="rId32"/>
    <p:sldId id="316" r:id="rId33"/>
    <p:sldId id="317" r:id="rId34"/>
    <p:sldId id="299" r:id="rId35"/>
    <p:sldId id="312" r:id="rId3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038393-6BE7-49DB-BB3F-5BD1A060A971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FBA5B9-507F-4C59-BE28-FEB539121E1A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27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2F53-9516-482C-B387-F9CDDD1E9417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3637-95A8-45EB-8DBB-2971E7881AEE}" type="datetimeFigureOut">
              <a:rPr lang="ar-IQ" smtClean="0"/>
              <a:pPr/>
              <a:t>08/05/1446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1A54-8575-42D5-837D-3200AF4DE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i="1" u="sng" dirty="0"/>
              <a:t>Hard capsules </a:t>
            </a:r>
            <a:br>
              <a:rPr lang="en-US" sz="8000" i="1" u="sng" dirty="0"/>
            </a:br>
            <a:br>
              <a:rPr lang="en-US" sz="8000" i="1" u="sng" dirty="0"/>
            </a:br>
            <a:r>
              <a:rPr lang="en-US" i="1" u="sng" dirty="0"/>
              <a:t>Dr. </a:t>
            </a:r>
            <a:r>
              <a:rPr lang="en-US" i="1" u="sng" dirty="0" err="1"/>
              <a:t>Nawal</a:t>
            </a:r>
            <a:r>
              <a:rPr lang="en-US" i="1" u="sng" dirty="0"/>
              <a:t> </a:t>
            </a:r>
            <a:r>
              <a:rPr lang="en-US" i="1" u="sng" dirty="0" err="1"/>
              <a:t>Ayash</a:t>
            </a:r>
            <a:endParaRPr lang="ar-IQ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Parts of capsules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66925" y="2429669"/>
            <a:ext cx="5010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Manufacture of empty </a:t>
            </a:r>
            <a:r>
              <a:rPr lang="en-ZA" dirty="0" err="1">
                <a:solidFill>
                  <a:schemeClr val="accent4">
                    <a:lumMod val="50000"/>
                  </a:schemeClr>
                </a:solidFill>
              </a:rPr>
              <a:t>gelatin</a:t>
            </a: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 capsules </a:t>
            </a:r>
            <a:endParaRPr lang="ar-IQ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ZA" dirty="0"/>
              <a:t>Steps involved are:</a:t>
            </a:r>
          </a:p>
          <a:p>
            <a:pPr algn="ctr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Dipping</a:t>
            </a:r>
          </a:p>
          <a:p>
            <a:pPr algn="ctr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Spinning</a:t>
            </a:r>
          </a:p>
          <a:p>
            <a:pPr algn="ctr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Drying</a:t>
            </a:r>
          </a:p>
          <a:p>
            <a:pPr algn="ctr">
              <a:buNone/>
            </a:pPr>
            <a:r>
              <a:rPr lang="en-ZA" dirty="0" err="1">
                <a:solidFill>
                  <a:schemeClr val="accent6">
                    <a:lumMod val="50000"/>
                  </a:schemeClr>
                </a:solidFill>
              </a:rPr>
              <a:t>Sipinning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Trimming and joining</a:t>
            </a:r>
          </a:p>
          <a:p>
            <a:pPr algn="ctr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Polishing</a:t>
            </a:r>
          </a:p>
          <a:p>
            <a:pPr algn="ctr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6000" b="1" dirty="0"/>
              <a:t>Dipping:</a:t>
            </a:r>
            <a:br>
              <a:rPr lang="en-US" sz="6000" dirty="0"/>
            </a:br>
            <a:endParaRPr lang="ar-IQ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ZA" dirty="0"/>
              <a:t>Pairs of the stainless steel pins are dipped into the dipping solution to simultaneously form the caps and bodies.</a:t>
            </a:r>
            <a:endParaRPr lang="en-US" dirty="0"/>
          </a:p>
          <a:p>
            <a:pPr algn="l">
              <a:buNone/>
            </a:pPr>
            <a:r>
              <a:rPr lang="en-ZA" dirty="0"/>
              <a:t>The dipping solution is maintained at a </a:t>
            </a:r>
            <a:r>
              <a:rPr lang="en-ZA" dirty="0" err="1"/>
              <a:t>temp.of</a:t>
            </a:r>
            <a:r>
              <a:rPr lang="en-ZA" dirty="0"/>
              <a:t> about 50 </a:t>
            </a:r>
            <a:r>
              <a:rPr lang="en-ZA" baseline="30000" dirty="0"/>
              <a:t>0</a:t>
            </a:r>
            <a:r>
              <a:rPr lang="en-ZA" dirty="0"/>
              <a:t>C in a </a:t>
            </a:r>
            <a:r>
              <a:rPr lang="en-ZA" dirty="0" err="1"/>
              <a:t>heated,jacketed</a:t>
            </a:r>
            <a:r>
              <a:rPr lang="en-ZA" dirty="0"/>
              <a:t> dipping pan. </a:t>
            </a:r>
            <a:endParaRPr lang="en-US" dirty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7300" b="1" dirty="0"/>
              <a:t>Spinning: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4700" dirty="0"/>
              <a:t>The pins are rotated to distribute the gelatin over the pins uniformly and to avoid the formation of a bead at the capsule ends.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4000" dirty="0"/>
              <a:t> 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4000" dirty="0"/>
              <a:t> </a:t>
            </a:r>
          </a:p>
          <a:p>
            <a:pPr algn="l">
              <a:lnSpc>
                <a:spcPct val="150000"/>
              </a:lnSpc>
              <a:buNone/>
            </a:pPr>
            <a:endParaRPr lang="ar-IQ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sz="8000" b="1" dirty="0"/>
              <a:t>Drying: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ZA" sz="4800" dirty="0"/>
              <a:t>The gelatine is dried by a blast of cool air to form a hard shell. </a:t>
            </a:r>
            <a:endParaRPr lang="en-US" sz="4800" dirty="0"/>
          </a:p>
          <a:p>
            <a:pPr algn="l">
              <a:buNone/>
            </a:pPr>
            <a:r>
              <a:rPr lang="en-ZA" sz="4800" dirty="0"/>
              <a:t>The pins are moved through a series of air drying kilns to remove water.</a:t>
            </a:r>
            <a:endParaRPr lang="en-US" sz="4800" dirty="0"/>
          </a:p>
          <a:p>
            <a:pPr algn="l">
              <a:buNone/>
            </a:pPr>
            <a:endParaRPr lang="ar-IQ"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sz="8000" b="1" dirty="0"/>
              <a:t>Stripping: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ZA" sz="5400" dirty="0"/>
              <a:t>A series of bronze jaws strip the cap and body portions of the capsules from the pins.</a:t>
            </a:r>
            <a:endParaRPr lang="en-US" sz="5400" dirty="0"/>
          </a:p>
          <a:p>
            <a:pPr algn="l">
              <a:buNone/>
            </a:pPr>
            <a:endParaRPr lang="ar-IQ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ar-IQ" sz="6000" b="1" dirty="0"/>
              <a:t>:</a:t>
            </a:r>
            <a:r>
              <a:rPr lang="en-ZA" sz="6000" b="1" dirty="0"/>
              <a:t>Trimming and joining</a:t>
            </a:r>
            <a:endParaRPr lang="ar-IQ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The stripped cap and body portions are trimmed to the required length by stationary knives.</a:t>
            </a:r>
          </a:p>
          <a:p>
            <a:pPr algn="l">
              <a:buNone/>
            </a:pPr>
            <a:r>
              <a:rPr lang="en-ZA" sz="4000" dirty="0"/>
              <a:t>After trimming to the right length, the cap and body portion are joined and ejected from the machine.   </a:t>
            </a:r>
            <a:endParaRPr lang="en-US" sz="4000" dirty="0"/>
          </a:p>
          <a:p>
            <a:pPr algn="l">
              <a:buNone/>
            </a:pPr>
            <a:endParaRPr lang="ar-IQ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7200" dirty="0"/>
              <a:t>Size of capsules</a:t>
            </a:r>
            <a:endParaRPr lang="ar-IQ" sz="7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24025" y="2420144"/>
            <a:ext cx="5695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7200" b="1" dirty="0"/>
              <a:t>Shapes of capsules</a:t>
            </a:r>
            <a:endParaRPr lang="ar-IQ" sz="7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2339181"/>
            <a:ext cx="579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Filling of hard </a:t>
            </a:r>
            <a:r>
              <a:rPr lang="en-ZA" dirty="0" err="1"/>
              <a:t>gelatin</a:t>
            </a:r>
            <a:r>
              <a:rPr lang="en-ZA" dirty="0"/>
              <a:t> capsules 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6450" y="2482056"/>
            <a:ext cx="4991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9388" y="44450"/>
            <a:ext cx="8824912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="1" dirty="0"/>
              <a:t>Capsules</a:t>
            </a:r>
          </a:p>
          <a:p>
            <a:pPr algn="l"/>
            <a:r>
              <a:rPr lang="en-US" sz="4000" b="1" dirty="0" err="1"/>
              <a:t>latin</a:t>
            </a:r>
            <a:r>
              <a:rPr lang="en-US" sz="4000" b="1" dirty="0"/>
              <a:t> – </a:t>
            </a:r>
            <a:r>
              <a:rPr lang="en-US" sz="4000" b="1" dirty="0" err="1"/>
              <a:t>capsulae</a:t>
            </a:r>
            <a:r>
              <a:rPr lang="en-US" sz="4000" b="1" dirty="0"/>
              <a:t> (caps.)</a:t>
            </a:r>
          </a:p>
          <a:p>
            <a:pPr algn="l">
              <a:buFont typeface="Wingdings" pitchFamily="2" charset="2"/>
              <a:buChar char="q"/>
            </a:pPr>
            <a:r>
              <a:rPr lang="en-US" sz="4000" b="1" dirty="0"/>
              <a:t>The drug is contained in a gelatin shell that breaks open after the capsule has been swallowed, releasing the drug. </a:t>
            </a:r>
          </a:p>
          <a:p>
            <a:pPr algn="l">
              <a:buFont typeface="Wingdings" pitchFamily="2" charset="2"/>
              <a:buChar char="q"/>
            </a:pPr>
            <a:r>
              <a:rPr lang="en-US" sz="4000" b="1" dirty="0"/>
              <a:t>The hard-shell gelatin </a:t>
            </a:r>
          </a:p>
          <a:p>
            <a:pPr algn="l">
              <a:buFont typeface="Wingdings" pitchFamily="2" charset="2"/>
              <a:buNone/>
            </a:pPr>
            <a:r>
              <a:rPr lang="en-US" sz="4000" b="1" dirty="0"/>
              <a:t>capsules contain solid drugs </a:t>
            </a:r>
          </a:p>
          <a:p>
            <a:pPr algn="l">
              <a:buFont typeface="Wingdings" pitchFamily="2" charset="2"/>
              <a:buChar char="q"/>
            </a:pPr>
            <a:endParaRPr lang="en-US" sz="4000" b="1" dirty="0"/>
          </a:p>
          <a:p>
            <a:pPr algn="l">
              <a:buFont typeface="Wingdings" pitchFamily="2" charset="2"/>
              <a:buChar char="q"/>
            </a:pPr>
            <a:r>
              <a:rPr lang="en-US" sz="4000" b="1" dirty="0"/>
              <a:t>The soft-shell gelatin </a:t>
            </a:r>
          </a:p>
          <a:p>
            <a:pPr algn="l">
              <a:buFont typeface="Wingdings" pitchFamily="2" charset="2"/>
              <a:buNone/>
            </a:pPr>
            <a:r>
              <a:rPr lang="en-US" sz="4000" b="1" dirty="0"/>
              <a:t>capsules contain oils</a:t>
            </a:r>
          </a:p>
          <a:p>
            <a:pPr algn="l">
              <a:buFont typeface="Wingdings" pitchFamily="2" charset="2"/>
              <a:buNone/>
            </a:pPr>
            <a:endParaRPr lang="bg-BG" sz="4000" b="1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99050"/>
            <a:ext cx="1944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 descr="Imag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213100"/>
            <a:ext cx="2016125" cy="178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7200" b="1" dirty="0"/>
              <a:t>Polishing </a:t>
            </a:r>
            <a:endParaRPr lang="ar-IQ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A" dirty="0"/>
              <a:t> </a:t>
            </a:r>
            <a:endParaRPr lang="en-US" dirty="0"/>
          </a:p>
          <a:p>
            <a:pPr algn="l">
              <a:buNone/>
            </a:pPr>
            <a:r>
              <a:rPr lang="en-ZA" b="1" dirty="0"/>
              <a:t>Pan polishing</a:t>
            </a:r>
            <a:r>
              <a:rPr lang="en-ZA" dirty="0"/>
              <a:t>: </a:t>
            </a:r>
            <a:r>
              <a:rPr lang="en-ZA" dirty="0" err="1"/>
              <a:t>Acela-cota</a:t>
            </a:r>
            <a:r>
              <a:rPr lang="en-ZA" dirty="0"/>
              <a:t> pan is used to dust and polish.</a:t>
            </a:r>
            <a:endParaRPr lang="en-US" dirty="0"/>
          </a:p>
          <a:p>
            <a:pPr algn="l">
              <a:buNone/>
            </a:pPr>
            <a:r>
              <a:rPr lang="en-ZA" b="1" dirty="0"/>
              <a:t>Cloth dusting</a:t>
            </a:r>
            <a:r>
              <a:rPr lang="en-ZA" dirty="0"/>
              <a:t>: capsules are rubbed with cloth.</a:t>
            </a:r>
            <a:endParaRPr lang="en-US" dirty="0"/>
          </a:p>
          <a:p>
            <a:pPr algn="l">
              <a:buNone/>
            </a:pPr>
            <a:r>
              <a:rPr lang="en-ZA" b="1" dirty="0"/>
              <a:t>Brushing</a:t>
            </a:r>
            <a:r>
              <a:rPr lang="en-ZA" dirty="0"/>
              <a:t>: capsules are feed under soft rotating brush</a:t>
            </a:r>
            <a:endParaRPr lang="en-US" dirty="0"/>
          </a:p>
          <a:p>
            <a:pPr algn="l">
              <a:buNone/>
            </a:pPr>
            <a:r>
              <a:rPr lang="ar-IQ" dirty="0"/>
              <a:t> </a:t>
            </a:r>
            <a:endParaRPr lang="en-US" dirty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/>
              <a:t>S</a:t>
            </a:r>
            <a:r>
              <a:rPr lang="en-ZA" sz="7200" b="1" dirty="0" err="1"/>
              <a:t>torage</a:t>
            </a:r>
            <a:endParaRPr lang="ar-IQ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ZA" sz="4000" dirty="0"/>
              <a:t>Finished capsules normally contain an equilibrium moisture content of 12-15% .</a:t>
            </a:r>
            <a:endParaRPr lang="en-US" sz="4000" dirty="0"/>
          </a:p>
          <a:p>
            <a:pPr algn="l">
              <a:buNone/>
            </a:pPr>
            <a:r>
              <a:rPr lang="en-ZA" sz="4000" dirty="0"/>
              <a:t>To maintain a relative humidity of 40-60% when handling and storing capsules.</a:t>
            </a:r>
            <a:endParaRPr lang="en-US" sz="4000" dirty="0"/>
          </a:p>
          <a:p>
            <a:pPr algn="l">
              <a:buNone/>
            </a:pPr>
            <a:r>
              <a:rPr lang="ar-SA" sz="4000" dirty="0"/>
              <a:t> </a:t>
            </a:r>
            <a:endParaRPr lang="en-US" sz="4000" dirty="0"/>
          </a:p>
          <a:p>
            <a:pPr algn="l">
              <a:buNone/>
            </a:pPr>
            <a:r>
              <a:rPr lang="ar-SA" sz="4000" dirty="0"/>
              <a:t> </a:t>
            </a:r>
            <a:endParaRPr lang="en-US" sz="4000" dirty="0"/>
          </a:p>
          <a:p>
            <a:pPr algn="l">
              <a:buNone/>
            </a:pPr>
            <a:endParaRPr lang="ar-IQ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Hard  </a:t>
            </a:r>
            <a:r>
              <a:rPr lang="en-ZA" dirty="0" err="1"/>
              <a:t>gelatin</a:t>
            </a:r>
            <a:r>
              <a:rPr lang="en-ZA" dirty="0"/>
              <a:t> capsules machine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Bench-scale filling: for small scale filling of capsules </a:t>
            </a:r>
          </a:p>
          <a:p>
            <a:pPr algn="l">
              <a:buNone/>
            </a:pPr>
            <a:r>
              <a:rPr lang="en-US" dirty="0"/>
              <a:t>Manual filling machine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43108" y="4786322"/>
            <a:ext cx="119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Arial" pitchFamily="34" charset="0"/>
              </a:rPr>
              <a:t>Profile 100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81212" y="1753394"/>
            <a:ext cx="4981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43100" y="1658144"/>
            <a:ext cx="52578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62150" y="1753394"/>
            <a:ext cx="5219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Quality control of capsules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ZA" dirty="0"/>
              <a:t>1-Length of capsules</a:t>
            </a:r>
            <a:endParaRPr lang="en-US" dirty="0"/>
          </a:p>
          <a:p>
            <a:pPr algn="l">
              <a:buNone/>
            </a:pPr>
            <a:r>
              <a:rPr lang="en-ZA" dirty="0"/>
              <a:t>2- Shape, size and </a:t>
            </a:r>
            <a:r>
              <a:rPr lang="en-ZA" dirty="0" err="1"/>
              <a:t>color</a:t>
            </a:r>
            <a:r>
              <a:rPr lang="en-ZA" dirty="0"/>
              <a:t>.</a:t>
            </a:r>
            <a:endParaRPr lang="en-US" dirty="0"/>
          </a:p>
          <a:p>
            <a:pPr algn="l">
              <a:buNone/>
            </a:pPr>
            <a:r>
              <a:rPr lang="en-ZA" dirty="0"/>
              <a:t>3- Thickness of capsules shell.</a:t>
            </a:r>
            <a:endParaRPr lang="en-US" dirty="0"/>
          </a:p>
          <a:p>
            <a:pPr algn="l">
              <a:buNone/>
            </a:pPr>
            <a:r>
              <a:rPr lang="en-ZA" dirty="0"/>
              <a:t>4- Weight variation test.</a:t>
            </a:r>
            <a:endParaRPr lang="en-US" dirty="0"/>
          </a:p>
          <a:p>
            <a:pPr algn="l">
              <a:buNone/>
            </a:pPr>
            <a:r>
              <a:rPr lang="en-ZA" dirty="0"/>
              <a:t>5-Uniformity of content</a:t>
            </a:r>
            <a:endParaRPr lang="en-US" dirty="0"/>
          </a:p>
          <a:p>
            <a:pPr algn="l">
              <a:buNone/>
            </a:pPr>
            <a:r>
              <a:rPr lang="en-ZA" dirty="0"/>
              <a:t>6-Disintegration test</a:t>
            </a:r>
            <a:endParaRPr lang="en-US" dirty="0"/>
          </a:p>
          <a:p>
            <a:pPr algn="l">
              <a:buNone/>
            </a:pPr>
            <a:r>
              <a:rPr lang="en-ZA" dirty="0"/>
              <a:t>7- Dissolution test</a:t>
            </a:r>
            <a:endParaRPr lang="en-US" dirty="0"/>
          </a:p>
          <a:p>
            <a:pPr algn="l">
              <a:buNone/>
            </a:pPr>
            <a:r>
              <a:rPr lang="en-ZA" dirty="0"/>
              <a:t>8-Stability test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Advantages of hard </a:t>
            </a:r>
            <a:r>
              <a:rPr lang="en-ZA" dirty="0" err="1"/>
              <a:t>gelatin</a:t>
            </a:r>
            <a:r>
              <a:rPr lang="en-ZA" dirty="0"/>
              <a:t> capsules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ZA" dirty="0"/>
              <a:t>Masking capacity.</a:t>
            </a:r>
            <a:endParaRPr lang="en-US" dirty="0"/>
          </a:p>
          <a:p>
            <a:pPr algn="l">
              <a:buNone/>
            </a:pPr>
            <a:r>
              <a:rPr lang="en-ZA" dirty="0"/>
              <a:t>Production of medicament.</a:t>
            </a:r>
            <a:endParaRPr lang="en-US" dirty="0"/>
          </a:p>
          <a:p>
            <a:pPr algn="l">
              <a:buNone/>
            </a:pPr>
            <a:r>
              <a:rPr lang="en-ZA" dirty="0"/>
              <a:t>Therapeutic inert and easy to digest.</a:t>
            </a:r>
            <a:endParaRPr lang="en-US" dirty="0"/>
          </a:p>
          <a:p>
            <a:pPr algn="l">
              <a:buNone/>
            </a:pPr>
            <a:r>
              <a:rPr lang="en-ZA" dirty="0"/>
              <a:t>Easy to swallow.</a:t>
            </a:r>
            <a:endParaRPr lang="en-US" dirty="0"/>
          </a:p>
          <a:p>
            <a:pPr algn="l">
              <a:buNone/>
            </a:pPr>
            <a:r>
              <a:rPr lang="en-ZA" dirty="0"/>
              <a:t>Easy to handle and carry.</a:t>
            </a:r>
            <a:endParaRPr lang="en-US" dirty="0"/>
          </a:p>
          <a:p>
            <a:pPr algn="l">
              <a:buNone/>
            </a:pPr>
            <a:r>
              <a:rPr lang="en-ZA" dirty="0"/>
              <a:t>Different sizes are available.</a:t>
            </a:r>
            <a:endParaRPr lang="en-US" dirty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advantages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No need of complicated machinery.</a:t>
            </a:r>
          </a:p>
          <a:p>
            <a:pPr algn="l">
              <a:buNone/>
            </a:pPr>
            <a:r>
              <a:rPr lang="en-US" dirty="0"/>
              <a:t>Filling of incompatible substance in the same shell.</a:t>
            </a:r>
          </a:p>
          <a:p>
            <a:pPr algn="l">
              <a:buNone/>
            </a:pPr>
            <a:r>
              <a:rPr lang="en-ZA" dirty="0"/>
              <a:t>Product identification.</a:t>
            </a:r>
            <a:endParaRPr lang="en-US" dirty="0"/>
          </a:p>
          <a:p>
            <a:pPr algn="l">
              <a:buNone/>
            </a:pPr>
            <a:r>
              <a:rPr lang="en-ZA" dirty="0"/>
              <a:t>Provide enteric &amp; sustained release effects</a:t>
            </a:r>
            <a:endParaRPr lang="en-US" dirty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511691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9388" y="115888"/>
            <a:ext cx="878522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4000" b="1" dirty="0"/>
              <a:t>Slow-release capsules contain pellets </a:t>
            </a:r>
          </a:p>
          <a:p>
            <a:pPr algn="l"/>
            <a:r>
              <a:rPr lang="en-US" sz="4000" b="1" dirty="0"/>
              <a:t>that dissolve in the gastrointestinal tract, releasing the drug slowly.</a:t>
            </a:r>
          </a:p>
          <a:p>
            <a:pPr algn="l"/>
            <a:endParaRPr lang="en-US" sz="4000" b="1" dirty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q"/>
            </a:pPr>
            <a:r>
              <a:rPr lang="en-US" sz="4000" b="1" dirty="0"/>
              <a:t>Gastro-resistant capsules contain </a:t>
            </a:r>
          </a:p>
          <a:p>
            <a:pPr algn="l"/>
            <a:r>
              <a:rPr lang="en-US" sz="4000" b="1" dirty="0"/>
              <a:t>pellets that dissolve in the intestine.</a:t>
            </a:r>
          </a:p>
          <a:p>
            <a:pPr algn="l"/>
            <a:endParaRPr lang="bg-BG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consideration in cap. formulation</a:t>
            </a: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80937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715392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7452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  techniques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Imprinting</a:t>
            </a:r>
            <a:endParaRPr lang="ar-IQ" dirty="0"/>
          </a:p>
          <a:p>
            <a:pPr algn="l"/>
            <a:r>
              <a:rPr lang="en-US" dirty="0"/>
              <a:t>Special purpose </a:t>
            </a:r>
            <a:r>
              <a:rPr lang="en-US" dirty="0" err="1"/>
              <a:t>capsuls</a:t>
            </a:r>
            <a:endParaRPr lang="en-US" dirty="0"/>
          </a:p>
          <a:p>
            <a:pPr algn="l"/>
            <a:endParaRPr lang="ar-IQ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3"/>
            <a:ext cx="768055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7005043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971113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16525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47875" y="2001044"/>
            <a:ext cx="5048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i="1" u="sng" dirty="0"/>
              <a:t>Thank you </a:t>
            </a:r>
            <a:endParaRPr lang="ar-IQ" sz="6600" i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3243284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Z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These capsules are made up of gelatine blends, small amount of certified dyes, </a:t>
            </a:r>
            <a:r>
              <a:rPr lang="en-ZA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opaquants</a:t>
            </a:r>
            <a:r>
              <a:rPr lang="en-Z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plasticizers and preservatives</a:t>
            </a:r>
            <a:r>
              <a:rPr lang="en-ZA" sz="3600" dirty="0"/>
              <a:t>.</a:t>
            </a:r>
            <a:endParaRPr lang="ar-IQ" sz="3600" dirty="0"/>
          </a:p>
        </p:txBody>
      </p:sp>
      <p:sp>
        <p:nvSpPr>
          <p:cNvPr id="4" name="Rectangle 3"/>
          <p:cNvSpPr/>
          <p:nvPr/>
        </p:nvSpPr>
        <p:spPr>
          <a:xfrm>
            <a:off x="2214546" y="785794"/>
            <a:ext cx="3919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ZA" sz="5400" b="1" dirty="0">
                <a:solidFill>
                  <a:schemeClr val="accent2">
                    <a:lumMod val="75000"/>
                  </a:schemeClr>
                </a:solidFill>
              </a:rPr>
              <a:t>Capsule shell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err="1"/>
              <a:t>Gelatin</a:t>
            </a:r>
            <a:r>
              <a:rPr lang="en-ZA" dirty="0"/>
              <a:t> </a:t>
            </a:r>
            <a:br>
              <a:rPr lang="en-ZA" dirty="0"/>
            </a:br>
            <a:r>
              <a:rPr lang="en-ZA" dirty="0"/>
              <a:t>it is </a:t>
            </a:r>
            <a:r>
              <a:rPr lang="en-ZA" dirty="0" err="1"/>
              <a:t>hetrogeneous</a:t>
            </a:r>
            <a:r>
              <a:rPr lang="en-ZA" dirty="0"/>
              <a:t> product derived by hydrolytic extraction of animal </a:t>
            </a:r>
            <a:br>
              <a:rPr lang="ar-IQ" dirty="0"/>
            </a:br>
            <a:r>
              <a:rPr lang="en-ZA" dirty="0" err="1"/>
              <a:t>collagen.the</a:t>
            </a:r>
            <a:r>
              <a:rPr lang="en-ZA" dirty="0"/>
              <a:t> source of </a:t>
            </a:r>
            <a:r>
              <a:rPr lang="en-ZA" dirty="0" err="1"/>
              <a:t>gelatins</a:t>
            </a:r>
            <a:r>
              <a:rPr lang="en-ZA" dirty="0"/>
              <a:t> including animal </a:t>
            </a:r>
            <a:r>
              <a:rPr lang="en-ZA" dirty="0" err="1"/>
              <a:t>bones,hide</a:t>
            </a:r>
            <a:r>
              <a:rPr lang="en-ZA" dirty="0"/>
              <a:t> portions and </a:t>
            </a:r>
            <a:r>
              <a:rPr lang="en-ZA" dirty="0" err="1"/>
              <a:t>frozenpork</a:t>
            </a:r>
            <a:r>
              <a:rPr lang="en-ZA" dirty="0"/>
              <a:t> skin </a:t>
            </a:r>
            <a:br>
              <a:rPr lang="en-ZA" dirty="0"/>
            </a:b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Gelatin 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85" y="2571739"/>
            <a:ext cx="6861620" cy="14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l">
              <a:buNone/>
            </a:pPr>
            <a:r>
              <a:rPr lang="en-ZA" sz="4400" dirty="0"/>
              <a:t>Type A</a:t>
            </a:r>
            <a:endParaRPr lang="en-US" sz="4400" dirty="0"/>
          </a:p>
          <a:p>
            <a:pPr marL="742950" indent="-742950" algn="l">
              <a:buNone/>
            </a:pPr>
            <a:r>
              <a:rPr lang="en-ZA" sz="4400" dirty="0"/>
              <a:t>Derived from acidic treated precursor that exhibits an </a:t>
            </a:r>
            <a:r>
              <a:rPr lang="en-ZA" sz="4400" dirty="0" err="1"/>
              <a:t>isoelectric</a:t>
            </a:r>
            <a:r>
              <a:rPr lang="en-ZA" sz="4400" dirty="0"/>
              <a:t> point at pH at 9. It is manufactured mainly from pork skin.</a:t>
            </a:r>
            <a:endParaRPr lang="en-US" sz="4400" dirty="0"/>
          </a:p>
          <a:p>
            <a:pPr algn="l"/>
            <a:endParaRPr lang="ar-IQ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ZA" sz="4400" b="1" dirty="0"/>
              <a:t>Type B</a:t>
            </a:r>
            <a:endParaRPr lang="en-US" sz="4400" b="1" dirty="0"/>
          </a:p>
          <a:p>
            <a:pPr algn="l">
              <a:buNone/>
            </a:pPr>
            <a:r>
              <a:rPr lang="en-ZA" sz="4400" b="1" dirty="0"/>
              <a:t>Derived from alkali treated precursor that exhibits an </a:t>
            </a:r>
            <a:r>
              <a:rPr lang="en-ZA" sz="4400" b="1" dirty="0" err="1"/>
              <a:t>isoelectric</a:t>
            </a:r>
            <a:r>
              <a:rPr lang="en-ZA" sz="4400" b="1" dirty="0"/>
              <a:t> point at pH at 4-7. It is manufactured mainly from animal bones.</a:t>
            </a:r>
            <a:endParaRPr lang="en-US" sz="4400" b="1" dirty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5128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571</Words>
  <Application>Microsoft Office PowerPoint</Application>
  <PresentationFormat>On-screen Show (4:3)</PresentationFormat>
  <Paragraphs>94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Hard capsules   Dr. Nawal Ayash</vt:lpstr>
      <vt:lpstr>PowerPoint Presentation</vt:lpstr>
      <vt:lpstr>PowerPoint Presentation</vt:lpstr>
      <vt:lpstr>PowerPoint Presentation</vt:lpstr>
      <vt:lpstr>Gelatin  it is hetrogeneous product derived by hydrolytic extraction of animal  collagen.the source of gelatins including animal bones,hide portions and frozenpork skin  </vt:lpstr>
      <vt:lpstr>Gelatin </vt:lpstr>
      <vt:lpstr>PowerPoint Presentation</vt:lpstr>
      <vt:lpstr>PowerPoint Presentation</vt:lpstr>
      <vt:lpstr>PowerPoint Presentation</vt:lpstr>
      <vt:lpstr>Parts of capsules</vt:lpstr>
      <vt:lpstr>Manufacture of empty gelatin capsules </vt:lpstr>
      <vt:lpstr>Dipping: </vt:lpstr>
      <vt:lpstr>Spinning: </vt:lpstr>
      <vt:lpstr>Drying: </vt:lpstr>
      <vt:lpstr>Stripping: </vt:lpstr>
      <vt:lpstr>:Trimming and joining</vt:lpstr>
      <vt:lpstr>Size of capsules</vt:lpstr>
      <vt:lpstr>Shapes of capsules</vt:lpstr>
      <vt:lpstr>Filling of hard gelatin capsules </vt:lpstr>
      <vt:lpstr>Polishing </vt:lpstr>
      <vt:lpstr>Storage</vt:lpstr>
      <vt:lpstr>Hard  gelatin capsules machine </vt:lpstr>
      <vt:lpstr>PowerPoint Presentation</vt:lpstr>
      <vt:lpstr>PowerPoint Presentation</vt:lpstr>
      <vt:lpstr>PowerPoint Presentation</vt:lpstr>
      <vt:lpstr>Quality control of capsules</vt:lpstr>
      <vt:lpstr>Advantages of hard gelatin capsules</vt:lpstr>
      <vt:lpstr>advantages</vt:lpstr>
      <vt:lpstr>Formulation </vt:lpstr>
      <vt:lpstr>General consideration in cap. formulation</vt:lpstr>
      <vt:lpstr>Special   techniques</vt:lpstr>
      <vt:lpstr>PowerPoint Presentation</vt:lpstr>
      <vt:lpstr>PowerPoint Presentation</vt:lpstr>
      <vt:lpstr>PowerPoint Presentation</vt:lpstr>
      <vt:lpstr>Thank you </vt:lpstr>
    </vt:vector>
  </TitlesOfParts>
  <Company>M.Z.X-2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Dr.Nawil</dc:creator>
  <cp:lastModifiedBy>Lenovo</cp:lastModifiedBy>
  <cp:revision>81</cp:revision>
  <dcterms:created xsi:type="dcterms:W3CDTF">2012-09-28T19:16:03Z</dcterms:created>
  <dcterms:modified xsi:type="dcterms:W3CDTF">2024-11-09T06:36:37Z</dcterms:modified>
</cp:coreProperties>
</file>