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57" r:id="rId4"/>
    <p:sldId id="258" r:id="rId5"/>
    <p:sldId id="316" r:id="rId6"/>
    <p:sldId id="315" r:id="rId7"/>
    <p:sldId id="313" r:id="rId8"/>
    <p:sldId id="259" r:id="rId9"/>
    <p:sldId id="260" r:id="rId10"/>
    <p:sldId id="262" r:id="rId11"/>
    <p:sldId id="263" r:id="rId12"/>
    <p:sldId id="265" r:id="rId13"/>
    <p:sldId id="266" r:id="rId14"/>
    <p:sldId id="267" r:id="rId15"/>
    <p:sldId id="268" r:id="rId16"/>
    <p:sldId id="269" r:id="rId17"/>
    <p:sldId id="270" r:id="rId18"/>
    <p:sldId id="273" r:id="rId19"/>
    <p:sldId id="275" r:id="rId20"/>
    <p:sldId id="276" r:id="rId21"/>
    <p:sldId id="277" r:id="rId22"/>
    <p:sldId id="278" r:id="rId23"/>
    <p:sldId id="279" r:id="rId24"/>
    <p:sldId id="280" r:id="rId25"/>
    <p:sldId id="281" r:id="rId26"/>
    <p:sldId id="282" r:id="rId27"/>
    <p:sldId id="286" r:id="rId28"/>
    <p:sldId id="285" r:id="rId29"/>
    <p:sldId id="287" r:id="rId30"/>
    <p:sldId id="288" r:id="rId31"/>
    <p:sldId id="289" r:id="rId32"/>
    <p:sldId id="290" r:id="rId33"/>
    <p:sldId id="291"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5" d="100"/>
          <a:sy n="85" d="100"/>
        </p:scale>
        <p:origin x="-9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064F2D72-903E-4D84-BA41-7A649C436C39}" type="datetimeFigureOut">
              <a:rPr lang="en-US" smtClean="0"/>
              <a:t>2/24/2024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614249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64F2D72-903E-4D84-BA41-7A649C436C39}" type="datetimeFigureOut">
              <a:rPr lang="en-US" smtClean="0"/>
              <a:t>2/24/2024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664866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64F2D72-903E-4D84-BA41-7A649C436C39}" type="datetimeFigureOut">
              <a:rPr lang="en-US" smtClean="0"/>
              <a:t>2/24/2024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1333848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064F2D72-903E-4D84-BA41-7A649C436C39}" type="datetimeFigureOut">
              <a:rPr lang="en-US" smtClean="0"/>
              <a:t>2/24/2024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243487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64F2D72-903E-4D84-BA41-7A649C436C39}" type="datetimeFigureOut">
              <a:rPr lang="en-US" smtClean="0"/>
              <a:t>2/24/2024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1522767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064F2D72-903E-4D84-BA41-7A649C436C39}" type="datetimeFigureOut">
              <a:rPr lang="en-US" smtClean="0"/>
              <a:t>2/24/2024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103446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064F2D72-903E-4D84-BA41-7A649C436C39}" type="datetimeFigureOut">
              <a:rPr lang="en-US" smtClean="0"/>
              <a:t>2/24/2024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200953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64F2D72-903E-4D84-BA41-7A649C436C39}" type="datetimeFigureOut">
              <a:rPr lang="en-US" smtClean="0"/>
              <a:t>2/24/2024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408129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64F2D72-903E-4D84-BA41-7A649C436C39}" type="datetimeFigureOut">
              <a:rPr lang="en-US" smtClean="0"/>
              <a:t>2/24/2024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859443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64F2D72-903E-4D84-BA41-7A649C436C39}" type="datetimeFigureOut">
              <a:rPr lang="en-US" smtClean="0"/>
              <a:t>2/24/2024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3550922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64F2D72-903E-4D84-BA41-7A649C436C39}" type="datetimeFigureOut">
              <a:rPr lang="en-US" smtClean="0"/>
              <a:t>2/24/2024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8E6A8242-237A-4097-BB16-918ED302930B}" type="slidenum">
              <a:rPr lang="en-US" smtClean="0"/>
              <a:t>‹#›</a:t>
            </a:fld>
            <a:endParaRPr lang="en-US"/>
          </a:p>
        </p:txBody>
      </p:sp>
    </p:spTree>
    <p:extLst>
      <p:ext uri="{BB962C8B-B14F-4D97-AF65-F5344CB8AC3E}">
        <p14:creationId xmlns:p14="http://schemas.microsoft.com/office/powerpoint/2010/main" val="234100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F2D72-903E-4D84-BA41-7A649C436C39}" type="datetimeFigureOut">
              <a:rPr lang="en-US" smtClean="0"/>
              <a:t>2/24/2024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A8242-237A-4097-BB16-918ED302930B}" type="slidenum">
              <a:rPr lang="en-US" smtClean="0"/>
              <a:t>‹#›</a:t>
            </a:fld>
            <a:endParaRPr lang="en-US"/>
          </a:p>
        </p:txBody>
      </p:sp>
    </p:spTree>
    <p:extLst>
      <p:ext uri="{BB962C8B-B14F-4D97-AF65-F5344CB8AC3E}">
        <p14:creationId xmlns:p14="http://schemas.microsoft.com/office/powerpoint/2010/main" val="341825381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817036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0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5589240"/>
          </a:xfrm>
        </p:spPr>
        <p:txBody>
          <a:bodyPr>
            <a:normAutofit fontScale="90000"/>
          </a:bodyPr>
          <a:lstStyle/>
          <a:p>
            <a:r>
              <a:rPr lang="ar-IQ" dirty="0" smtClean="0"/>
              <a:t/>
            </a:r>
            <a:br>
              <a:rPr lang="ar-IQ" dirty="0" smtClean="0"/>
            </a:br>
            <a:r>
              <a:rPr lang="ar-IQ" dirty="0" smtClean="0"/>
              <a:t>مقدمة </a:t>
            </a:r>
            <a:br>
              <a:rPr lang="ar-IQ" dirty="0" smtClean="0"/>
            </a:br>
            <a:r>
              <a:rPr lang="ar-IQ" dirty="0" smtClean="0"/>
              <a:t>يعد البحث العلمي وسيلة حيوية يستخدمها الانسان لتحقيق التقدم والتطور على مستويات متعددة وهو السبيل الذي يمكن من خلاله اكتشاف جديد وابتكار بعيد عن الروتين والتقليد المألوف , إذ بدون البحوث العلمية وتأثيراتها المهمة يبقى الانسان محجوزا داخل صندوق بدائي دون اي تقدم يذكر ,  </a:t>
            </a:r>
            <a:br>
              <a:rPr lang="ar-IQ" dirty="0" smtClean="0"/>
            </a:br>
            <a:r>
              <a:rPr lang="ar-IQ" dirty="0" smtClean="0"/>
              <a:t>وتختلف طرق البحث العلمي في وقتنا </a:t>
            </a:r>
            <a:br>
              <a:rPr lang="ar-IQ" dirty="0" smtClean="0"/>
            </a:br>
            <a:r>
              <a:rPr lang="ar-IQ" dirty="0" smtClean="0"/>
              <a:t>عن ما كان يستخدم في الماضي , بالتالي تختلف خطوات كتابة حلقة بحث حديثا عن السابق حيث </a:t>
            </a:r>
            <a:endParaRPr lang="en-US" dirty="0"/>
          </a:p>
        </p:txBody>
      </p:sp>
    </p:spTree>
    <p:extLst>
      <p:ext uri="{BB962C8B-B14F-4D97-AF65-F5344CB8AC3E}">
        <p14:creationId xmlns:p14="http://schemas.microsoft.com/office/powerpoint/2010/main" val="336960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r"/>
            <a:r>
              <a:rPr lang="ar-IQ" sz="3600" dirty="0" smtClean="0"/>
              <a:t>يتوفر للباحث العلمي اليوم خيارات وادوات متعددة للوصول الى نتائج افضل </a:t>
            </a:r>
            <a:endParaRPr lang="en-US" sz="3600" dirty="0"/>
          </a:p>
        </p:txBody>
      </p:sp>
    </p:spTree>
    <p:extLst>
      <p:ext uri="{BB962C8B-B14F-4D97-AF65-F5344CB8AC3E}">
        <p14:creationId xmlns:p14="http://schemas.microsoft.com/office/powerpoint/2010/main" val="6920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7"/>
            <a:ext cx="7772400" cy="3267794"/>
          </a:xfrm>
        </p:spPr>
        <p:txBody>
          <a:bodyPr>
            <a:normAutofit fontScale="90000"/>
          </a:bodyPr>
          <a:lstStyle/>
          <a:p>
            <a:r>
              <a:rPr lang="ar-SA" dirty="0" smtClean="0"/>
              <a:t>خطوات حلقة البحث </a:t>
            </a:r>
            <a:br>
              <a:rPr lang="ar-SA" dirty="0" smtClean="0"/>
            </a:br>
            <a:r>
              <a:rPr lang="ar-SA" dirty="0" smtClean="0"/>
              <a:t>تتألف حلقة البحث من عدة خطوات تساعد الباحث على تحقيق اهدافه والوصول الى نتائج موثوقة ومعرفة علمية والخطوات الاساسية في حلقة البحث هي :</a:t>
            </a:r>
            <a:br>
              <a:rPr lang="ar-SA" dirty="0" smtClean="0"/>
            </a:br>
            <a:r>
              <a:rPr lang="ar-SA" dirty="0" smtClean="0"/>
              <a:t> </a:t>
            </a:r>
            <a:endParaRPr lang="en-US" dirty="0"/>
          </a:p>
        </p:txBody>
      </p:sp>
      <p:sp>
        <p:nvSpPr>
          <p:cNvPr id="3" name="عنوان فرعي 2"/>
          <p:cNvSpPr>
            <a:spLocks noGrp="1"/>
          </p:cNvSpPr>
          <p:nvPr>
            <p:ph type="subTitle" idx="1"/>
          </p:nvPr>
        </p:nvSpPr>
        <p:spPr/>
        <p:txBody>
          <a:bodyPr>
            <a:normAutofit fontScale="77500" lnSpcReduction="20000"/>
          </a:bodyPr>
          <a:lstStyle/>
          <a:p>
            <a:r>
              <a:rPr lang="ar-SA" dirty="0" smtClean="0"/>
              <a:t>اولا / تحديد الموضوع ووضع الاهداف </a:t>
            </a:r>
          </a:p>
          <a:p>
            <a:r>
              <a:rPr lang="ar-SA" dirty="0" smtClean="0"/>
              <a:t>تبدأ الحلقة بتحديد الموضوع الذي يرغب الباحث في دراسته وهذا يتطلب تحديد الاهداف التي يرغب الباحث تحقيقها من خلال البحث سواء كانت في توسيع المعرفة الحالية او حل مشكلة معينة , او اختبار فرضيات معينة </a:t>
            </a:r>
            <a:endParaRPr lang="en-US" dirty="0"/>
          </a:p>
        </p:txBody>
      </p:sp>
    </p:spTree>
    <p:extLst>
      <p:ext uri="{BB962C8B-B14F-4D97-AF65-F5344CB8AC3E}">
        <p14:creationId xmlns:p14="http://schemas.microsoft.com/office/powerpoint/2010/main" val="37555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ثانيا / اعداد استعراض الادبيات او المراجع </a:t>
            </a:r>
            <a:endParaRPr lang="en-US" dirty="0"/>
          </a:p>
        </p:txBody>
      </p:sp>
      <p:sp>
        <p:nvSpPr>
          <p:cNvPr id="3" name="عنصر نائب للمحتوى 2"/>
          <p:cNvSpPr>
            <a:spLocks noGrp="1"/>
          </p:cNvSpPr>
          <p:nvPr>
            <p:ph idx="1"/>
          </p:nvPr>
        </p:nvSpPr>
        <p:spPr/>
        <p:txBody>
          <a:bodyPr/>
          <a:lstStyle/>
          <a:p>
            <a:pPr algn="r"/>
            <a:r>
              <a:rPr lang="ar-SA" dirty="0" smtClean="0"/>
              <a:t>تعد هذه الخطوة من اهم خطوات كتابة حلقة البحث ويجب ان يقوم الباحث بمراجعة الادبيات المتاحة المتعلقة بالموضوع الحدد , ويشمل ذلك قراءة الكتب , المقالات العلمية , الابحاث السابقة ذات الصلة بالموضوع , هذا الاستعراض يساعد فهم الابحاث والنظريات الحالية والثغرات الموجودة فيها والمساهمة في تحديد النقاط التي يمكن للبحث الجديد تسليط الضوء عليها واعتبارها نقطة انطلاق لبحثه الجديد </a:t>
            </a:r>
            <a:endParaRPr lang="en-US" dirty="0"/>
          </a:p>
        </p:txBody>
      </p:sp>
    </p:spTree>
    <p:extLst>
      <p:ext uri="{BB962C8B-B14F-4D97-AF65-F5344CB8AC3E}">
        <p14:creationId xmlns:p14="http://schemas.microsoft.com/office/powerpoint/2010/main" val="83455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ثالثا / وضع الفرضيات والاسئلة البحثية </a:t>
            </a:r>
            <a:br>
              <a:rPr lang="ar-SA" dirty="0" smtClean="0"/>
            </a:br>
            <a:endParaRPr lang="en-US" dirty="0"/>
          </a:p>
        </p:txBody>
      </p:sp>
      <p:sp>
        <p:nvSpPr>
          <p:cNvPr id="3" name="عنصر نائب للمحتوى 2"/>
          <p:cNvSpPr>
            <a:spLocks noGrp="1"/>
          </p:cNvSpPr>
          <p:nvPr>
            <p:ph idx="1"/>
          </p:nvPr>
        </p:nvSpPr>
        <p:spPr/>
        <p:txBody>
          <a:bodyPr/>
          <a:lstStyle/>
          <a:p>
            <a:pPr algn="r"/>
            <a:r>
              <a:rPr lang="ar-SA" dirty="0" smtClean="0"/>
              <a:t>يجب على الباحث وضع فرضيات او افتراضات تفسر ظاهرة البحث التي يرغب في دراستها ويمكن ان تستند هذه الفرضيات الى الادبيات المراجعة والنظريات الموجودة ويتم صياغة اسئلة البحث المحددة التي يسعى الباحث الاجابة </a:t>
            </a:r>
          </a:p>
          <a:p>
            <a:pPr algn="r"/>
            <a:r>
              <a:rPr lang="ar-SA" dirty="0" smtClean="0"/>
              <a:t>عنها من خلال البحث </a:t>
            </a:r>
            <a:endParaRPr lang="en-US" dirty="0"/>
          </a:p>
        </p:txBody>
      </p:sp>
    </p:spTree>
    <p:extLst>
      <p:ext uri="{BB962C8B-B14F-4D97-AF65-F5344CB8AC3E}">
        <p14:creationId xmlns:p14="http://schemas.microsoft.com/office/powerpoint/2010/main" val="220998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رابعا / تصميم الدراسة وجمع البيانات </a:t>
            </a:r>
            <a:endParaRPr lang="en-US" dirty="0"/>
          </a:p>
        </p:txBody>
      </p:sp>
      <p:sp>
        <p:nvSpPr>
          <p:cNvPr id="3" name="عنصر نائب للمحتوى 2"/>
          <p:cNvSpPr>
            <a:spLocks noGrp="1"/>
          </p:cNvSpPr>
          <p:nvPr>
            <p:ph idx="1"/>
          </p:nvPr>
        </p:nvSpPr>
        <p:spPr/>
        <p:txBody>
          <a:bodyPr/>
          <a:lstStyle/>
          <a:p>
            <a:pPr algn="r"/>
            <a:r>
              <a:rPr lang="ar-SA" dirty="0" smtClean="0"/>
              <a:t>يتم تحديد تصميم الدراسة والادوات والطرق المناسبة لجمع البيانات المطلوبة ويمكن ان تشمل طرق جمع البيانات المقابلات , الاستبيانات , الملاحظات الميدانية , التجارب العملية , تحليل البيانات الموجودة بالفعل </a:t>
            </a:r>
            <a:endParaRPr lang="en-US" dirty="0"/>
          </a:p>
        </p:txBody>
      </p:sp>
    </p:spTree>
    <p:extLst>
      <p:ext uri="{BB962C8B-B14F-4D97-AF65-F5344CB8AC3E}">
        <p14:creationId xmlns:p14="http://schemas.microsoft.com/office/powerpoint/2010/main" val="219361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خامسا / تحليل البيانات وتفسيرها </a:t>
            </a:r>
            <a:endParaRPr lang="en-US" dirty="0"/>
          </a:p>
        </p:txBody>
      </p:sp>
      <p:sp>
        <p:nvSpPr>
          <p:cNvPr id="3" name="عنصر نائب للمحتوى 2"/>
          <p:cNvSpPr>
            <a:spLocks noGrp="1"/>
          </p:cNvSpPr>
          <p:nvPr>
            <p:ph idx="1"/>
          </p:nvPr>
        </p:nvSpPr>
        <p:spPr/>
        <p:txBody>
          <a:bodyPr/>
          <a:lstStyle/>
          <a:p>
            <a:pPr algn="r"/>
            <a:r>
              <a:rPr lang="ar-SA" dirty="0" smtClean="0"/>
              <a:t>من اهم خطوات كتابة حلقة البحث والتي تتم بعد جمع البيانات ويتم تحليلها باستخدام الاساليب والتقنيات المناسبة كما يمكن استخدام الاحصاءات وتقنيات التحليل المناسبة وكمية الاستخلاص للنتائج وتفسيرها ويهدف التحليل الى دعم او تفنيد الفرضيات المطروحة والاستجابة </a:t>
            </a:r>
            <a:r>
              <a:rPr lang="ar-SA" dirty="0" err="1" smtClean="0"/>
              <a:t>لاسئلة</a:t>
            </a:r>
            <a:r>
              <a:rPr lang="ar-SA" dirty="0" smtClean="0"/>
              <a:t> البحث المحددة </a:t>
            </a:r>
            <a:endParaRPr lang="en-US" dirty="0"/>
          </a:p>
        </p:txBody>
      </p:sp>
    </p:spTree>
    <p:extLst>
      <p:ext uri="{BB962C8B-B14F-4D97-AF65-F5344CB8AC3E}">
        <p14:creationId xmlns:p14="http://schemas.microsoft.com/office/powerpoint/2010/main" val="40145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سادسا / تقييم النتائج والتوصيات </a:t>
            </a:r>
            <a:endParaRPr lang="en-US" dirty="0"/>
          </a:p>
        </p:txBody>
      </p:sp>
      <p:sp>
        <p:nvSpPr>
          <p:cNvPr id="3" name="عنصر نائب للمحتوى 2"/>
          <p:cNvSpPr>
            <a:spLocks noGrp="1"/>
          </p:cNvSpPr>
          <p:nvPr>
            <p:ph idx="1"/>
          </p:nvPr>
        </p:nvSpPr>
        <p:spPr/>
        <p:txBody>
          <a:bodyPr/>
          <a:lstStyle/>
          <a:p>
            <a:r>
              <a:rPr lang="ar-SA" dirty="0" smtClean="0"/>
              <a:t>يتم تقييم النتائج المستخلصة من التحليل وتفسير البيانات ويتم تحليل المعلومات واستنباط النتائج الرئيسية والموجزة الداعمة او التي تنفي الفرضيات المطروحة وبناء على النتائج يمكن للباحث ان يقدم توصيات واقتراحات للتطبيقات </a:t>
            </a:r>
          </a:p>
          <a:p>
            <a:r>
              <a:rPr lang="ar-SA" dirty="0" smtClean="0"/>
              <a:t>المستقبلية او </a:t>
            </a:r>
            <a:r>
              <a:rPr lang="ar-SA" dirty="0" err="1" smtClean="0"/>
              <a:t>الابحث</a:t>
            </a:r>
            <a:r>
              <a:rPr lang="ar-SA" dirty="0" smtClean="0"/>
              <a:t> الاضافية </a:t>
            </a:r>
            <a:endParaRPr lang="en-US" dirty="0"/>
          </a:p>
        </p:txBody>
      </p:sp>
    </p:spTree>
    <p:extLst>
      <p:ext uri="{BB962C8B-B14F-4D97-AF65-F5344CB8AC3E}">
        <p14:creationId xmlns:p14="http://schemas.microsoft.com/office/powerpoint/2010/main" val="93813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خصائص حلقة البحث </a:t>
            </a:r>
            <a:endParaRPr lang="en-US" dirty="0"/>
          </a:p>
        </p:txBody>
      </p:sp>
      <p:sp>
        <p:nvSpPr>
          <p:cNvPr id="3" name="عنصر نائب للمحتوى 2"/>
          <p:cNvSpPr>
            <a:spLocks noGrp="1"/>
          </p:cNvSpPr>
          <p:nvPr>
            <p:ph idx="1"/>
          </p:nvPr>
        </p:nvSpPr>
        <p:spPr/>
        <p:txBody>
          <a:bodyPr/>
          <a:lstStyle/>
          <a:p>
            <a:r>
              <a:rPr lang="ar-SA" dirty="0" smtClean="0"/>
              <a:t>اولا / كل المشاركين في حلقة البحث لهم اهتمامات مشتركة بمعنى يجمعهم تخصص معين </a:t>
            </a:r>
          </a:p>
          <a:p>
            <a:r>
              <a:rPr lang="ar-SA" dirty="0" smtClean="0"/>
              <a:t>ثانيا / حلقة البحث قد تكون شكل من ورش العمل لكنها ليست ورشة عمل </a:t>
            </a:r>
          </a:p>
          <a:p>
            <a:r>
              <a:rPr lang="ar-SA" dirty="0" smtClean="0"/>
              <a:t>ثالثا / حلقة البحث نشاط بحثي جماعي وايضا تغلب عليه روح الفريق </a:t>
            </a:r>
          </a:p>
          <a:p>
            <a:r>
              <a:rPr lang="ar-SA" dirty="0" smtClean="0"/>
              <a:t>رابعا / ليس من الضروري ان تنتهي حلقة البحث الى نتيجة واحدة لكن من الممكن ان تنتهي </a:t>
            </a:r>
            <a:r>
              <a:rPr lang="ar-SA" dirty="0" err="1" smtClean="0"/>
              <a:t>اللى</a:t>
            </a:r>
            <a:r>
              <a:rPr lang="ar-SA" dirty="0" smtClean="0"/>
              <a:t> اراء متفاوتة </a:t>
            </a:r>
            <a:endParaRPr lang="en-US" dirty="0"/>
          </a:p>
        </p:txBody>
      </p:sp>
    </p:spTree>
    <p:extLst>
      <p:ext uri="{BB962C8B-B14F-4D97-AF65-F5344CB8AC3E}">
        <p14:creationId xmlns:p14="http://schemas.microsoft.com/office/powerpoint/2010/main" val="401149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332656"/>
            <a:ext cx="7772400" cy="4464495"/>
          </a:xfrm>
        </p:spPr>
        <p:txBody>
          <a:bodyPr/>
          <a:lstStyle/>
          <a:p>
            <a:r>
              <a:rPr lang="ar-SA" dirty="0" smtClean="0"/>
              <a:t>انواع البحوث العلمية </a:t>
            </a:r>
            <a:br>
              <a:rPr lang="ar-SA" dirty="0" smtClean="0"/>
            </a:br>
            <a:r>
              <a:rPr lang="ar-SA" dirty="0" smtClean="0"/>
              <a:t>هناك ثلاث مستويات من البحوث العلمية </a:t>
            </a:r>
            <a:br>
              <a:rPr lang="ar-SA" dirty="0" smtClean="0"/>
            </a:br>
            <a:r>
              <a:rPr lang="ar-SA" dirty="0" smtClean="0"/>
              <a:t>1-بحوث قصيرة على مستوى </a:t>
            </a:r>
            <a:r>
              <a:rPr lang="ar-SA" dirty="0" err="1" smtClean="0"/>
              <a:t>الدرا</a:t>
            </a:r>
            <a:r>
              <a:rPr lang="ar-IQ" dirty="0" err="1" smtClean="0"/>
              <a:t>سة</a:t>
            </a:r>
            <a:r>
              <a:rPr lang="ar-SA" dirty="0" smtClean="0"/>
              <a:t>الجامع</a:t>
            </a:r>
            <a:r>
              <a:rPr lang="ar-IQ" dirty="0" smtClean="0"/>
              <a:t>ي</a:t>
            </a:r>
            <a:r>
              <a:rPr lang="ar-SA" dirty="0" smtClean="0"/>
              <a:t>ة </a:t>
            </a:r>
            <a:endParaRPr lang="en-US" dirty="0"/>
          </a:p>
        </p:txBody>
      </p:sp>
      <p:sp>
        <p:nvSpPr>
          <p:cNvPr id="3" name="عنوان فرعي 2"/>
          <p:cNvSpPr>
            <a:spLocks noGrp="1"/>
          </p:cNvSpPr>
          <p:nvPr>
            <p:ph type="subTitle" idx="1"/>
          </p:nvPr>
        </p:nvSpPr>
        <p:spPr/>
        <p:txBody>
          <a:bodyPr>
            <a:normAutofit fontScale="77500" lnSpcReduction="20000"/>
          </a:bodyPr>
          <a:lstStyle/>
          <a:p>
            <a:pPr algn="r"/>
            <a:r>
              <a:rPr lang="ar-IQ" b="1" dirty="0" smtClean="0"/>
              <a:t>الاولى (</a:t>
            </a:r>
            <a:r>
              <a:rPr lang="ar-IQ" b="1" dirty="0" err="1" smtClean="0"/>
              <a:t>البكلوريوس</a:t>
            </a:r>
            <a:r>
              <a:rPr lang="ar-IQ" b="1" dirty="0" smtClean="0"/>
              <a:t> )وهي ما يطلق عليها عادة هدفها تعمق الطالب في دراسة موضوع معين وليس الحصول على معلومات جديدة وتدريبه على استخدام المصادر للمعلومات المطبوعة وغير المطبوعة ثم تحليلها والوصول الى نتائج وعادة يكون البحث قصير (10-40 صفحة)</a:t>
            </a:r>
            <a:r>
              <a:rPr lang="en-US" b="1" dirty="0" smtClean="0"/>
              <a:t>(term paper</a:t>
            </a:r>
            <a:r>
              <a:rPr lang="en-US" dirty="0" smtClean="0"/>
              <a:t>)</a:t>
            </a:r>
            <a:endParaRPr lang="en-US" dirty="0"/>
          </a:p>
        </p:txBody>
      </p:sp>
    </p:spTree>
    <p:extLst>
      <p:ext uri="{BB962C8B-B14F-4D97-AF65-F5344CB8AC3E}">
        <p14:creationId xmlns:p14="http://schemas.microsoft.com/office/powerpoint/2010/main" val="24078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رابط 1"/>
          <p:cNvSpPr/>
          <p:nvPr/>
        </p:nvSpPr>
        <p:spPr>
          <a:xfrm>
            <a:off x="1547664" y="692696"/>
            <a:ext cx="5400600" cy="5758408"/>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6600" dirty="0" smtClean="0">
                <a:solidFill>
                  <a:schemeClr val="tx1"/>
                </a:solidFill>
              </a:rPr>
              <a:t>الحلقات </a:t>
            </a:r>
          </a:p>
          <a:p>
            <a:pPr algn="ctr"/>
            <a:r>
              <a:rPr lang="ar-IQ" sz="2000" dirty="0" smtClean="0">
                <a:solidFill>
                  <a:schemeClr val="tx1"/>
                </a:solidFill>
              </a:rPr>
              <a:t>اعداد الدكتورة مريم ما ل الله غزال </a:t>
            </a:r>
            <a:endParaRPr lang="ar-IQ" sz="2000" dirty="0">
              <a:solidFill>
                <a:schemeClr val="tx1"/>
              </a:solidFill>
            </a:endParaRPr>
          </a:p>
          <a:p>
            <a:pPr algn="ctr"/>
            <a:endParaRPr lang="ar-IQ" sz="6600" dirty="0" smtClean="0"/>
          </a:p>
          <a:p>
            <a:pPr algn="ctr"/>
            <a:endParaRPr lang="ar-IQ" sz="6600" dirty="0"/>
          </a:p>
          <a:p>
            <a:pPr algn="ctr"/>
            <a:endParaRPr lang="en-US" sz="6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3025" y="2852936"/>
            <a:ext cx="3689878" cy="291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55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1"/>
            <a:r>
              <a:rPr lang="ar-IQ" dirty="0" smtClean="0"/>
              <a:t>ثانيا / بحوث متقدمة على مستوى رسالة الماجستير وتسمى (</a:t>
            </a:r>
            <a:r>
              <a:rPr lang="en-US" dirty="0"/>
              <a:t> </a:t>
            </a:r>
            <a:r>
              <a:rPr lang="en-US" dirty="0" smtClean="0"/>
              <a:t>Master Thesis</a:t>
            </a:r>
            <a:r>
              <a:rPr lang="ar-IQ" dirty="0" smtClean="0"/>
              <a:t>) وهي عبارة عن </a:t>
            </a:r>
            <a:endParaRPr lang="en-US" dirty="0"/>
          </a:p>
        </p:txBody>
      </p:sp>
      <p:sp>
        <p:nvSpPr>
          <p:cNvPr id="3" name="عنصر نائب للمحتوى 2"/>
          <p:cNvSpPr>
            <a:spLocks noGrp="1"/>
          </p:cNvSpPr>
          <p:nvPr>
            <p:ph idx="1"/>
          </p:nvPr>
        </p:nvSpPr>
        <p:spPr/>
        <p:txBody>
          <a:bodyPr/>
          <a:lstStyle/>
          <a:p>
            <a:pPr algn="r"/>
            <a:r>
              <a:rPr lang="ar-IQ" dirty="0" smtClean="0"/>
              <a:t>بحث طويل نوعا ما يساهم في اضافة </a:t>
            </a:r>
            <a:r>
              <a:rPr lang="ar-IQ" dirty="0" err="1" smtClean="0"/>
              <a:t>شئ</a:t>
            </a:r>
            <a:r>
              <a:rPr lang="ar-IQ" dirty="0" smtClean="0"/>
              <a:t> جديد في موضوع الاختصاص </a:t>
            </a:r>
          </a:p>
          <a:p>
            <a:pPr algn="r" rtl="1"/>
            <a:r>
              <a:rPr lang="ar-IQ" dirty="0" smtClean="0"/>
              <a:t>ثالثا / بحوث متقدمة على مستوى اطروحة دكتوراه (</a:t>
            </a:r>
            <a:r>
              <a:rPr lang="en-US" dirty="0" smtClean="0"/>
              <a:t>Doctoral </a:t>
            </a:r>
            <a:r>
              <a:rPr lang="en-US" dirty="0" err="1" smtClean="0"/>
              <a:t>Disseration</a:t>
            </a:r>
            <a:r>
              <a:rPr lang="ar-SA" dirty="0" smtClean="0"/>
              <a:t>) </a:t>
            </a:r>
            <a:r>
              <a:rPr lang="ar-SA" dirty="0" err="1" smtClean="0"/>
              <a:t>وهوبحث</a:t>
            </a:r>
            <a:r>
              <a:rPr lang="ar-SA" dirty="0" smtClean="0"/>
              <a:t> شامل ومتكامل لنيل درجة جامعية يشترط ان يكون جديد واصيل ويساهم في اضافة </a:t>
            </a:r>
            <a:r>
              <a:rPr lang="ar-SA" dirty="0" err="1" smtClean="0"/>
              <a:t>شئ</a:t>
            </a:r>
            <a:r>
              <a:rPr lang="ar-SA" dirty="0" smtClean="0"/>
              <a:t> جديد للعلم </a:t>
            </a:r>
            <a:endParaRPr lang="en-US" dirty="0"/>
          </a:p>
        </p:txBody>
      </p:sp>
    </p:spTree>
    <p:extLst>
      <p:ext uri="{BB962C8B-B14F-4D97-AF65-F5344CB8AC3E}">
        <p14:creationId xmlns:p14="http://schemas.microsoft.com/office/powerpoint/2010/main" val="150574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خطوات كتابة البحث </a:t>
            </a:r>
            <a:endParaRPr lang="en-US" dirty="0"/>
          </a:p>
        </p:txBody>
      </p:sp>
      <p:sp>
        <p:nvSpPr>
          <p:cNvPr id="3" name="عنصر نائب للمحتوى 2"/>
          <p:cNvSpPr>
            <a:spLocks noGrp="1"/>
          </p:cNvSpPr>
          <p:nvPr>
            <p:ph idx="1"/>
          </p:nvPr>
        </p:nvSpPr>
        <p:spPr/>
        <p:txBody>
          <a:bodyPr>
            <a:normAutofit fontScale="92500" lnSpcReduction="10000"/>
          </a:bodyPr>
          <a:lstStyle/>
          <a:p>
            <a:pPr algn="r"/>
            <a:r>
              <a:rPr lang="ar-SA" dirty="0" smtClean="0"/>
              <a:t>1-اختيار الموضوع يمثل اختيار الموضوع الخطوة الاولى ونقطة البداية في كتابة البحث , عن الموضوع ومن المهم ان يثير اختيار الموضوع اهتمام الباحث والمشرف وان يكون الموضوع محدد وضيق وليس عاما ومتشعبا أي الكتابة في نقطة واحدة او جانب محدد </a:t>
            </a:r>
          </a:p>
          <a:p>
            <a:pPr algn="r"/>
            <a:r>
              <a:rPr lang="ar-SA" dirty="0" smtClean="0"/>
              <a:t>2-البحث في المصادر والمراجع قبل الكتابة لا بد من تجميع المراجع الضرورية والكافية اذ لا فائدة من موضوع جيد ليس له مراجع وقراءة المراجع المتاحة ضروري لوضع برنامج القراءات واخذ الملاحظات وتشمل قائمة المراجع والمصادر ما يلي </a:t>
            </a:r>
            <a:endParaRPr lang="en-US" dirty="0"/>
          </a:p>
        </p:txBody>
      </p:sp>
    </p:spTree>
    <p:extLst>
      <p:ext uri="{BB962C8B-B14F-4D97-AF65-F5344CB8AC3E}">
        <p14:creationId xmlns:p14="http://schemas.microsoft.com/office/powerpoint/2010/main" val="1975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1-الموسوعات العامة </a:t>
            </a:r>
            <a:br>
              <a:rPr lang="ar-SA" dirty="0" smtClean="0"/>
            </a:br>
            <a:endParaRPr lang="en-US" dirty="0"/>
          </a:p>
        </p:txBody>
      </p:sp>
      <p:sp>
        <p:nvSpPr>
          <p:cNvPr id="3" name="عنصر نائب للمحتوى 2"/>
          <p:cNvSpPr>
            <a:spLocks noGrp="1"/>
          </p:cNvSpPr>
          <p:nvPr>
            <p:ph idx="1"/>
          </p:nvPr>
        </p:nvSpPr>
        <p:spPr/>
        <p:txBody>
          <a:bodyPr/>
          <a:lstStyle/>
          <a:p>
            <a:pPr algn="r"/>
            <a:r>
              <a:rPr lang="ar-SA" dirty="0" smtClean="0"/>
              <a:t>2-الموسوعات المتخصصة </a:t>
            </a:r>
          </a:p>
          <a:p>
            <a:pPr algn="r"/>
            <a:r>
              <a:rPr lang="ar-SA" dirty="0" smtClean="0"/>
              <a:t>3-فهارس الدوريات </a:t>
            </a:r>
          </a:p>
          <a:p>
            <a:pPr algn="r"/>
            <a:r>
              <a:rPr lang="ar-SA" dirty="0" smtClean="0"/>
              <a:t>4-الكتب </a:t>
            </a:r>
          </a:p>
          <a:p>
            <a:pPr algn="r"/>
            <a:r>
              <a:rPr lang="ar-SA" dirty="0" smtClean="0"/>
              <a:t>5-مقالات الدوريات والصحف الورقية والالكترونية </a:t>
            </a:r>
          </a:p>
          <a:p>
            <a:pPr algn="r"/>
            <a:r>
              <a:rPr lang="ar-SA" dirty="0" smtClean="0"/>
              <a:t>6-شبكة الانترنيت للبحث عن معلومات ومصادر معلومات مهمة وحديثة </a:t>
            </a:r>
          </a:p>
          <a:p>
            <a:pPr algn="r"/>
            <a:endParaRPr lang="en-US" dirty="0"/>
          </a:p>
        </p:txBody>
      </p:sp>
    </p:spTree>
    <p:extLst>
      <p:ext uri="{BB962C8B-B14F-4D97-AF65-F5344CB8AC3E}">
        <p14:creationId xmlns:p14="http://schemas.microsoft.com/office/powerpoint/2010/main" val="179101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كتابة   مصادر المعلومات الاساسية</a:t>
            </a:r>
            <a:br>
              <a:rPr lang="ar-SA" dirty="0" smtClean="0"/>
            </a:br>
            <a:endParaRPr lang="en-US" dirty="0"/>
          </a:p>
        </p:txBody>
      </p:sp>
      <p:sp>
        <p:nvSpPr>
          <p:cNvPr id="3" name="عنصر نائب للمحتوى 2"/>
          <p:cNvSpPr>
            <a:spLocks noGrp="1"/>
          </p:cNvSpPr>
          <p:nvPr>
            <p:ph idx="1"/>
          </p:nvPr>
        </p:nvSpPr>
        <p:spPr/>
        <p:txBody>
          <a:bodyPr/>
          <a:lstStyle/>
          <a:p>
            <a:pPr algn="r"/>
            <a:r>
              <a:rPr lang="ar-SA" dirty="0" smtClean="0"/>
              <a:t>يبدأ الباحث بتدوين المعلومات المهمة من دراسته اما </a:t>
            </a:r>
          </a:p>
          <a:p>
            <a:pPr algn="r"/>
            <a:r>
              <a:rPr lang="ar-SA" dirty="0" smtClean="0"/>
              <a:t>أ / عن طريق الاقتباس </a:t>
            </a:r>
          </a:p>
          <a:p>
            <a:pPr algn="r"/>
            <a:r>
              <a:rPr lang="ar-SA" dirty="0" smtClean="0"/>
              <a:t>ب / او تلخيص الافكار مع ذكر المصدر باستمرار أي اسم المؤلف , عنوان الكتاب او المقال , الصفحة , الناشر , بيانات النشر سنة النشر , على احدى زوايا دفتر ملاحظاتك وهذا سيكون له اهمية عند عمل جمع المصادر في نهاية البحث </a:t>
            </a:r>
            <a:endParaRPr lang="en-US" dirty="0"/>
          </a:p>
        </p:txBody>
      </p:sp>
    </p:spTree>
    <p:extLst>
      <p:ext uri="{BB962C8B-B14F-4D97-AF65-F5344CB8AC3E}">
        <p14:creationId xmlns:p14="http://schemas.microsoft.com/office/powerpoint/2010/main" val="188246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تجميع وتنظيم الافكار بعد تجميع ما يكفي من المعلومات حول موضوع البحث يتم ترتيب بطاقات </a:t>
            </a:r>
            <a:endParaRPr lang="en-US" dirty="0"/>
          </a:p>
        </p:txBody>
      </p:sp>
      <p:sp>
        <p:nvSpPr>
          <p:cNvPr id="3" name="عنصر نائب للمحتوى 2"/>
          <p:cNvSpPr>
            <a:spLocks noGrp="1"/>
          </p:cNvSpPr>
          <p:nvPr>
            <p:ph idx="1"/>
          </p:nvPr>
        </p:nvSpPr>
        <p:spPr/>
        <p:txBody>
          <a:bodyPr/>
          <a:lstStyle/>
          <a:p>
            <a:pPr algn="r"/>
            <a:r>
              <a:rPr lang="ar-SA" dirty="0" smtClean="0"/>
              <a:t>الملاحظات لديك حسب تسلسل الافكار الرئيسة بعد ذلك يصبح الباحث ملما نوعا ما بنواحي موضوعه وبناء عليه يضع خطة او هيكل عام مؤقت لبحثه ويراعي فيه الترتيب المنطقي المتسلسل والمترابط بين اجزاء البحث ويختار له عنوان مختصر وواضح على ان تكون هذه الخطة خاضعة للتعديل من حذف واضافة فيما بعد ثم يبدأ بكتابة البحث برؤية ودقة كمسودة اولى وذلك وفق الخطة الموضوعة مع المشرف وحسب الاتي </a:t>
            </a:r>
            <a:endParaRPr lang="en-US" dirty="0"/>
          </a:p>
        </p:txBody>
      </p:sp>
    </p:spTree>
    <p:extLst>
      <p:ext uri="{BB962C8B-B14F-4D97-AF65-F5344CB8AC3E}">
        <p14:creationId xmlns:p14="http://schemas.microsoft.com/office/powerpoint/2010/main" val="4765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المقدمة هي الباب الرئيس الذي يدخل منه الى صلب الموضوع </a:t>
            </a:r>
            <a:endParaRPr lang="en-US" dirty="0"/>
          </a:p>
        </p:txBody>
      </p:sp>
      <p:sp>
        <p:nvSpPr>
          <p:cNvPr id="3" name="عنصر نائب للمحتوى 2"/>
          <p:cNvSpPr>
            <a:spLocks noGrp="1"/>
          </p:cNvSpPr>
          <p:nvPr>
            <p:ph idx="1"/>
          </p:nvPr>
        </p:nvSpPr>
        <p:spPr/>
        <p:txBody>
          <a:bodyPr/>
          <a:lstStyle/>
          <a:p>
            <a:pPr algn="r"/>
            <a:r>
              <a:rPr lang="ar-SA" dirty="0" smtClean="0"/>
              <a:t>وتتضمن النقاط الاتية </a:t>
            </a:r>
          </a:p>
          <a:p>
            <a:pPr algn="r"/>
            <a:r>
              <a:rPr lang="ar-SA" dirty="0" smtClean="0"/>
              <a:t>1) المتن او المحتوى وهو القسم الرئيسي من أي بحث ويمثل جوهر الموضوع لأنه يحوي القسم الاكبر من المعلومات التي جرى عرضها واعطاء الرأي فيها على هيئة فصول او ابواب </a:t>
            </a:r>
          </a:p>
          <a:p>
            <a:pPr algn="r"/>
            <a:r>
              <a:rPr lang="ar-SA" dirty="0" smtClean="0"/>
              <a:t>2) الخاتمة هي حصيلة البحث وتأتي في اخر البحث وتجسد النتائج النهائية حيث يتمكن القارئ من خلال معرفة الخاتمة ما اضافه الباحث على الموضوع </a:t>
            </a:r>
          </a:p>
          <a:p>
            <a:endParaRPr lang="en-US" dirty="0"/>
          </a:p>
        </p:txBody>
      </p:sp>
    </p:spTree>
    <p:extLst>
      <p:ext uri="{BB962C8B-B14F-4D97-AF65-F5344CB8AC3E}">
        <p14:creationId xmlns:p14="http://schemas.microsoft.com/office/powerpoint/2010/main" val="408004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قائمة الجداول اذا تضمن البحث جداول احصائية </a:t>
            </a:r>
            <a:endParaRPr lang="en-US" dirty="0"/>
          </a:p>
        </p:txBody>
      </p:sp>
      <p:sp>
        <p:nvSpPr>
          <p:cNvPr id="3" name="عنصر نائب للمحتوى 2"/>
          <p:cNvSpPr>
            <a:spLocks noGrp="1"/>
          </p:cNvSpPr>
          <p:nvPr>
            <p:ph idx="1"/>
          </p:nvPr>
        </p:nvSpPr>
        <p:spPr/>
        <p:txBody>
          <a:bodyPr/>
          <a:lstStyle/>
          <a:p>
            <a:pPr algn="r"/>
            <a:r>
              <a:rPr lang="ar-SA" dirty="0" smtClean="0"/>
              <a:t>الملاحق اذا تضمن البحث بعض الاستبيانات او الوثائق المهمة او تسهيل مهمة </a:t>
            </a:r>
          </a:p>
          <a:p>
            <a:pPr algn="r"/>
            <a:r>
              <a:rPr lang="ar-SA" dirty="0" smtClean="0"/>
              <a:t>قائمة المراجع على الباحث ان يقوم </a:t>
            </a:r>
            <a:r>
              <a:rPr lang="ar-SA" dirty="0" err="1" smtClean="0"/>
              <a:t>باعداد</a:t>
            </a:r>
            <a:r>
              <a:rPr lang="ar-SA" dirty="0" smtClean="0"/>
              <a:t> قائمة المراجع تشمل الكتب المقالات واية مصادر اخرى استخدمها في بحثه</a:t>
            </a:r>
            <a:endParaRPr lang="en-US" dirty="0"/>
          </a:p>
        </p:txBody>
      </p:sp>
    </p:spTree>
    <p:extLst>
      <p:ext uri="{BB962C8B-B14F-4D97-AF65-F5344CB8AC3E}">
        <p14:creationId xmlns:p14="http://schemas.microsoft.com/office/powerpoint/2010/main" val="16381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اساسيات البحث العلمي </a:t>
            </a:r>
            <a:endParaRPr lang="en-US" dirty="0"/>
          </a:p>
        </p:txBody>
      </p:sp>
      <p:sp>
        <p:nvSpPr>
          <p:cNvPr id="3" name="عنصر نائب للمحتوى 2"/>
          <p:cNvSpPr>
            <a:spLocks noGrp="1"/>
          </p:cNvSpPr>
          <p:nvPr>
            <p:ph idx="1"/>
          </p:nvPr>
        </p:nvSpPr>
        <p:spPr/>
        <p:txBody>
          <a:bodyPr/>
          <a:lstStyle/>
          <a:p>
            <a:r>
              <a:rPr lang="ar-IQ" dirty="0" smtClean="0"/>
              <a:t>اولا / المشكلة </a:t>
            </a:r>
          </a:p>
          <a:p>
            <a:r>
              <a:rPr lang="ar-IQ" dirty="0" smtClean="0"/>
              <a:t>ثانيا / الفرضية </a:t>
            </a:r>
          </a:p>
          <a:p>
            <a:r>
              <a:rPr lang="ar-IQ" dirty="0" smtClean="0"/>
              <a:t>ثالثا / خطة البحث </a:t>
            </a:r>
            <a:endParaRPr lang="en-US" dirty="0"/>
          </a:p>
        </p:txBody>
      </p:sp>
    </p:spTree>
    <p:extLst>
      <p:ext uri="{BB962C8B-B14F-4D97-AF65-F5344CB8AC3E}">
        <p14:creationId xmlns:p14="http://schemas.microsoft.com/office/powerpoint/2010/main" val="8055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اساسيات البحث العلمي </a:t>
            </a:r>
            <a:endParaRPr lang="en-US" dirty="0"/>
          </a:p>
        </p:txBody>
      </p:sp>
      <p:sp>
        <p:nvSpPr>
          <p:cNvPr id="3" name="عنصر نائب للمحتوى 2"/>
          <p:cNvSpPr>
            <a:spLocks noGrp="1"/>
          </p:cNvSpPr>
          <p:nvPr>
            <p:ph idx="1"/>
          </p:nvPr>
        </p:nvSpPr>
        <p:spPr/>
        <p:txBody>
          <a:bodyPr>
            <a:normAutofit fontScale="92500" lnSpcReduction="10000"/>
          </a:bodyPr>
          <a:lstStyle/>
          <a:p>
            <a:r>
              <a:rPr lang="ar-IQ" dirty="0" smtClean="0"/>
              <a:t>البحث العلمي لغة من مصدر الفعل بحث اي سأل تحرى تقصى تتبع قال تعالى (فبعث الله غرابا يبحث في الارض ليريه كيف يواري سوءة اخيه ) المائدة اية 31 هذا البحث هو السؤال والتقصي عن حقيقة معينة ويتبعه التفكير والتأمل ليصل الى الهدف </a:t>
            </a:r>
          </a:p>
          <a:p>
            <a:r>
              <a:rPr lang="ar-IQ" dirty="0" smtClean="0"/>
              <a:t>البحث العلمي هو مجموعة منظمة من الجهود التي يقوم بها الانسان مستخدما الاسلوب العلمي وقواعده للسيطرة على البيئة من خلال تحديد المشكلات وايجاد الحلول لها ووصف ظاهر معينة والعلاقة بينها والعمل على التحكم بها من خلال تقليل او منع ما هو غير مرغوب منها وتحسين وزيادة المرغوب فيها </a:t>
            </a:r>
            <a:endParaRPr lang="en-US" dirty="0"/>
          </a:p>
        </p:txBody>
      </p:sp>
    </p:spTree>
    <p:extLst>
      <p:ext uri="{BB962C8B-B14F-4D97-AF65-F5344CB8AC3E}">
        <p14:creationId xmlns:p14="http://schemas.microsoft.com/office/powerpoint/2010/main" val="50684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تعريف المشكلة </a:t>
            </a:r>
            <a:endParaRPr lang="en-US" dirty="0"/>
          </a:p>
        </p:txBody>
      </p:sp>
      <p:sp>
        <p:nvSpPr>
          <p:cNvPr id="3" name="عنصر نائب للمحتوى 2"/>
          <p:cNvSpPr>
            <a:spLocks noGrp="1"/>
          </p:cNvSpPr>
          <p:nvPr>
            <p:ph idx="1"/>
          </p:nvPr>
        </p:nvSpPr>
        <p:spPr/>
        <p:txBody>
          <a:bodyPr>
            <a:normAutofit fontScale="92500"/>
          </a:bodyPr>
          <a:lstStyle/>
          <a:p>
            <a:pPr algn="r" rtl="1"/>
            <a:r>
              <a:rPr lang="ar-IQ" dirty="0" smtClean="0"/>
              <a:t>  هي وجود الباحث امام تساؤل  يحتاج الى اجابة او غموض يحتاج الى توضيح او ظاهرة معينة تحتاج الى اجابة وفهم وتفسير</a:t>
            </a:r>
          </a:p>
          <a:p>
            <a:pPr algn="r" rtl="1"/>
            <a:r>
              <a:rPr lang="ar-IQ" dirty="0" smtClean="0"/>
              <a:t>مصادر المشكلة </a:t>
            </a:r>
          </a:p>
          <a:p>
            <a:pPr algn="r" rtl="1"/>
            <a:r>
              <a:rPr lang="ar-IQ" dirty="0" smtClean="0"/>
              <a:t>1/ الخبرة يتعرض الانسان خلال ممارسة مهنة معينة او تخصص معين الى غموض يستوقفه ويضع امامه تساؤلات تكون مصدر لمشكلة تحتاج الى بحث وحل </a:t>
            </a:r>
          </a:p>
          <a:p>
            <a:pPr algn="r" rtl="1"/>
            <a:r>
              <a:rPr lang="ar-IQ" dirty="0" smtClean="0"/>
              <a:t>2 / القراءة تستوقف الباحث قراءة موضوع في كتاب او مجلة عبارات تثير لديه تساؤل يستحق دراسة وبحث </a:t>
            </a:r>
            <a:r>
              <a:rPr lang="ar-IQ" dirty="0" err="1" smtClean="0"/>
              <a:t>للاجابة</a:t>
            </a:r>
            <a:r>
              <a:rPr lang="ar-IQ" dirty="0" smtClean="0"/>
              <a:t> عنهما </a:t>
            </a:r>
            <a:endParaRPr lang="en-US" dirty="0"/>
          </a:p>
        </p:txBody>
      </p:sp>
    </p:spTree>
    <p:extLst>
      <p:ext uri="{BB962C8B-B14F-4D97-AF65-F5344CB8AC3E}">
        <p14:creationId xmlns:p14="http://schemas.microsoft.com/office/powerpoint/2010/main" val="402631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810546"/>
          </a:xfrm>
        </p:spPr>
        <p:txBody>
          <a:bodyPr>
            <a:normAutofit/>
          </a:bodyPr>
          <a:lstStyle/>
          <a:p>
            <a:r>
              <a:rPr lang="ar-IQ" dirty="0" smtClean="0"/>
              <a:t/>
            </a:r>
            <a:br>
              <a:rPr lang="ar-IQ" dirty="0" smtClean="0"/>
            </a:br>
            <a:r>
              <a:rPr lang="ar-IQ" dirty="0" smtClean="0"/>
              <a:t/>
            </a:r>
            <a:br>
              <a:rPr lang="ar-IQ" dirty="0" smtClean="0"/>
            </a:br>
            <a:r>
              <a:rPr lang="ar-IQ" dirty="0" smtClean="0"/>
              <a:t>طرق البحث العلمي</a:t>
            </a:r>
            <a:br>
              <a:rPr lang="ar-IQ" dirty="0" smtClean="0"/>
            </a:br>
            <a:r>
              <a:rPr lang="ar-IQ" dirty="0" smtClean="0"/>
              <a:t>كانت الطرق السائدة قديما في البحث العلمي معتمدة </a:t>
            </a:r>
            <a:br>
              <a:rPr lang="ar-IQ" dirty="0" smtClean="0"/>
            </a:br>
            <a:r>
              <a:rPr lang="ar-IQ" dirty="0" smtClean="0"/>
              <a:t/>
            </a:r>
            <a:br>
              <a:rPr lang="ar-IQ" dirty="0" smtClean="0"/>
            </a:br>
            <a:r>
              <a:rPr lang="ar-IQ" dirty="0" smtClean="0"/>
              <a:t>على التأمل الباطني  العقلي والاستنباط  </a:t>
            </a:r>
            <a:endParaRPr lang="en-US" dirty="0"/>
          </a:p>
        </p:txBody>
      </p:sp>
    </p:spTree>
    <p:extLst>
      <p:ext uri="{BB962C8B-B14F-4D97-AF65-F5344CB8AC3E}">
        <p14:creationId xmlns:p14="http://schemas.microsoft.com/office/powerpoint/2010/main" val="415661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3) الدراسات السابقة دراسات الباحثين السابقين في </a:t>
            </a:r>
            <a:endParaRPr lang="en-US" dirty="0"/>
          </a:p>
        </p:txBody>
      </p:sp>
      <p:sp>
        <p:nvSpPr>
          <p:cNvPr id="3" name="عنصر نائب للمحتوى 2"/>
          <p:cNvSpPr>
            <a:spLocks noGrp="1"/>
          </p:cNvSpPr>
          <p:nvPr>
            <p:ph idx="1"/>
          </p:nvPr>
        </p:nvSpPr>
        <p:spPr/>
        <p:txBody>
          <a:bodyPr>
            <a:normAutofit lnSpcReduction="10000"/>
          </a:bodyPr>
          <a:lstStyle/>
          <a:p>
            <a:pPr algn="r" rtl="1"/>
            <a:r>
              <a:rPr lang="ar-IQ" dirty="0" smtClean="0"/>
              <a:t>المجلات العلمية او رسائل الماجستير </a:t>
            </a:r>
            <a:r>
              <a:rPr lang="ar-IQ" dirty="0" err="1" smtClean="0"/>
              <a:t>واطاريح</a:t>
            </a:r>
            <a:r>
              <a:rPr lang="ar-IQ" dirty="0" smtClean="0"/>
              <a:t> الدكتوراه وما فيها من توصيات تعد عناصر او مصادر لمشكلة جديد تحتاج البحث والدراسة جديدة </a:t>
            </a:r>
          </a:p>
          <a:p>
            <a:pPr algn="r" rtl="1"/>
            <a:r>
              <a:rPr lang="ar-IQ" dirty="0" smtClean="0"/>
              <a:t>4 / التكليف من جهة رسمية يكون من خلال الكتب الرسمية بين الوزارات بعناوين لمشاكل بيئية ويطلب فيها اجراء دراسات عن هذه المشكلات مثلا ما حدث في زمن كورونا والابحاث التي اجريت </a:t>
            </a:r>
            <a:r>
              <a:rPr lang="ar-IQ" dirty="0" err="1" smtClean="0"/>
              <a:t>لانتاج</a:t>
            </a:r>
            <a:r>
              <a:rPr lang="ar-IQ" dirty="0" smtClean="0"/>
              <a:t> لقاحات او مشاكل تلوث التربة والهواء والمياه وارتفاع تراكيز العناصر الثقيلة في المياه وغيرها </a:t>
            </a:r>
            <a:endParaRPr lang="en-US" dirty="0"/>
          </a:p>
        </p:txBody>
      </p:sp>
    </p:spTree>
    <p:extLst>
      <p:ext uri="{BB962C8B-B14F-4D97-AF65-F5344CB8AC3E}">
        <p14:creationId xmlns:p14="http://schemas.microsoft.com/office/powerpoint/2010/main" val="424501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rtl="1"/>
            <a:r>
              <a:rPr lang="ar-IQ" dirty="0" smtClean="0"/>
              <a:t>معايير اختبار المشكلة هنالك ثلاث معايير اساسية</a:t>
            </a:r>
            <a:endParaRPr lang="en-US" dirty="0"/>
          </a:p>
        </p:txBody>
      </p:sp>
      <p:sp>
        <p:nvSpPr>
          <p:cNvPr id="3" name="عنصر نائب للمحتوى 2"/>
          <p:cNvSpPr>
            <a:spLocks noGrp="1"/>
          </p:cNvSpPr>
          <p:nvPr>
            <p:ph idx="1"/>
          </p:nvPr>
        </p:nvSpPr>
        <p:spPr/>
        <p:txBody>
          <a:bodyPr>
            <a:normAutofit lnSpcReduction="10000"/>
          </a:bodyPr>
          <a:lstStyle/>
          <a:p>
            <a:pPr marL="0" indent="0" algn="r" rtl="1">
              <a:buNone/>
            </a:pPr>
            <a:r>
              <a:rPr lang="ar-IQ" dirty="0" smtClean="0"/>
              <a:t> اولا / معايير شخصية تتعلق بالباحث  وتشمل </a:t>
            </a:r>
          </a:p>
          <a:p>
            <a:pPr marL="0" indent="0" algn="r" rtl="1">
              <a:buNone/>
            </a:pPr>
            <a:r>
              <a:rPr lang="ar-IQ" dirty="0" smtClean="0"/>
              <a:t>1-رغبة الباحث اي اهتمام الباحث بالمشكلة ورغبته في حلها وهو ما يدفعه في الابداع والمثابرة لحلها </a:t>
            </a:r>
          </a:p>
          <a:p>
            <a:pPr marL="0" indent="0" algn="r" rtl="1">
              <a:buNone/>
            </a:pPr>
            <a:r>
              <a:rPr lang="ar-IQ" dirty="0" smtClean="0"/>
              <a:t>2- قدرة الباحث اي امتلاك الباحث قدرات ومهارات </a:t>
            </a:r>
            <a:r>
              <a:rPr lang="ar-IQ" dirty="0" err="1" smtClean="0"/>
              <a:t>تتلائم</a:t>
            </a:r>
            <a:r>
              <a:rPr lang="ar-IQ" dirty="0" smtClean="0"/>
              <a:t> مع قدرته في اجراء البحث </a:t>
            </a:r>
          </a:p>
          <a:p>
            <a:pPr marL="0" indent="0" algn="r" rtl="1">
              <a:buNone/>
            </a:pPr>
            <a:r>
              <a:rPr lang="ar-IQ" dirty="0" smtClean="0"/>
              <a:t>3-الامكانات المادية قد يمتلك الباحث رغبة وقدرة على البحث لكن الامكانات المادية قد </a:t>
            </a:r>
            <a:r>
              <a:rPr lang="ar-IQ" dirty="0" err="1" smtClean="0"/>
              <a:t>لاتسعفه</a:t>
            </a:r>
            <a:r>
              <a:rPr lang="ar-IQ" dirty="0" smtClean="0"/>
              <a:t> على حل مشكلة البحث </a:t>
            </a:r>
            <a:r>
              <a:rPr lang="ar-IQ" dirty="0" err="1" smtClean="0"/>
              <a:t>لانها</a:t>
            </a:r>
            <a:r>
              <a:rPr lang="ar-IQ" dirty="0" smtClean="0"/>
              <a:t> تتطلب امكانات مادية او اجهزة غير متوفرة لا تستطيع المؤسسة توفيرها هنا يكون التحول نحو البدائل القريبة للحل </a:t>
            </a:r>
            <a:endParaRPr lang="en-US" dirty="0"/>
          </a:p>
        </p:txBody>
      </p:sp>
    </p:spTree>
    <p:extLst>
      <p:ext uri="{BB962C8B-B14F-4D97-AF65-F5344CB8AC3E}">
        <p14:creationId xmlns:p14="http://schemas.microsoft.com/office/powerpoint/2010/main" val="192303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4-التسهيلات الادارية تحتاج بعض البحوث تسهيلات او بيانات من مؤسسات ودوائر معينة </a:t>
            </a:r>
            <a:endParaRPr lang="en-US" dirty="0"/>
          </a:p>
        </p:txBody>
      </p:sp>
      <p:sp>
        <p:nvSpPr>
          <p:cNvPr id="3" name="عنصر نائب للمحتوى 2"/>
          <p:cNvSpPr>
            <a:spLocks noGrp="1"/>
          </p:cNvSpPr>
          <p:nvPr>
            <p:ph idx="1"/>
          </p:nvPr>
        </p:nvSpPr>
        <p:spPr/>
        <p:txBody>
          <a:bodyPr>
            <a:normAutofit fontScale="92500" lnSpcReduction="20000"/>
          </a:bodyPr>
          <a:lstStyle/>
          <a:p>
            <a:pPr marL="0" indent="0" algn="r">
              <a:buNone/>
            </a:pPr>
            <a:r>
              <a:rPr lang="ar-IQ" dirty="0" smtClean="0"/>
              <a:t>مثل</a:t>
            </a:r>
          </a:p>
          <a:p>
            <a:pPr marL="0" indent="0" algn="r" rtl="1">
              <a:buNone/>
            </a:pPr>
            <a:r>
              <a:rPr lang="ar-IQ" dirty="0" smtClean="0"/>
              <a:t> بيانات انواء الجوية او الب الصحية او الادلة الجنائية هنا يجب على الباحث التأكد من امكانية الحصول على المعلومات من مصادرها قبل الشروع في البحث </a:t>
            </a:r>
          </a:p>
          <a:p>
            <a:pPr marL="0" indent="0" algn="r" rtl="1">
              <a:buNone/>
            </a:pPr>
            <a:r>
              <a:rPr lang="ar-IQ" dirty="0" smtClean="0"/>
              <a:t>ثانيا / معايير علمية </a:t>
            </a:r>
          </a:p>
          <a:p>
            <a:pPr marL="0" indent="0" algn="r" rtl="1">
              <a:buNone/>
            </a:pPr>
            <a:r>
              <a:rPr lang="ar-IQ" dirty="0" smtClean="0"/>
              <a:t>اي هل المشكلة تستحق البحث وهل لها اهمية علمية وهل يمكن ايجاد حلول نافعة علميا </a:t>
            </a:r>
          </a:p>
          <a:p>
            <a:pPr marL="0" indent="0" algn="r" rtl="1">
              <a:buNone/>
            </a:pPr>
            <a:r>
              <a:rPr lang="ar-IQ" dirty="0" smtClean="0"/>
              <a:t>ثالثا / معايير اجتماعية اي هل المشكلة لها اهمية الحل من الناحية الاجتماعية كتعلقها في صحة المجتمع او غذائه او بيئته وبما يعود بالنفع عند الحل لها </a:t>
            </a:r>
            <a:endParaRPr lang="en-US" dirty="0"/>
          </a:p>
        </p:txBody>
      </p:sp>
    </p:spTree>
    <p:extLst>
      <p:ext uri="{BB962C8B-B14F-4D97-AF65-F5344CB8AC3E}">
        <p14:creationId xmlns:p14="http://schemas.microsoft.com/office/powerpoint/2010/main" val="374482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الفرضية استنتاج ذكي لوصف علاقة بين المتغيرات التي يمكن اختبارها لاحقا وصحتها من خلال التجربة </a:t>
            </a:r>
            <a:endParaRPr lang="en-US" dirty="0"/>
          </a:p>
        </p:txBody>
      </p:sp>
      <p:sp>
        <p:nvSpPr>
          <p:cNvPr id="3" name="عنصر نائب للمحتوى 2"/>
          <p:cNvSpPr>
            <a:spLocks noGrp="1"/>
          </p:cNvSpPr>
          <p:nvPr>
            <p:ph idx="1"/>
          </p:nvPr>
        </p:nvSpPr>
        <p:spPr/>
        <p:txBody>
          <a:bodyPr/>
          <a:lstStyle/>
          <a:p>
            <a:pPr marL="0" indent="0" algn="r">
              <a:buNone/>
            </a:pPr>
            <a:r>
              <a:rPr lang="ar-IQ" dirty="0" smtClean="0"/>
              <a:t>مثال هل توجد علاقة بين صفات نمو النبات مع نوع السماد او الملوحة</a:t>
            </a:r>
          </a:p>
          <a:p>
            <a:pPr marL="0" indent="0" algn="r">
              <a:buNone/>
            </a:pPr>
            <a:r>
              <a:rPr lang="ar-IQ" dirty="0" smtClean="0"/>
              <a:t>فوائد الفرضيات 1 / توجيه الباحث في جمع البيانات والمعلومات المتعلقة بفروض البحث فيوفر الجهد في بحثه عن المعلومات التي يحتاج اليها </a:t>
            </a:r>
          </a:p>
          <a:p>
            <a:pPr marL="0" indent="0" algn="r">
              <a:buNone/>
            </a:pPr>
            <a:r>
              <a:rPr lang="ar-IQ" dirty="0" smtClean="0"/>
              <a:t>2 / تحديد الاجراءات والاساليب المناسبة لاختيار الحلول </a:t>
            </a:r>
          </a:p>
          <a:p>
            <a:pPr marL="0" indent="0" algn="r">
              <a:buNone/>
            </a:pPr>
            <a:r>
              <a:rPr lang="ar-IQ" dirty="0" smtClean="0"/>
              <a:t>3/ تساعد الفروض في تفسير العلاقات بين المتغيرات </a:t>
            </a:r>
          </a:p>
          <a:p>
            <a:pPr marL="0" indent="0" algn="r">
              <a:buNone/>
            </a:pPr>
            <a:r>
              <a:rPr lang="ar-IQ" dirty="0" smtClean="0"/>
              <a:t>4 / تكشف الفروض الحاجة الى ابحاث اخرى </a:t>
            </a:r>
          </a:p>
          <a:p>
            <a:pPr marL="0" indent="0" algn="r">
              <a:buNone/>
            </a:pPr>
            <a:endParaRPr lang="en-US" dirty="0"/>
          </a:p>
        </p:txBody>
      </p:sp>
    </p:spTree>
    <p:extLst>
      <p:ext uri="{BB962C8B-B14F-4D97-AF65-F5344CB8AC3E}">
        <p14:creationId xmlns:p14="http://schemas.microsoft.com/office/powerpoint/2010/main" val="206169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188640"/>
            <a:ext cx="8229600" cy="1143000"/>
          </a:xfrm>
        </p:spPr>
        <p:txBody>
          <a:bodyPr/>
          <a:lstStyle/>
          <a:p>
            <a:r>
              <a:rPr lang="ar-IQ" dirty="0" smtClean="0"/>
              <a:t>خطة البحث </a:t>
            </a:r>
            <a:endParaRPr lang="en-US" dirty="0"/>
          </a:p>
        </p:txBody>
      </p:sp>
      <p:sp>
        <p:nvSpPr>
          <p:cNvPr id="3" name="عنصر نائب للمحتوى 2"/>
          <p:cNvSpPr>
            <a:spLocks noGrp="1"/>
          </p:cNvSpPr>
          <p:nvPr>
            <p:ph idx="1"/>
          </p:nvPr>
        </p:nvSpPr>
        <p:spPr>
          <a:xfrm>
            <a:off x="457200" y="1124744"/>
            <a:ext cx="8229600" cy="5001419"/>
          </a:xfrm>
        </p:spPr>
        <p:txBody>
          <a:bodyPr/>
          <a:lstStyle/>
          <a:p>
            <a:pPr algn="r"/>
            <a:r>
              <a:rPr lang="ar-IQ" dirty="0" smtClean="0"/>
              <a:t>هي تقرير وافي يكتبه الباحث بعد استكمال الدراسات الاولية في مجال بحثه ,  والخطوات التي يتضمنها البحث ما يلي </a:t>
            </a:r>
          </a:p>
          <a:p>
            <a:pPr algn="r"/>
            <a:r>
              <a:rPr lang="ar-IQ" dirty="0" smtClean="0"/>
              <a:t>اولا / العنوان يكون </a:t>
            </a:r>
            <a:r>
              <a:rPr lang="ar-IQ" dirty="0" err="1" smtClean="0"/>
              <a:t>بالفاظ</a:t>
            </a:r>
            <a:r>
              <a:rPr lang="ar-IQ" dirty="0" smtClean="0"/>
              <a:t> خاصة غير عامة مقيدة </a:t>
            </a:r>
            <a:r>
              <a:rPr lang="ar-IQ" dirty="0" err="1" smtClean="0"/>
              <a:t>غيرمطلقة</a:t>
            </a:r>
            <a:r>
              <a:rPr lang="ar-IQ" dirty="0" smtClean="0"/>
              <a:t> ويظهر العنوان الصفات المدروسة والعوامل التجريبية </a:t>
            </a:r>
          </a:p>
          <a:p>
            <a:pPr algn="r"/>
            <a:r>
              <a:rPr lang="ar-IQ" dirty="0" smtClean="0"/>
              <a:t>ثانيا / المقدمة تتضمن المقدمة مشكلة البحث اهمية المشكلة جهود الحل للمشكلة اي </a:t>
            </a:r>
            <a:r>
              <a:rPr lang="ar-IQ" dirty="0" err="1" smtClean="0"/>
              <a:t>ماتناولته</a:t>
            </a:r>
            <a:r>
              <a:rPr lang="ar-IQ" dirty="0" smtClean="0"/>
              <a:t> المصادر بشكل مباشر </a:t>
            </a:r>
          </a:p>
          <a:p>
            <a:pPr algn="r"/>
            <a:r>
              <a:rPr lang="ar-IQ" dirty="0" smtClean="0"/>
              <a:t>ثالثا / الاهداف هو تساؤل </a:t>
            </a:r>
            <a:r>
              <a:rPr lang="ar-IQ" dirty="0" err="1" smtClean="0"/>
              <a:t>ماالذي</a:t>
            </a:r>
            <a:r>
              <a:rPr lang="ar-IQ" dirty="0" smtClean="0"/>
              <a:t>  تريد الوصول اليه  من </a:t>
            </a:r>
          </a:p>
          <a:p>
            <a:pPr algn="r"/>
            <a:r>
              <a:rPr lang="ar-IQ" dirty="0" smtClean="0"/>
              <a:t> البحث </a:t>
            </a:r>
            <a:endParaRPr lang="en-US" dirty="0"/>
          </a:p>
        </p:txBody>
      </p:sp>
    </p:spTree>
    <p:extLst>
      <p:ext uri="{BB962C8B-B14F-4D97-AF65-F5344CB8AC3E}">
        <p14:creationId xmlns:p14="http://schemas.microsoft.com/office/powerpoint/2010/main" val="17383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رابعا / حدود المشكلة الحدود الزمانية </a:t>
            </a:r>
            <a:br>
              <a:rPr lang="ar-IQ" dirty="0" smtClean="0"/>
            </a:br>
            <a:endParaRPr lang="en-US" dirty="0"/>
          </a:p>
        </p:txBody>
      </p:sp>
      <p:sp>
        <p:nvSpPr>
          <p:cNvPr id="3" name="عنصر نائب للمحتوى 2"/>
          <p:cNvSpPr>
            <a:spLocks noGrp="1"/>
          </p:cNvSpPr>
          <p:nvPr>
            <p:ph idx="1"/>
          </p:nvPr>
        </p:nvSpPr>
        <p:spPr/>
        <p:txBody>
          <a:bodyPr/>
          <a:lstStyle/>
          <a:p>
            <a:r>
              <a:rPr lang="ar-IQ" dirty="0" smtClean="0"/>
              <a:t>والمكانية اي نضع من كتابة عنوان البحث الفاظ خاصة محددة لتحديد المشكلة وتوفير الجهد المادي والاقتصاد بالوقت والجهد </a:t>
            </a:r>
          </a:p>
          <a:p>
            <a:r>
              <a:rPr lang="ar-IQ" dirty="0" smtClean="0"/>
              <a:t>خامسا / فرضية البحث </a:t>
            </a:r>
          </a:p>
          <a:p>
            <a:r>
              <a:rPr lang="ar-IQ" dirty="0" smtClean="0"/>
              <a:t>سادسا / اجراءات البحث المواد وطرائق العمل </a:t>
            </a:r>
            <a:endParaRPr lang="en-US" dirty="0"/>
          </a:p>
        </p:txBody>
      </p:sp>
    </p:spTree>
    <p:extLst>
      <p:ext uri="{BB962C8B-B14F-4D97-AF65-F5344CB8AC3E}">
        <p14:creationId xmlns:p14="http://schemas.microsoft.com/office/powerpoint/2010/main" val="330715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محتويات الرسالة </a:t>
            </a:r>
            <a:br>
              <a:rPr lang="ar-IQ" dirty="0" smtClean="0"/>
            </a:br>
            <a:r>
              <a:rPr lang="ar-IQ" dirty="0" smtClean="0"/>
              <a:t>اولا الاساسية </a:t>
            </a:r>
            <a:endParaRPr lang="en-US" dirty="0"/>
          </a:p>
        </p:txBody>
      </p:sp>
      <p:sp>
        <p:nvSpPr>
          <p:cNvPr id="3" name="عنصر نائب للمحتوى 2"/>
          <p:cNvSpPr>
            <a:spLocks noGrp="1"/>
          </p:cNvSpPr>
          <p:nvPr>
            <p:ph idx="1"/>
          </p:nvPr>
        </p:nvSpPr>
        <p:spPr/>
        <p:txBody>
          <a:bodyPr>
            <a:normAutofit fontScale="92500" lnSpcReduction="10000"/>
          </a:bodyPr>
          <a:lstStyle/>
          <a:p>
            <a:pPr algn="r"/>
            <a:r>
              <a:rPr lang="ar-IQ" dirty="0" smtClean="0"/>
              <a:t>العنوان </a:t>
            </a:r>
          </a:p>
          <a:p>
            <a:pPr algn="r"/>
            <a:r>
              <a:rPr lang="ar-IQ" dirty="0" smtClean="0"/>
              <a:t>الخلاصة </a:t>
            </a:r>
          </a:p>
          <a:p>
            <a:pPr algn="r"/>
            <a:r>
              <a:rPr lang="ar-IQ" dirty="0" smtClean="0"/>
              <a:t>المقدمة </a:t>
            </a:r>
          </a:p>
          <a:p>
            <a:pPr algn="r"/>
            <a:r>
              <a:rPr lang="ar-IQ" dirty="0" smtClean="0"/>
              <a:t>مراجعة المصادر </a:t>
            </a:r>
          </a:p>
          <a:p>
            <a:pPr lvl="8" algn="r"/>
            <a:r>
              <a:rPr lang="ar-IQ" dirty="0" smtClean="0"/>
              <a:t>المواد وطرائق العمل </a:t>
            </a:r>
          </a:p>
          <a:p>
            <a:pPr algn="r"/>
            <a:r>
              <a:rPr lang="ar-IQ" dirty="0" smtClean="0"/>
              <a:t>النتائج والمناقشة </a:t>
            </a:r>
          </a:p>
          <a:p>
            <a:pPr algn="r"/>
            <a:r>
              <a:rPr lang="ar-IQ" dirty="0" smtClean="0"/>
              <a:t>الاستنتاجات والتوصيات </a:t>
            </a:r>
          </a:p>
          <a:p>
            <a:pPr algn="r"/>
            <a:r>
              <a:rPr lang="ar-IQ" dirty="0" smtClean="0"/>
              <a:t>المصادر او المراجع </a:t>
            </a:r>
          </a:p>
          <a:p>
            <a:pPr algn="r"/>
            <a:r>
              <a:rPr lang="ar-IQ" dirty="0" smtClean="0"/>
              <a:t>الملاحق </a:t>
            </a:r>
            <a:endParaRPr lang="en-US" dirty="0"/>
          </a:p>
        </p:txBody>
      </p:sp>
    </p:spTree>
    <p:extLst>
      <p:ext uri="{BB962C8B-B14F-4D97-AF65-F5344CB8AC3E}">
        <p14:creationId xmlns:p14="http://schemas.microsoft.com/office/powerpoint/2010/main" val="136425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ثانيا المحتويات غير الاساسية </a:t>
            </a:r>
            <a:br>
              <a:rPr lang="ar-IQ" dirty="0" smtClean="0"/>
            </a:br>
            <a:r>
              <a:rPr lang="ar-IQ" dirty="0" smtClean="0"/>
              <a:t>أ / قبل الخلاصة بعد صفحة العنوان الداخلية </a:t>
            </a:r>
            <a:endParaRPr lang="en-US" dirty="0"/>
          </a:p>
        </p:txBody>
      </p:sp>
      <p:sp>
        <p:nvSpPr>
          <p:cNvPr id="3" name="عنصر نائب للمحتوى 2"/>
          <p:cNvSpPr>
            <a:spLocks noGrp="1"/>
          </p:cNvSpPr>
          <p:nvPr>
            <p:ph idx="1"/>
          </p:nvPr>
        </p:nvSpPr>
        <p:spPr/>
        <p:txBody>
          <a:bodyPr/>
          <a:lstStyle/>
          <a:p>
            <a:pPr algn="r"/>
            <a:r>
              <a:rPr lang="ar-IQ" dirty="0" smtClean="0"/>
              <a:t>يكون كل واحد مما يلي في صفحة </a:t>
            </a:r>
          </a:p>
          <a:p>
            <a:pPr algn="r"/>
            <a:r>
              <a:rPr lang="ar-IQ" dirty="0" smtClean="0"/>
              <a:t>1-الاية </a:t>
            </a:r>
            <a:r>
              <a:rPr lang="ar-IQ" dirty="0" err="1" smtClean="0"/>
              <a:t>القرانية</a:t>
            </a:r>
            <a:r>
              <a:rPr lang="ar-IQ" dirty="0" smtClean="0"/>
              <a:t> </a:t>
            </a:r>
          </a:p>
          <a:p>
            <a:pPr algn="r"/>
            <a:r>
              <a:rPr lang="ar-IQ" dirty="0" smtClean="0"/>
              <a:t>2-الاهداء </a:t>
            </a:r>
          </a:p>
          <a:p>
            <a:pPr algn="r"/>
            <a:r>
              <a:rPr lang="ar-IQ" dirty="0" smtClean="0"/>
              <a:t>3-الشكر والتقدير او العرفان </a:t>
            </a:r>
          </a:p>
          <a:p>
            <a:pPr algn="r"/>
            <a:r>
              <a:rPr lang="ar-IQ" dirty="0" smtClean="0"/>
              <a:t>4-اقرار المشرف والمقوم اللغوي ورئيس لجنة الدراسات العليا ورئيس القسم </a:t>
            </a:r>
          </a:p>
          <a:p>
            <a:pPr algn="r"/>
            <a:endParaRPr lang="en-US" dirty="0"/>
          </a:p>
        </p:txBody>
      </p:sp>
    </p:spTree>
    <p:extLst>
      <p:ext uri="{BB962C8B-B14F-4D97-AF65-F5344CB8AC3E}">
        <p14:creationId xmlns:p14="http://schemas.microsoft.com/office/powerpoint/2010/main" val="289955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ب / عناصر غير رئيسة تكون بعد الخلاصة </a:t>
            </a:r>
            <a:endParaRPr lang="en-US" dirty="0"/>
          </a:p>
        </p:txBody>
      </p:sp>
      <p:sp>
        <p:nvSpPr>
          <p:cNvPr id="3" name="عنصر نائب للمحتوى 2"/>
          <p:cNvSpPr>
            <a:spLocks noGrp="1"/>
          </p:cNvSpPr>
          <p:nvPr>
            <p:ph idx="1"/>
          </p:nvPr>
        </p:nvSpPr>
        <p:spPr/>
        <p:txBody>
          <a:bodyPr/>
          <a:lstStyle/>
          <a:p>
            <a:pPr algn="r"/>
            <a:r>
              <a:rPr lang="ar-IQ" dirty="0" smtClean="0"/>
              <a:t>ثبت المحتويات </a:t>
            </a:r>
          </a:p>
          <a:p>
            <a:pPr algn="r"/>
            <a:r>
              <a:rPr lang="ar-IQ" dirty="0" smtClean="0"/>
              <a:t>ثبت الجداول </a:t>
            </a:r>
          </a:p>
          <a:p>
            <a:pPr algn="r"/>
            <a:r>
              <a:rPr lang="ar-IQ" dirty="0" smtClean="0"/>
              <a:t>ثبت الاشكال </a:t>
            </a:r>
          </a:p>
          <a:p>
            <a:pPr algn="r"/>
            <a:r>
              <a:rPr lang="ar-IQ" dirty="0" smtClean="0"/>
              <a:t>ثبت الملاحق </a:t>
            </a:r>
            <a:endParaRPr lang="en-US" dirty="0"/>
          </a:p>
        </p:txBody>
      </p:sp>
    </p:spTree>
    <p:extLst>
      <p:ext uri="{BB962C8B-B14F-4D97-AF65-F5344CB8AC3E}">
        <p14:creationId xmlns:p14="http://schemas.microsoft.com/office/powerpoint/2010/main" val="2990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ملاحظات حول العنوان </a:t>
            </a:r>
            <a:endParaRPr lang="en-US" dirty="0"/>
          </a:p>
        </p:txBody>
      </p:sp>
      <p:sp>
        <p:nvSpPr>
          <p:cNvPr id="3" name="عنصر نائب للمحتوى 2"/>
          <p:cNvSpPr>
            <a:spLocks noGrp="1"/>
          </p:cNvSpPr>
          <p:nvPr>
            <p:ph idx="1"/>
          </p:nvPr>
        </p:nvSpPr>
        <p:spPr/>
        <p:txBody>
          <a:bodyPr/>
          <a:lstStyle/>
          <a:p>
            <a:pPr algn="r"/>
            <a:r>
              <a:rPr lang="ar-IQ" dirty="0" smtClean="0"/>
              <a:t>يؤدي العنوان وظيفة اعلان عن ما موجود في البحث او الرسالة ويعرفنا بــــ  :</a:t>
            </a:r>
          </a:p>
          <a:p>
            <a:pPr algn="r"/>
            <a:r>
              <a:rPr lang="ar-IQ" dirty="0" smtClean="0"/>
              <a:t>المشكلة وحدودها </a:t>
            </a:r>
          </a:p>
          <a:p>
            <a:pPr algn="r"/>
            <a:r>
              <a:rPr lang="ar-IQ" dirty="0" smtClean="0"/>
              <a:t>مجال المشكلة اي الاختصاص </a:t>
            </a:r>
          </a:p>
          <a:p>
            <a:pPr algn="r"/>
            <a:r>
              <a:rPr lang="ar-IQ" dirty="0" smtClean="0"/>
              <a:t>العوامل في التجربة الصفات المدروسة </a:t>
            </a:r>
          </a:p>
          <a:p>
            <a:pPr algn="r"/>
            <a:r>
              <a:rPr lang="ar-IQ" dirty="0" smtClean="0"/>
              <a:t>يجب ان يكون العنوان محدد غير مطلق الاختصاص </a:t>
            </a:r>
            <a:endParaRPr lang="en-US" dirty="0"/>
          </a:p>
        </p:txBody>
      </p:sp>
    </p:spTree>
    <p:extLst>
      <p:ext uri="{BB962C8B-B14F-4D97-AF65-F5344CB8AC3E}">
        <p14:creationId xmlns:p14="http://schemas.microsoft.com/office/powerpoint/2010/main" val="426654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5937523"/>
          </a:xfrm>
        </p:spPr>
        <p:txBody>
          <a:bodyPr/>
          <a:lstStyle/>
          <a:p>
            <a:pPr algn="ctr"/>
            <a:r>
              <a:rPr lang="ar-IQ" dirty="0" smtClean="0"/>
              <a:t>كانت الطريقة السائدة قديما في البحث العلمي معتمدة على التأمل الباطني والاستنباط العقلي من قبل الباحث ولم يكن التجريب اي البحث العلمي المعتمد على جزء التجارب معروفا لدى الباحثين , وعندما برزت الحضارات العربية التي صنعها علمائها الافذاذ توصلوا الى طريقة جديدة في البحث العلمي التجريبي , حيث ساهم هذا المنهج في دفع عجلة العلوم والمعرفة الانسانية خطوات الى الامام وليس هناك من لا يقول بأن هذا المنهج له اثره الواضح بما تتمتع به البشرية حاليا من تقدم كبير في المعرفة العلمية </a:t>
            </a:r>
            <a:endParaRPr lang="en-US" dirty="0"/>
          </a:p>
        </p:txBody>
      </p:sp>
    </p:spTree>
    <p:extLst>
      <p:ext uri="{BB962C8B-B14F-4D97-AF65-F5344CB8AC3E}">
        <p14:creationId xmlns:p14="http://schemas.microsoft.com/office/powerpoint/2010/main" val="342639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تتضمن صفحة العنوان </a:t>
            </a:r>
            <a:endParaRPr lang="en-US" dirty="0"/>
          </a:p>
        </p:txBody>
      </p:sp>
      <p:sp>
        <p:nvSpPr>
          <p:cNvPr id="3" name="عنصر نائب للمحتوى 2"/>
          <p:cNvSpPr>
            <a:spLocks noGrp="1"/>
          </p:cNvSpPr>
          <p:nvPr>
            <p:ph idx="1"/>
          </p:nvPr>
        </p:nvSpPr>
        <p:spPr/>
        <p:txBody>
          <a:bodyPr/>
          <a:lstStyle/>
          <a:p>
            <a:pPr algn="r"/>
            <a:r>
              <a:rPr lang="ar-IQ" dirty="0" smtClean="0"/>
              <a:t>اسم الجامعة والكلية عنوان الرسالة او البحث في الوسط بعد العنوان يذكر بحث مقدم الى ثم سطر جديد مجلس قسم او مجلس كلية الزراعة في جامعة بغداد وهي جزء من متطلبات درجة </a:t>
            </a:r>
            <a:r>
              <a:rPr lang="ar-IQ" dirty="0" err="1" smtClean="0"/>
              <a:t>البكلوريوس</a:t>
            </a:r>
            <a:r>
              <a:rPr lang="ar-IQ" dirty="0" smtClean="0"/>
              <a:t> او الماجستير في العلوم الزراعية / علوم اغذية بعدها سطر يكتب </a:t>
            </a:r>
            <a:r>
              <a:rPr lang="ar-IQ" dirty="0" err="1" smtClean="0"/>
              <a:t>باشراف</a:t>
            </a:r>
            <a:r>
              <a:rPr lang="ar-IQ" dirty="0" smtClean="0"/>
              <a:t> اسم المشرف ولقبه العلمي ثم السنة الهجرية يمين والسنة الميلادية يسار </a:t>
            </a:r>
            <a:endParaRPr lang="en-US" dirty="0"/>
          </a:p>
        </p:txBody>
      </p:sp>
    </p:spTree>
    <p:extLst>
      <p:ext uri="{BB962C8B-B14F-4D97-AF65-F5344CB8AC3E}">
        <p14:creationId xmlns:p14="http://schemas.microsoft.com/office/powerpoint/2010/main" val="382375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المقدمة </a:t>
            </a:r>
            <a:endParaRPr lang="en-US" dirty="0"/>
          </a:p>
        </p:txBody>
      </p:sp>
      <p:sp>
        <p:nvSpPr>
          <p:cNvPr id="3" name="عنصر نائب للمحتوى 2"/>
          <p:cNvSpPr>
            <a:spLocks noGrp="1"/>
          </p:cNvSpPr>
          <p:nvPr>
            <p:ph idx="1"/>
          </p:nvPr>
        </p:nvSpPr>
        <p:spPr/>
        <p:txBody>
          <a:bodyPr/>
          <a:lstStyle/>
          <a:p>
            <a:pPr algn="r"/>
            <a:r>
              <a:rPr lang="ar-IQ" dirty="0" smtClean="0"/>
              <a:t>تجيب عن ماذا ..لماذا .. ماذا .. ماذا </a:t>
            </a:r>
          </a:p>
          <a:p>
            <a:pPr algn="r"/>
            <a:r>
              <a:rPr lang="ar-IQ" dirty="0" smtClean="0"/>
              <a:t>ماذا ستدرس من ظواهر </a:t>
            </a:r>
          </a:p>
          <a:p>
            <a:pPr algn="r"/>
            <a:r>
              <a:rPr lang="ar-IQ" dirty="0" smtClean="0"/>
              <a:t>لماذا تدرسها </a:t>
            </a:r>
          </a:p>
          <a:p>
            <a:pPr algn="r"/>
            <a:r>
              <a:rPr lang="ar-IQ" dirty="0" smtClean="0"/>
              <a:t>ما ذا وجدت من بحوث لحلها </a:t>
            </a:r>
          </a:p>
          <a:p>
            <a:pPr algn="r"/>
            <a:r>
              <a:rPr lang="ar-IQ" dirty="0" smtClean="0"/>
              <a:t>ماذا تريد من اهداف </a:t>
            </a:r>
            <a:endParaRPr lang="en-US" dirty="0"/>
          </a:p>
        </p:txBody>
      </p:sp>
    </p:spTree>
    <p:extLst>
      <p:ext uri="{BB962C8B-B14F-4D97-AF65-F5344CB8AC3E}">
        <p14:creationId xmlns:p14="http://schemas.microsoft.com/office/powerpoint/2010/main" val="289681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تتضمن المقدمة </a:t>
            </a:r>
            <a:br>
              <a:rPr lang="ar-IQ" dirty="0" smtClean="0"/>
            </a:br>
            <a:endParaRPr lang="en-US" dirty="0"/>
          </a:p>
        </p:txBody>
      </p:sp>
      <p:sp>
        <p:nvSpPr>
          <p:cNvPr id="3" name="عنصر نائب للمحتوى 2"/>
          <p:cNvSpPr>
            <a:spLocks noGrp="1"/>
          </p:cNvSpPr>
          <p:nvPr>
            <p:ph idx="1"/>
          </p:nvPr>
        </p:nvSpPr>
        <p:spPr/>
        <p:txBody>
          <a:bodyPr/>
          <a:lstStyle/>
          <a:p>
            <a:pPr algn="r"/>
            <a:r>
              <a:rPr lang="ar-IQ" dirty="0" smtClean="0"/>
              <a:t>المشكلة او الظاهرة المدروسة </a:t>
            </a:r>
            <a:br>
              <a:rPr lang="ar-IQ" dirty="0" smtClean="0"/>
            </a:br>
            <a:r>
              <a:rPr lang="ar-IQ" dirty="0" smtClean="0"/>
              <a:t>اهميتها </a:t>
            </a:r>
          </a:p>
          <a:p>
            <a:pPr algn="r"/>
            <a:r>
              <a:rPr lang="ar-IQ" dirty="0" smtClean="0"/>
              <a:t>الجهود السابقة لحلها من الباحثين </a:t>
            </a:r>
          </a:p>
          <a:p>
            <a:pPr algn="r"/>
            <a:r>
              <a:rPr lang="ar-IQ" dirty="0" smtClean="0"/>
              <a:t>الاهداف من خلال الاتي </a:t>
            </a:r>
          </a:p>
          <a:p>
            <a:pPr algn="r"/>
            <a:r>
              <a:rPr lang="ar-IQ" dirty="0" smtClean="0"/>
              <a:t>1-ما الاجراءات التي توصل </a:t>
            </a:r>
            <a:r>
              <a:rPr lang="ar-IQ" dirty="0" err="1" smtClean="0"/>
              <a:t>للاهداف</a:t>
            </a:r>
            <a:r>
              <a:rPr lang="ar-IQ" dirty="0" smtClean="0"/>
              <a:t> </a:t>
            </a:r>
          </a:p>
          <a:p>
            <a:pPr algn="r"/>
            <a:r>
              <a:rPr lang="ar-IQ" dirty="0" smtClean="0"/>
              <a:t>2-توفير المال والوقت </a:t>
            </a:r>
          </a:p>
          <a:p>
            <a:pPr marL="0" indent="0" algn="r">
              <a:buNone/>
            </a:pPr>
            <a:endParaRPr lang="en-US" dirty="0"/>
          </a:p>
        </p:txBody>
      </p:sp>
    </p:spTree>
    <p:extLst>
      <p:ext uri="{BB962C8B-B14F-4D97-AF65-F5344CB8AC3E}">
        <p14:creationId xmlns:p14="http://schemas.microsoft.com/office/powerpoint/2010/main" val="21318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الفصل الثاني مراجعة المصادر </a:t>
            </a:r>
            <a:endParaRPr lang="en-US" dirty="0"/>
          </a:p>
        </p:txBody>
      </p:sp>
      <p:sp>
        <p:nvSpPr>
          <p:cNvPr id="3" name="عنصر نائب للمحتوى 2"/>
          <p:cNvSpPr>
            <a:spLocks noGrp="1"/>
          </p:cNvSpPr>
          <p:nvPr>
            <p:ph idx="1"/>
          </p:nvPr>
        </p:nvSpPr>
        <p:spPr/>
        <p:txBody>
          <a:bodyPr/>
          <a:lstStyle/>
          <a:p>
            <a:pPr algn="r"/>
            <a:r>
              <a:rPr lang="ar-IQ" dirty="0" smtClean="0"/>
              <a:t>ا-ما الهدف من مراجعة المصادر </a:t>
            </a:r>
          </a:p>
          <a:p>
            <a:pPr algn="r"/>
            <a:r>
              <a:rPr lang="ar-IQ" dirty="0" smtClean="0"/>
              <a:t>التعرف على الابحاث السابقة في نفس الموضوع او المشكلة </a:t>
            </a:r>
          </a:p>
          <a:p>
            <a:pPr algn="r"/>
            <a:r>
              <a:rPr lang="ar-IQ" dirty="0" smtClean="0"/>
              <a:t>ما الفائدة من مراجعة المصادر </a:t>
            </a:r>
          </a:p>
          <a:p>
            <a:pPr algn="r"/>
            <a:r>
              <a:rPr lang="ar-IQ" dirty="0" smtClean="0"/>
              <a:t>يكون عند الباحث اساس نظري حول المشكلة وحلها والاستفادة في اجراءات البحث واستعراض نتائجه والمقارنة مع بحوث الاخرين في التفسير ومدى الاتفاق او الاختلاف في النتائج </a:t>
            </a:r>
          </a:p>
          <a:p>
            <a:pPr algn="r"/>
            <a:r>
              <a:rPr lang="ar-IQ" dirty="0" smtClean="0"/>
              <a:t>ماذا يتضمن فصل مراجعة المصادر </a:t>
            </a:r>
            <a:endParaRPr lang="en-US" dirty="0"/>
          </a:p>
        </p:txBody>
      </p:sp>
    </p:spTree>
    <p:extLst>
      <p:ext uri="{BB962C8B-B14F-4D97-AF65-F5344CB8AC3E}">
        <p14:creationId xmlns:p14="http://schemas.microsoft.com/office/powerpoint/2010/main" val="267565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dirty="0" smtClean="0"/>
              <a:t>يتضمن المشكلة والعوامل الداخلية فيها والصفات </a:t>
            </a:r>
            <a:endParaRPr lang="en-US" dirty="0"/>
          </a:p>
        </p:txBody>
      </p:sp>
      <p:sp>
        <p:nvSpPr>
          <p:cNvPr id="3" name="عنصر نائب للمحتوى 2"/>
          <p:cNvSpPr>
            <a:spLocks noGrp="1"/>
          </p:cNvSpPr>
          <p:nvPr>
            <p:ph idx="1"/>
          </p:nvPr>
        </p:nvSpPr>
        <p:spPr/>
        <p:txBody>
          <a:bodyPr/>
          <a:lstStyle/>
          <a:p>
            <a:pPr algn="r"/>
            <a:r>
              <a:rPr lang="ar-IQ" dirty="0" smtClean="0"/>
              <a:t>المدروسة وجهود الباحثين السابقين والتعريف </a:t>
            </a:r>
            <a:r>
              <a:rPr lang="ar-IQ" dirty="0" err="1" smtClean="0"/>
              <a:t>باهمية</a:t>
            </a:r>
            <a:r>
              <a:rPr lang="ar-IQ" dirty="0" smtClean="0"/>
              <a:t> المشكلة وحلها </a:t>
            </a:r>
          </a:p>
          <a:p>
            <a:pPr algn="r"/>
            <a:r>
              <a:rPr lang="ar-IQ" dirty="0" smtClean="0"/>
              <a:t>كيف نكتب مراجعة المصادر </a:t>
            </a:r>
          </a:p>
          <a:p>
            <a:pPr algn="r"/>
            <a:r>
              <a:rPr lang="ar-IQ" dirty="0" smtClean="0"/>
              <a:t>يقسم هذا الفصل الى فقرات تتضمن المشكلة والعوامل </a:t>
            </a:r>
          </a:p>
          <a:p>
            <a:pPr algn="r"/>
            <a:r>
              <a:rPr lang="ar-IQ" dirty="0" smtClean="0"/>
              <a:t>الداخلة والصفات المدروسة </a:t>
            </a:r>
            <a:endParaRPr lang="en-US" dirty="0"/>
          </a:p>
        </p:txBody>
      </p:sp>
    </p:spTree>
    <p:extLst>
      <p:ext uri="{BB962C8B-B14F-4D97-AF65-F5344CB8AC3E}">
        <p14:creationId xmlns:p14="http://schemas.microsoft.com/office/powerpoint/2010/main" val="16970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مثال </a:t>
            </a:r>
            <a:r>
              <a:rPr lang="ar-IQ" dirty="0" err="1" smtClean="0"/>
              <a:t>تاثير</a:t>
            </a:r>
            <a:r>
              <a:rPr lang="ar-IQ" dirty="0"/>
              <a:t> </a:t>
            </a:r>
            <a:r>
              <a:rPr lang="ar-IQ" dirty="0" smtClean="0"/>
              <a:t>نقص الكالسيوم والفسفور في الاصابة </a:t>
            </a:r>
            <a:endParaRPr lang="en-US" dirty="0"/>
          </a:p>
        </p:txBody>
      </p:sp>
      <p:sp>
        <p:nvSpPr>
          <p:cNvPr id="3" name="عنصر نائب للمحتوى 2"/>
          <p:cNvSpPr>
            <a:spLocks noGrp="1"/>
          </p:cNvSpPr>
          <p:nvPr>
            <p:ph idx="1"/>
          </p:nvPr>
        </p:nvSpPr>
        <p:spPr/>
        <p:txBody>
          <a:bodyPr>
            <a:normAutofit lnSpcReduction="10000"/>
          </a:bodyPr>
          <a:lstStyle/>
          <a:p>
            <a:r>
              <a:rPr lang="ar-IQ" dirty="0" smtClean="0"/>
              <a:t>بهشاشة العظام لدى البالغين </a:t>
            </a:r>
          </a:p>
          <a:p>
            <a:r>
              <a:rPr lang="ar-IQ" dirty="0" smtClean="0"/>
              <a:t>كيف يمكن ان نبحث في مراجعة المصادر </a:t>
            </a:r>
          </a:p>
          <a:p>
            <a:r>
              <a:rPr lang="ar-IQ" dirty="0" smtClean="0"/>
              <a:t>2-1 مفهوم هشاشة العظام اول من عرفه واهميته </a:t>
            </a:r>
          </a:p>
          <a:p>
            <a:r>
              <a:rPr lang="ar-IQ" dirty="0" smtClean="0"/>
              <a:t>2-1-1 انواع هشاشة العظام </a:t>
            </a:r>
          </a:p>
          <a:p>
            <a:r>
              <a:rPr lang="ar-IQ" dirty="0" smtClean="0"/>
              <a:t>2-1-2 اعمار البالغين </a:t>
            </a:r>
          </a:p>
          <a:p>
            <a:r>
              <a:rPr lang="ar-IQ" dirty="0" smtClean="0"/>
              <a:t>2-1-3 اليات </a:t>
            </a:r>
            <a:r>
              <a:rPr lang="ar-IQ" dirty="0" err="1" smtClean="0"/>
              <a:t>تاثير</a:t>
            </a:r>
            <a:r>
              <a:rPr lang="ar-IQ" dirty="0" smtClean="0"/>
              <a:t> نقص الكالسيوم والفسفور في هشاشة العظام </a:t>
            </a:r>
          </a:p>
          <a:p>
            <a:r>
              <a:rPr lang="ar-IQ" dirty="0" smtClean="0"/>
              <a:t>2-2 الكالسيوم تعريفه واهميته </a:t>
            </a:r>
            <a:endParaRPr lang="en-US" dirty="0"/>
          </a:p>
        </p:txBody>
      </p:sp>
    </p:spTree>
    <p:extLst>
      <p:ext uri="{BB962C8B-B14F-4D97-AF65-F5344CB8AC3E}">
        <p14:creationId xmlns:p14="http://schemas.microsoft.com/office/powerpoint/2010/main" val="26500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2-2-1 اشكال توافر الكالسيوم في الغذاء </a:t>
            </a:r>
            <a:endParaRPr lang="en-US" dirty="0"/>
          </a:p>
        </p:txBody>
      </p:sp>
      <p:sp>
        <p:nvSpPr>
          <p:cNvPr id="3" name="عنصر نائب للمحتوى 2"/>
          <p:cNvSpPr>
            <a:spLocks noGrp="1"/>
          </p:cNvSpPr>
          <p:nvPr>
            <p:ph idx="1"/>
          </p:nvPr>
        </p:nvSpPr>
        <p:spPr/>
        <p:txBody>
          <a:bodyPr/>
          <a:lstStyle/>
          <a:p>
            <a:r>
              <a:rPr lang="ar-IQ" dirty="0" smtClean="0"/>
              <a:t>2-2-2 اشكال توافر الفسفور في الغذاء </a:t>
            </a:r>
          </a:p>
          <a:p>
            <a:pPr marL="0" indent="0">
              <a:buNone/>
            </a:pPr>
            <a:r>
              <a:rPr lang="ar-IQ" dirty="0" smtClean="0"/>
              <a:t>2-2-3 </a:t>
            </a:r>
            <a:r>
              <a:rPr lang="ar-IQ" dirty="0" err="1" smtClean="0"/>
              <a:t>تاثير</a:t>
            </a:r>
            <a:r>
              <a:rPr lang="ar-IQ" dirty="0" smtClean="0"/>
              <a:t>  نسبة الكالسيوم والفسفور</a:t>
            </a:r>
          </a:p>
          <a:p>
            <a:pPr marL="0" indent="0">
              <a:buNone/>
            </a:pPr>
            <a:r>
              <a:rPr lang="ar-IQ" dirty="0" smtClean="0"/>
              <a:t>في هشاشة العظام </a:t>
            </a:r>
          </a:p>
          <a:p>
            <a:pPr marL="0" indent="0">
              <a:buNone/>
            </a:pPr>
            <a:r>
              <a:rPr lang="ar-IQ" dirty="0" smtClean="0"/>
              <a:t>2-3 </a:t>
            </a:r>
            <a:r>
              <a:rPr lang="ar-IQ" dirty="0" err="1" smtClean="0"/>
              <a:t>تاثير</a:t>
            </a:r>
            <a:r>
              <a:rPr lang="ar-IQ" dirty="0" smtClean="0"/>
              <a:t> التدعيم الغذائي بالكالسيوم في خفض هشاشة العظام </a:t>
            </a:r>
          </a:p>
          <a:p>
            <a:pPr marL="0" indent="0">
              <a:buNone/>
            </a:pPr>
            <a:r>
              <a:rPr lang="ar-IQ" dirty="0" smtClean="0"/>
              <a:t>2-3-1 </a:t>
            </a:r>
            <a:r>
              <a:rPr lang="ar-IQ" dirty="0" err="1" smtClean="0"/>
              <a:t>تاثير</a:t>
            </a:r>
            <a:r>
              <a:rPr lang="ar-IQ" dirty="0" smtClean="0"/>
              <a:t> التدعيم الغذائي بالفسفور في خفض هشاشة العظام كيف نكتب تحت كل فقرة من مراجعة المصادر </a:t>
            </a:r>
          </a:p>
          <a:p>
            <a:pPr marL="0" indent="0">
              <a:buNone/>
            </a:pPr>
            <a:r>
              <a:rPr lang="ar-IQ" dirty="0" smtClean="0"/>
              <a:t>اولا لابد من مقدمة بسيطة لكل فقرة لا تتجاوز سطر </a:t>
            </a:r>
            <a:r>
              <a:rPr lang="ar-IQ" dirty="0" err="1" smtClean="0"/>
              <a:t>اوسطرين</a:t>
            </a:r>
            <a:r>
              <a:rPr lang="ar-IQ" dirty="0" smtClean="0"/>
              <a:t>  </a:t>
            </a:r>
            <a:endParaRPr lang="en-US" dirty="0"/>
          </a:p>
        </p:txBody>
      </p:sp>
    </p:spTree>
    <p:extLst>
      <p:ext uri="{BB962C8B-B14F-4D97-AF65-F5344CB8AC3E}">
        <p14:creationId xmlns:p14="http://schemas.microsoft.com/office/powerpoint/2010/main" val="382005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IQ" dirty="0" smtClean="0"/>
              <a:t>مثال فقرة </a:t>
            </a:r>
            <a:r>
              <a:rPr lang="ar-IQ" dirty="0" err="1" smtClean="0"/>
              <a:t>تاثير</a:t>
            </a:r>
            <a:r>
              <a:rPr lang="ar-IQ" dirty="0" smtClean="0"/>
              <a:t> التدعيم الغذائي بالكالسيوم في خفض هشاشة العظام </a:t>
            </a:r>
            <a:endParaRPr lang="en-US" dirty="0"/>
          </a:p>
        </p:txBody>
      </p:sp>
      <p:sp>
        <p:nvSpPr>
          <p:cNvPr id="3" name="عنصر نائب للمحتوى 2"/>
          <p:cNvSpPr>
            <a:spLocks noGrp="1"/>
          </p:cNvSpPr>
          <p:nvPr>
            <p:ph idx="1"/>
          </p:nvPr>
        </p:nvSpPr>
        <p:spPr/>
        <p:txBody>
          <a:bodyPr/>
          <a:lstStyle/>
          <a:p>
            <a:r>
              <a:rPr lang="ar-IQ" dirty="0" smtClean="0"/>
              <a:t>لا نبدأ ب وجد الباحث ( ) بل </a:t>
            </a:r>
          </a:p>
          <a:p>
            <a:r>
              <a:rPr lang="ar-IQ" dirty="0" smtClean="0"/>
              <a:t>ينخفض معدل الاصابة بهشاشة العظام عندما يتم التدعيم الغذائي اليومي المتناول </a:t>
            </a:r>
            <a:r>
              <a:rPr lang="ar-IQ" dirty="0" err="1" smtClean="0"/>
              <a:t>باغذية</a:t>
            </a:r>
            <a:r>
              <a:rPr lang="ar-IQ" dirty="0" smtClean="0"/>
              <a:t> غنية المحتوى بعنصر الكالسيوم وبمعدل 30 ملغم / يوم ونذكر وجد البياتي (2020) ان زيادة بمعنوية في ارتفاع مستوى ,,, </a:t>
            </a:r>
            <a:endParaRPr lang="en-US" dirty="0"/>
          </a:p>
        </p:txBody>
      </p:sp>
    </p:spTree>
    <p:extLst>
      <p:ext uri="{BB962C8B-B14F-4D97-AF65-F5344CB8AC3E}">
        <p14:creationId xmlns:p14="http://schemas.microsoft.com/office/powerpoint/2010/main" val="391069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0" nodeType="clickEffect">
                                  <p:stCondLst>
                                    <p:cond delay="0"/>
                                  </p:stCondLst>
                                  <p:childTnLst>
                                    <p:animScale>
                                      <p:cBhvr>
                                        <p:cTn id="13" dur="2000" fill="hold"/>
                                        <p:tgtEl>
                                          <p:spTgt spid="3">
                                            <p:txEl>
                                              <p:pRg st="0" end="0"/>
                                            </p:txEl>
                                          </p:spTgt>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كيف نشير الى مصدر اقتبسنا منه في فصل مراجعة المصادر وفي المتن </a:t>
            </a:r>
            <a:endParaRPr lang="en-US" dirty="0"/>
          </a:p>
        </p:txBody>
      </p:sp>
      <p:sp>
        <p:nvSpPr>
          <p:cNvPr id="3" name="عنصر نائب للمحتوى 2"/>
          <p:cNvSpPr>
            <a:spLocks noGrp="1"/>
          </p:cNvSpPr>
          <p:nvPr>
            <p:ph idx="1"/>
          </p:nvPr>
        </p:nvSpPr>
        <p:spPr/>
        <p:txBody>
          <a:bodyPr>
            <a:normAutofit fontScale="92500" lnSpcReduction="10000"/>
          </a:bodyPr>
          <a:lstStyle/>
          <a:p>
            <a:r>
              <a:rPr lang="ar-IQ" dirty="0" smtClean="0"/>
              <a:t>1- في بداية الفقرة نضع السنة داخل قوسن </a:t>
            </a:r>
          </a:p>
          <a:p>
            <a:r>
              <a:rPr lang="ar-IQ" dirty="0" smtClean="0"/>
              <a:t>مثال العاني (2005 ) او اشار الجبوري (2020) الى </a:t>
            </a:r>
          </a:p>
          <a:p>
            <a:r>
              <a:rPr lang="ar-IQ" dirty="0" smtClean="0"/>
              <a:t>2-نكتب السنة فقط داخل قوسين في وسط السطر </a:t>
            </a:r>
          </a:p>
          <a:p>
            <a:r>
              <a:rPr lang="ar-IQ" dirty="0" smtClean="0"/>
              <a:t>دراسة الجبوري </a:t>
            </a:r>
            <a:r>
              <a:rPr lang="ar-IQ" dirty="0" err="1" smtClean="0"/>
              <a:t>والكرطاني</a:t>
            </a:r>
            <a:r>
              <a:rPr lang="ar-IQ" dirty="0" smtClean="0"/>
              <a:t> (2011) اظهرت ان </a:t>
            </a:r>
            <a:r>
              <a:rPr lang="ar-IQ" dirty="0" err="1" smtClean="0"/>
              <a:t>معلدلات</a:t>
            </a:r>
            <a:r>
              <a:rPr lang="ar-IQ" dirty="0" smtClean="0"/>
              <a:t> نمو الذرة الصفراء ... </a:t>
            </a:r>
          </a:p>
          <a:p>
            <a:r>
              <a:rPr lang="ar-IQ" dirty="0" smtClean="0"/>
              <a:t>3 اذا كانت الاشارة للباحث في نهاية الفقرة يكتب الجميع داخل قوسين وفارزة منقوطة بين بحث واخر </a:t>
            </a:r>
          </a:p>
          <a:p>
            <a:r>
              <a:rPr lang="ar-IQ" dirty="0" smtClean="0"/>
              <a:t>(</a:t>
            </a:r>
            <a:r>
              <a:rPr lang="ar-IQ" dirty="0" err="1" smtClean="0"/>
              <a:t>الكرطاني</a:t>
            </a:r>
            <a:r>
              <a:rPr lang="ar-IQ" dirty="0" smtClean="0"/>
              <a:t> 2005 و الطائي2007 و </a:t>
            </a:r>
            <a:r>
              <a:rPr lang="ar-IQ" dirty="0"/>
              <a:t> </a:t>
            </a:r>
            <a:r>
              <a:rPr lang="ar-IQ" dirty="0" smtClean="0"/>
              <a:t>عبد الهادي واخرون 2008)ويفضل الكتابة بالصيغ الثلاث في مراجعة المصادر </a:t>
            </a:r>
            <a:endParaRPr lang="en-US" dirty="0"/>
          </a:p>
        </p:txBody>
      </p:sp>
    </p:spTree>
    <p:extLst>
      <p:ext uri="{BB962C8B-B14F-4D97-AF65-F5344CB8AC3E}">
        <p14:creationId xmlns:p14="http://schemas.microsoft.com/office/powerpoint/2010/main" val="2359698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dirty="0" smtClean="0"/>
              <a:t>صيغة الفعل في مراجعة المصادر </a:t>
            </a:r>
            <a:br>
              <a:rPr lang="ar-IQ" dirty="0" smtClean="0"/>
            </a:br>
            <a:endParaRPr lang="en-US" dirty="0"/>
          </a:p>
        </p:txBody>
      </p:sp>
      <p:sp>
        <p:nvSpPr>
          <p:cNvPr id="3" name="عنصر نائب للمحتوى 2"/>
          <p:cNvSpPr>
            <a:spLocks noGrp="1"/>
          </p:cNvSpPr>
          <p:nvPr>
            <p:ph idx="1"/>
          </p:nvPr>
        </p:nvSpPr>
        <p:spPr/>
        <p:txBody>
          <a:bodyPr/>
          <a:lstStyle/>
          <a:p>
            <a:r>
              <a:rPr lang="ar-IQ" dirty="0" smtClean="0"/>
              <a:t>تستعمل صيغة الماضي </a:t>
            </a:r>
            <a:r>
              <a:rPr lang="ar-IQ" dirty="0" err="1" smtClean="0"/>
              <a:t>لانها</a:t>
            </a:r>
            <a:r>
              <a:rPr lang="ar-IQ" dirty="0" smtClean="0"/>
              <a:t> بحوث اجريت </a:t>
            </a:r>
          </a:p>
          <a:p>
            <a:r>
              <a:rPr lang="ar-IQ" dirty="0" smtClean="0"/>
              <a:t>ما هو حرف الجر المناسب </a:t>
            </a:r>
          </a:p>
          <a:p>
            <a:r>
              <a:rPr lang="ar-IQ" dirty="0" smtClean="0"/>
              <a:t>وجد .. ان / اشار ..الى / اثر .. في /  توصل .. الى /  اكد .. بأن </a:t>
            </a:r>
          </a:p>
          <a:p>
            <a:endParaRPr lang="en-US" dirty="0"/>
          </a:p>
        </p:txBody>
      </p:sp>
    </p:spTree>
    <p:extLst>
      <p:ext uri="{BB962C8B-B14F-4D97-AF65-F5344CB8AC3E}">
        <p14:creationId xmlns:p14="http://schemas.microsoft.com/office/powerpoint/2010/main" val="247079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764704"/>
            <a:ext cx="936104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908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467544" y="350658"/>
            <a:ext cx="8424936" cy="610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58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756084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3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2050"/>
                                        </p:tgtEl>
                                        <p:attrNameLst>
                                          <p:attrName>ppt_w</p:attrName>
                                        </p:attrNameLst>
                                      </p:cBhvr>
                                      <p:tavLst>
                                        <p:tav tm="0">
                                          <p:val>
                                            <p:strVal val="ppt_w"/>
                                          </p:val>
                                        </p:tav>
                                        <p:tav tm="100000">
                                          <p:val>
                                            <p:fltVal val="0"/>
                                          </p:val>
                                        </p:tav>
                                      </p:tavLst>
                                    </p:anim>
                                    <p:anim calcmode="lin" valueType="num">
                                      <p:cBhvr>
                                        <p:cTn id="7" dur="500"/>
                                        <p:tgtEl>
                                          <p:spTgt spid="2050"/>
                                        </p:tgtEl>
                                        <p:attrNameLst>
                                          <p:attrName>ppt_h</p:attrName>
                                        </p:attrNameLst>
                                      </p:cBhvr>
                                      <p:tavLst>
                                        <p:tav tm="0">
                                          <p:val>
                                            <p:strVal val="ppt_h"/>
                                          </p:val>
                                        </p:tav>
                                        <p:tav tm="100000">
                                          <p:val>
                                            <p:fltVal val="0"/>
                                          </p:val>
                                        </p:tav>
                                      </p:tavLst>
                                    </p:anim>
                                    <p:animEffect transition="out" filter="fade">
                                      <p:cBhvr>
                                        <p:cTn id="8" dur="500"/>
                                        <p:tgtEl>
                                          <p:spTgt spid="2050"/>
                                        </p:tgtEl>
                                      </p:cBhvr>
                                    </p:animEffect>
                                    <p:set>
                                      <p:cBhvr>
                                        <p:cTn id="9"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930226"/>
          </a:xfrm>
        </p:spPr>
        <p:txBody>
          <a:bodyPr>
            <a:normAutofit fontScale="90000"/>
          </a:bodyPr>
          <a:lstStyle/>
          <a:p>
            <a:r>
              <a:rPr lang="ar-IQ" dirty="0" smtClean="0"/>
              <a:t>الطريقة العامة المتبعة في البحث العلمي توجز في الخطوات الاتية </a:t>
            </a:r>
            <a:br>
              <a:rPr lang="ar-IQ" dirty="0" smtClean="0"/>
            </a:br>
            <a:endParaRPr lang="en-US" dirty="0"/>
          </a:p>
        </p:txBody>
      </p:sp>
      <p:sp>
        <p:nvSpPr>
          <p:cNvPr id="3" name="عنصر نائب للمحتوى 2"/>
          <p:cNvSpPr>
            <a:spLocks noGrp="1"/>
          </p:cNvSpPr>
          <p:nvPr>
            <p:ph idx="1"/>
          </p:nvPr>
        </p:nvSpPr>
        <p:spPr/>
        <p:txBody>
          <a:bodyPr>
            <a:normAutofit fontScale="92500" lnSpcReduction="10000"/>
          </a:bodyPr>
          <a:lstStyle/>
          <a:p>
            <a:pPr algn="r"/>
            <a:r>
              <a:rPr lang="ar-IQ" dirty="0" smtClean="0"/>
              <a:t>اولا / تحديد المشكلة المراد دراستها والبحث فيها مع توفر الاستعداد لدى الباحث او مجموعة الباحثين لها ودراستها </a:t>
            </a:r>
          </a:p>
          <a:p>
            <a:pPr algn="r"/>
            <a:r>
              <a:rPr lang="ar-IQ" dirty="0" smtClean="0"/>
              <a:t>ثانيا / جمع المعلومات المتعلقة بالمشكلة من خلال قراءة كل ما هو قريب بشكل مباشر او غير مباشر من موضوع المشكلة , وقد يتطلب الامر حضور ندوات وعقد اجتماعات علمية وتبادل </a:t>
            </a:r>
            <a:r>
              <a:rPr lang="ar-IQ" dirty="0" err="1" smtClean="0"/>
              <a:t>الاراء</a:t>
            </a:r>
            <a:r>
              <a:rPr lang="ar-IQ" dirty="0" smtClean="0"/>
              <a:t> مع الاخرين وجمع المصادر المتعلقة بها </a:t>
            </a:r>
          </a:p>
          <a:p>
            <a:pPr algn="r"/>
            <a:r>
              <a:rPr lang="ar-IQ" dirty="0" smtClean="0"/>
              <a:t>ثالثا / اجراء بعض التجارب الاولية احيانا التي تمهد لوضع الفرضية التي سيتصدى الباحث للدفاع عنها وتأكيدها او ربما رفضها واستبدالها بعد اجراء تجارب الباحث الاساسية حول فرضيته </a:t>
            </a:r>
          </a:p>
          <a:p>
            <a:pPr algn="r"/>
            <a:endParaRPr lang="en-US" dirty="0"/>
          </a:p>
        </p:txBody>
      </p:sp>
    </p:spTree>
    <p:extLst>
      <p:ext uri="{BB962C8B-B14F-4D97-AF65-F5344CB8AC3E}">
        <p14:creationId xmlns:p14="http://schemas.microsoft.com/office/powerpoint/2010/main" val="136854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r"/>
            <a:r>
              <a:rPr lang="ar-IQ" dirty="0" smtClean="0"/>
              <a:t>رابعا / اجراء التجارب الاساسية للتأكد من صحة او خطأ الفرضية , ان الفرضيات التي تسندها كل الادلة وتبقى من دون برهان نهائي يمكن ان تعد نظريات خاضعة </a:t>
            </a:r>
            <a:r>
              <a:rPr lang="ar-IQ" dirty="0" err="1" smtClean="0"/>
              <a:t>لاعادة</a:t>
            </a:r>
            <a:r>
              <a:rPr lang="ar-IQ" dirty="0" smtClean="0"/>
              <a:t> البحث والتجريب المستمر عليها , غير ان بعض النظريات لها برهان نهائي مقنع وحاسم مما يجعلها تتحول الى قوانين طبيعية ليست بحاجة الى اثبات او اعادة بحث فيها من جديد </a:t>
            </a:r>
            <a:endParaRPr lang="en-US" dirty="0"/>
          </a:p>
        </p:txBody>
      </p:sp>
    </p:spTree>
    <p:extLst>
      <p:ext uri="{BB962C8B-B14F-4D97-AF65-F5344CB8AC3E}">
        <p14:creationId xmlns:p14="http://schemas.microsoft.com/office/powerpoint/2010/main" val="363796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نسق Office">
  <a:themeElements>
    <a:clrScheme name="أساسية">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2192</Words>
  <Application>Microsoft Office PowerPoint</Application>
  <PresentationFormat>عرض على الشاشة (3:4)‏</PresentationFormat>
  <Paragraphs>182</Paragraphs>
  <Slides>49</Slides>
  <Notes>0</Notes>
  <HiddenSlides>0</HiddenSlides>
  <MMClips>0</MMClips>
  <ScaleCrop>false</ScaleCrop>
  <HeadingPairs>
    <vt:vector size="4" baseType="variant">
      <vt:variant>
        <vt:lpstr>نسق</vt:lpstr>
      </vt:variant>
      <vt:variant>
        <vt:i4>1</vt:i4>
      </vt:variant>
      <vt:variant>
        <vt:lpstr>عناوين الشرائح</vt:lpstr>
      </vt:variant>
      <vt:variant>
        <vt:i4>49</vt:i4>
      </vt:variant>
    </vt:vector>
  </HeadingPairs>
  <TitlesOfParts>
    <vt:vector size="50" baseType="lpstr">
      <vt:lpstr>نسق Office</vt:lpstr>
      <vt:lpstr>عرض تقديمي في PowerPoint</vt:lpstr>
      <vt:lpstr>عرض تقديمي في PowerPoint</vt:lpstr>
      <vt:lpstr>  طرق البحث العلمي كانت الطرق السائدة قديما في البحث العلمي معتمدة   على التأمل الباطني  العقلي والاستنباط  </vt:lpstr>
      <vt:lpstr>عرض تقديمي في PowerPoint</vt:lpstr>
      <vt:lpstr>عرض تقديمي في PowerPoint</vt:lpstr>
      <vt:lpstr>عرض تقديمي في PowerPoint</vt:lpstr>
      <vt:lpstr>عرض تقديمي في PowerPoint</vt:lpstr>
      <vt:lpstr>الطريقة العامة المتبعة في البحث العلمي توجز في الخطوات الاتية  </vt:lpstr>
      <vt:lpstr>عرض تقديمي في PowerPoint</vt:lpstr>
      <vt:lpstr> مقدمة  يعد البحث العلمي وسيلة حيوية يستخدمها الانسان لتحقيق التقدم والتطور على مستويات متعددة وهو السبيل الذي يمكن من خلاله اكتشاف جديد وابتكار بعيد عن الروتين والتقليد المألوف , إذ بدون البحوث العلمية وتأثيراتها المهمة يبقى الانسان محجوزا داخل صندوق بدائي دون اي تقدم يذكر ,   وتختلف طرق البحث العلمي في وقتنا  عن ما كان يستخدم في الماضي , بالتالي تختلف خطوات كتابة حلقة بحث حديثا عن السابق حيث </vt:lpstr>
      <vt:lpstr>عرض تقديمي في PowerPoint</vt:lpstr>
      <vt:lpstr>خطوات حلقة البحث  تتألف حلقة البحث من عدة خطوات تساعد الباحث على تحقيق اهدافه والوصول الى نتائج موثوقة ومعرفة علمية والخطوات الاساسية في حلقة البحث هي :  </vt:lpstr>
      <vt:lpstr>ثانيا / اعداد استعراض الادبيات او المراجع </vt:lpstr>
      <vt:lpstr>ثالثا / وضع الفرضيات والاسئلة البحثية  </vt:lpstr>
      <vt:lpstr>رابعا / تصميم الدراسة وجمع البيانات </vt:lpstr>
      <vt:lpstr>خامسا / تحليل البيانات وتفسيرها </vt:lpstr>
      <vt:lpstr>سادسا / تقييم النتائج والتوصيات </vt:lpstr>
      <vt:lpstr>خصائص حلقة البحث </vt:lpstr>
      <vt:lpstr>انواع البحوث العلمية  هناك ثلاث مستويات من البحوث العلمية  1-بحوث قصيرة على مستوى الدراسةالجامعية </vt:lpstr>
      <vt:lpstr>ثانيا / بحوث متقدمة على مستوى رسالة الماجستير وتسمى ( Master Thesis) وهي عبارة عن </vt:lpstr>
      <vt:lpstr>خطوات كتابة البحث </vt:lpstr>
      <vt:lpstr>1-الموسوعات العامة  </vt:lpstr>
      <vt:lpstr>كتابة   مصادر المعلومات الاساسية </vt:lpstr>
      <vt:lpstr>تجميع وتنظيم الافكار بعد تجميع ما يكفي من المعلومات حول موضوع البحث يتم ترتيب بطاقات </vt:lpstr>
      <vt:lpstr>المقدمة هي الباب الرئيس الذي يدخل منه الى صلب الموضوع </vt:lpstr>
      <vt:lpstr>قائمة الجداول اذا تضمن البحث جداول احصائية </vt:lpstr>
      <vt:lpstr>اساسيات البحث العلمي </vt:lpstr>
      <vt:lpstr>اساسيات البحث العلمي </vt:lpstr>
      <vt:lpstr>تعريف المشكلة </vt:lpstr>
      <vt:lpstr>3) الدراسات السابقة دراسات الباحثين السابقين في </vt:lpstr>
      <vt:lpstr>معايير اختبار المشكلة هنالك ثلاث معايير اساسية</vt:lpstr>
      <vt:lpstr>4-التسهيلات الادارية تحتاج بعض البحوث تسهيلات او بيانات من مؤسسات ودوائر معينة </vt:lpstr>
      <vt:lpstr>الفرضية استنتاج ذكي لوصف علاقة بين المتغيرات التي يمكن اختبارها لاحقا وصحتها من خلال التجربة </vt:lpstr>
      <vt:lpstr>خطة البحث </vt:lpstr>
      <vt:lpstr>رابعا / حدود المشكلة الحدود الزمانية  </vt:lpstr>
      <vt:lpstr>محتويات الرسالة  اولا الاساسية </vt:lpstr>
      <vt:lpstr>ثانيا المحتويات غير الاساسية  أ / قبل الخلاصة بعد صفحة العنوان الداخلية </vt:lpstr>
      <vt:lpstr>ب / عناصر غير رئيسة تكون بعد الخلاصة </vt:lpstr>
      <vt:lpstr>ملاحظات حول العنوان </vt:lpstr>
      <vt:lpstr>تتضمن صفحة العنوان </vt:lpstr>
      <vt:lpstr>المقدمة </vt:lpstr>
      <vt:lpstr>تتضمن المقدمة  </vt:lpstr>
      <vt:lpstr>الفصل الثاني مراجعة المصادر </vt:lpstr>
      <vt:lpstr>يتضمن المشكلة والعوامل الداخلية فيها والصفات </vt:lpstr>
      <vt:lpstr>مثال تاثير نقص الكالسيوم والفسفور في الاصابة </vt:lpstr>
      <vt:lpstr>2-2-1 اشكال توافر الكالسيوم في الغذاء </vt:lpstr>
      <vt:lpstr>مثال فقرة تاثير التدعيم الغذائي بالكالسيوم في خفض هشاشة العظام </vt:lpstr>
      <vt:lpstr>كيف نشير الى مصدر اقتبسنا منه في فصل مراجعة المصادر وفي المتن </vt:lpstr>
      <vt:lpstr>صيغة الفعل في مراجعة المصادر  </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Active Center</dc:creator>
  <cp:lastModifiedBy>Active Center</cp:lastModifiedBy>
  <cp:revision>96</cp:revision>
  <dcterms:created xsi:type="dcterms:W3CDTF">2024-02-10T07:44:29Z</dcterms:created>
  <dcterms:modified xsi:type="dcterms:W3CDTF">2024-02-23T21:20:27Z</dcterms:modified>
</cp:coreProperties>
</file>