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914590-6834-469E-A1D7-1871199CFE7C}"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194249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14590-6834-469E-A1D7-1871199CFE7C}"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2222072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14590-6834-469E-A1D7-1871199CFE7C}"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262342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914590-6834-469E-A1D7-1871199CFE7C}"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316640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914590-6834-469E-A1D7-1871199CFE7C}"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212629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914590-6834-469E-A1D7-1871199CFE7C}"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1368310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914590-6834-469E-A1D7-1871199CFE7C}"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312394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914590-6834-469E-A1D7-1871199CFE7C}"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2657080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14590-6834-469E-A1D7-1871199CFE7C}" type="datetimeFigureOut">
              <a:rPr lang="en-US" smtClean="0"/>
              <a:t>12/27/2021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389725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14590-6834-469E-A1D7-1871199CFE7C}"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288732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914590-6834-469E-A1D7-1871199CFE7C}"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95E9A-28FA-401E-BBB9-37CAFA881513}" type="slidenum">
              <a:rPr lang="en-US" smtClean="0"/>
              <a:t>‹#›</a:t>
            </a:fld>
            <a:endParaRPr lang="en-US"/>
          </a:p>
        </p:txBody>
      </p:sp>
    </p:spTree>
    <p:extLst>
      <p:ext uri="{BB962C8B-B14F-4D97-AF65-F5344CB8AC3E}">
        <p14:creationId xmlns:p14="http://schemas.microsoft.com/office/powerpoint/2010/main" val="2155813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14590-6834-469E-A1D7-1871199CFE7C}" type="datetimeFigureOut">
              <a:rPr lang="en-US" smtClean="0"/>
              <a:t>12/27/2021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95E9A-28FA-401E-BBB9-37CAFA881513}" type="slidenum">
              <a:rPr lang="en-US" smtClean="0"/>
              <a:t>‹#›</a:t>
            </a:fld>
            <a:endParaRPr lang="en-US"/>
          </a:p>
        </p:txBody>
      </p:sp>
    </p:spTree>
    <p:extLst>
      <p:ext uri="{BB962C8B-B14F-4D97-AF65-F5344CB8AC3E}">
        <p14:creationId xmlns:p14="http://schemas.microsoft.com/office/powerpoint/2010/main" val="1161909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2724" y="1795848"/>
            <a:ext cx="9761838" cy="2075934"/>
          </a:xfrm>
        </p:spPr>
        <p:style>
          <a:lnRef idx="0">
            <a:scrgbClr r="0" g="0" b="0"/>
          </a:lnRef>
          <a:fillRef idx="1003">
            <a:schemeClr val="lt1"/>
          </a:fillRef>
          <a:effectRef idx="0">
            <a:scrgbClr r="0" g="0" b="0"/>
          </a:effectRef>
          <a:fontRef idx="major"/>
        </p:style>
        <p:txBody>
          <a:bodyPr/>
          <a:lstStyle/>
          <a:p>
            <a:r>
              <a:rPr lang="en-US" b="1" dirty="0" smtClean="0"/>
              <a:t>Infectious Laryngotracheitis (ILT)</a:t>
            </a:r>
            <a:endParaRPr lang="en-US" b="1" dirty="0"/>
          </a:p>
        </p:txBody>
      </p:sp>
    </p:spTree>
    <p:extLst>
      <p:ext uri="{BB962C8B-B14F-4D97-AF65-F5344CB8AC3E}">
        <p14:creationId xmlns:p14="http://schemas.microsoft.com/office/powerpoint/2010/main" val="2254093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a:t>
            </a:r>
            <a:endParaRPr lang="en-US" dirty="0"/>
          </a:p>
        </p:txBody>
      </p:sp>
      <p:sp>
        <p:nvSpPr>
          <p:cNvPr id="3" name="Content Placeholder 2"/>
          <p:cNvSpPr>
            <a:spLocks noGrp="1"/>
          </p:cNvSpPr>
          <p:nvPr>
            <p:ph idx="1"/>
          </p:nvPr>
        </p:nvSpPr>
        <p:spPr>
          <a:xfrm>
            <a:off x="803189" y="2163376"/>
            <a:ext cx="10515600" cy="1963780"/>
          </a:xfrm>
        </p:spPr>
        <p:txBody>
          <a:bodyPr/>
          <a:lstStyle/>
          <a:p>
            <a:r>
              <a:rPr lang="en-US" dirty="0"/>
              <a:t>It’s an acute respiratory tract infection of chickens caused by herpesvirus (Gallid herpesvirus type 1). Characterized by marked dyspnea, coughing, gasping, and expectoration of bloody exudate</a:t>
            </a:r>
          </a:p>
        </p:txBody>
      </p:sp>
    </p:spTree>
    <p:extLst>
      <p:ext uri="{BB962C8B-B14F-4D97-AF65-F5344CB8AC3E}">
        <p14:creationId xmlns:p14="http://schemas.microsoft.com/office/powerpoint/2010/main" val="297030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OCCURRENCE and Economic Significance</a:t>
            </a:r>
            <a:endParaRPr lang="en-US" dirty="0"/>
          </a:p>
        </p:txBody>
      </p:sp>
      <p:sp>
        <p:nvSpPr>
          <p:cNvPr id="3" name="Content Placeholder 2"/>
          <p:cNvSpPr>
            <a:spLocks noGrp="1"/>
          </p:cNvSpPr>
          <p:nvPr>
            <p:ph idx="1"/>
          </p:nvPr>
        </p:nvSpPr>
        <p:spPr>
          <a:ln>
            <a:solidFill>
              <a:schemeClr val="tx1"/>
            </a:solidFill>
          </a:ln>
        </p:spPr>
        <p:txBody>
          <a:bodyPr/>
          <a:lstStyle/>
          <a:p>
            <a:r>
              <a:rPr lang="en-US" dirty="0" smtClean="0"/>
              <a:t> </a:t>
            </a:r>
            <a:r>
              <a:rPr lang="en-US" dirty="0"/>
              <a:t>ILT is worldwide in distribution, but is frequently regional in prevalence or seasonal in incidence. Most outbreaks in chickens occur </a:t>
            </a:r>
            <a:r>
              <a:rPr lang="en-US" b="1" dirty="0"/>
              <a:t>in broilers more than 4 weeks of age or in mature or nearly mature</a:t>
            </a:r>
            <a:r>
              <a:rPr lang="en-US" dirty="0"/>
              <a:t> chickens, although all age groups are susceptible.</a:t>
            </a:r>
          </a:p>
          <a:p>
            <a:r>
              <a:rPr lang="en-US" dirty="0" smtClean="0"/>
              <a:t>2 </a:t>
            </a:r>
            <a:r>
              <a:rPr lang="en-US" dirty="0"/>
              <a:t>Economic losses attributable to ILT have been linked to severe </a:t>
            </a:r>
            <a:r>
              <a:rPr lang="en-US" b="1" dirty="0"/>
              <a:t>production losses due to mortality and/or decreased egg production</a:t>
            </a:r>
            <a:r>
              <a:rPr lang="en-US" dirty="0"/>
              <a:t>. </a:t>
            </a:r>
          </a:p>
        </p:txBody>
      </p:sp>
    </p:spTree>
    <p:extLst>
      <p:ext uri="{BB962C8B-B14F-4D97-AF65-F5344CB8AC3E}">
        <p14:creationId xmlns:p14="http://schemas.microsoft.com/office/powerpoint/2010/main" val="181106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ETIOLOGY</a:t>
            </a:r>
            <a:endParaRPr lang="en-US" dirty="0"/>
          </a:p>
        </p:txBody>
      </p:sp>
      <p:sp>
        <p:nvSpPr>
          <p:cNvPr id="3" name="Content Placeholder 2"/>
          <p:cNvSpPr>
            <a:spLocks noGrp="1"/>
          </p:cNvSpPr>
          <p:nvPr>
            <p:ph idx="1"/>
          </p:nvPr>
        </p:nvSpPr>
        <p:spPr>
          <a:ln>
            <a:solidFill>
              <a:schemeClr val="tx1"/>
            </a:solidFill>
          </a:ln>
        </p:spPr>
        <p:txBody>
          <a:bodyPr>
            <a:normAutofit fontScale="77500" lnSpcReduction="20000"/>
          </a:bodyPr>
          <a:lstStyle/>
          <a:p>
            <a:r>
              <a:rPr lang="en-US" dirty="0"/>
              <a:t>1. The causative agent of ILT is Gallid </a:t>
            </a:r>
            <a:r>
              <a:rPr lang="en-US" b="1" dirty="0"/>
              <a:t>herpesvirus</a:t>
            </a:r>
            <a:r>
              <a:rPr lang="en-US" dirty="0"/>
              <a:t> type 1. It’s </a:t>
            </a:r>
            <a:r>
              <a:rPr lang="en-US" b="1" dirty="0"/>
              <a:t>an enveloped virus with surface glycoprotein projections (spikes). </a:t>
            </a:r>
            <a:r>
              <a:rPr lang="en-US" dirty="0"/>
              <a:t>In addition to their roles in host range and pathogenicity, the glycoproteins are immunogenic and responsible for stimulating humoral and cell-mediated immune responses</a:t>
            </a:r>
          </a:p>
          <a:p>
            <a:r>
              <a:rPr lang="en-US" dirty="0"/>
              <a:t>2. As a member of the </a:t>
            </a:r>
            <a:r>
              <a:rPr lang="en-US" i="1" dirty="0"/>
              <a:t>Herpesviridae</a:t>
            </a:r>
            <a:r>
              <a:rPr lang="en-US" dirty="0"/>
              <a:t> family, the herpesvirus-1 genome is a </a:t>
            </a:r>
            <a:r>
              <a:rPr lang="en-US" b="1" dirty="0"/>
              <a:t>linear double-stranded DNA</a:t>
            </a:r>
            <a:r>
              <a:rPr lang="en-US" dirty="0"/>
              <a:t> </a:t>
            </a:r>
            <a:r>
              <a:rPr lang="en-US" b="1" dirty="0"/>
              <a:t>(Transcription and replication occur within the nucleus</a:t>
            </a:r>
            <a:r>
              <a:rPr lang="en-US" b="1" dirty="0" smtClean="0"/>
              <a:t>).</a:t>
            </a:r>
            <a:endParaRPr lang="en-US" b="1" dirty="0"/>
          </a:p>
          <a:p>
            <a:r>
              <a:rPr lang="en-US" b="1" dirty="0"/>
              <a:t>3. Carriers are produced by previous exposure to field virus or vaccine virus. The main site of </a:t>
            </a:r>
            <a:r>
              <a:rPr lang="en-US" b="1" dirty="0">
                <a:solidFill>
                  <a:srgbClr val="FF0000"/>
                </a:solidFill>
              </a:rPr>
              <a:t>latency for ILT virus </a:t>
            </a:r>
            <a:r>
              <a:rPr lang="en-US" b="1" dirty="0"/>
              <a:t>has been shown to be the trigeminal ganglion and the trachea. Establishment of the latent state after infection is the main mechanism used by herpesviruses to evade host immunity.</a:t>
            </a:r>
          </a:p>
          <a:p>
            <a:r>
              <a:rPr lang="en-US" dirty="0"/>
              <a:t> Infected chickens will intermittently shed virus between 7 and 20 weeks post infection.</a:t>
            </a:r>
          </a:p>
          <a:p>
            <a:r>
              <a:rPr lang="en-US" dirty="0"/>
              <a:t>4. </a:t>
            </a:r>
            <a:r>
              <a:rPr lang="en-US" b="1" dirty="0"/>
              <a:t>Clinical disease may be related to lapses in vaccination programs </a:t>
            </a:r>
            <a:r>
              <a:rPr lang="en-US" dirty="0" smtClean="0"/>
              <a:t>or </a:t>
            </a:r>
            <a:r>
              <a:rPr lang="en-US" dirty="0"/>
              <a:t>the </a:t>
            </a:r>
            <a:r>
              <a:rPr lang="en-US" dirty="0">
                <a:solidFill>
                  <a:srgbClr val="FF0000"/>
                </a:solidFill>
              </a:rPr>
              <a:t>reactivation of latent virus.</a:t>
            </a:r>
          </a:p>
          <a:p>
            <a:r>
              <a:rPr lang="en-US" dirty="0"/>
              <a:t>5. The virus is sensitive to many disinfectants and heat </a:t>
            </a:r>
            <a:r>
              <a:rPr lang="en-US" dirty="0">
                <a:solidFill>
                  <a:srgbClr val="FF0000"/>
                </a:solidFill>
              </a:rPr>
              <a:t>(38◦ for 100 hours), </a:t>
            </a:r>
            <a:r>
              <a:rPr lang="en-US" dirty="0"/>
              <a:t>and is not highly resistant outside of the host.</a:t>
            </a:r>
          </a:p>
          <a:p>
            <a:endParaRPr lang="en-US" dirty="0"/>
          </a:p>
        </p:txBody>
      </p:sp>
    </p:spTree>
    <p:extLst>
      <p:ext uri="{BB962C8B-B14F-4D97-AF65-F5344CB8AC3E}">
        <p14:creationId xmlns:p14="http://schemas.microsoft.com/office/powerpoint/2010/main" val="83895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Transmission</a:t>
            </a:r>
            <a:endParaRPr lang="en-US" dirty="0"/>
          </a:p>
        </p:txBody>
      </p:sp>
      <p:sp>
        <p:nvSpPr>
          <p:cNvPr id="3" name="Content Placeholder 2"/>
          <p:cNvSpPr>
            <a:spLocks noGrp="1"/>
          </p:cNvSpPr>
          <p:nvPr>
            <p:ph idx="1"/>
          </p:nvPr>
        </p:nvSpPr>
        <p:spPr>
          <a:ln>
            <a:solidFill>
              <a:schemeClr val="tx1"/>
            </a:solidFill>
          </a:ln>
        </p:spPr>
        <p:txBody>
          <a:bodyPr/>
          <a:lstStyle/>
          <a:p>
            <a:r>
              <a:rPr lang="en-US" dirty="0"/>
              <a:t>Natural portals of entry for ILT virus are through the </a:t>
            </a:r>
            <a:r>
              <a:rPr lang="en-US" dirty="0">
                <a:solidFill>
                  <a:srgbClr val="FF0000"/>
                </a:solidFill>
              </a:rPr>
              <a:t>upper respiratory and ocular </a:t>
            </a:r>
            <a:r>
              <a:rPr lang="en-US" dirty="0" smtClean="0">
                <a:solidFill>
                  <a:srgbClr val="FF0000"/>
                </a:solidFill>
              </a:rPr>
              <a:t>routes.</a:t>
            </a:r>
          </a:p>
          <a:p>
            <a:r>
              <a:rPr lang="en-US" dirty="0"/>
              <a:t>1. </a:t>
            </a:r>
            <a:r>
              <a:rPr lang="en-US" b="1" dirty="0"/>
              <a:t>Direct contact </a:t>
            </a:r>
            <a:r>
              <a:rPr lang="en-US" dirty="0"/>
              <a:t>with </a:t>
            </a:r>
            <a:r>
              <a:rPr lang="en-US" dirty="0">
                <a:solidFill>
                  <a:srgbClr val="FF0000"/>
                </a:solidFill>
              </a:rPr>
              <a:t>clinically affected chickens </a:t>
            </a:r>
            <a:r>
              <a:rPr lang="en-US" dirty="0"/>
              <a:t>or </a:t>
            </a:r>
            <a:r>
              <a:rPr lang="en-US" dirty="0">
                <a:solidFill>
                  <a:srgbClr val="FF0000"/>
                </a:solidFill>
              </a:rPr>
              <a:t>recovered permanent </a:t>
            </a:r>
            <a:r>
              <a:rPr lang="en-US" dirty="0" smtClean="0">
                <a:solidFill>
                  <a:srgbClr val="FF0000"/>
                </a:solidFill>
              </a:rPr>
              <a:t>carriers</a:t>
            </a:r>
          </a:p>
          <a:p>
            <a:pPr marL="0" indent="0">
              <a:buNone/>
            </a:pPr>
            <a:r>
              <a:rPr lang="en-US" dirty="0"/>
              <a:t>Birds that have been vaccinated with live attenuated vaccines or recovered from the disease carry the virus in a latent stage. </a:t>
            </a:r>
            <a:r>
              <a:rPr lang="en-US" b="1" dirty="0"/>
              <a:t>The virus can be reactivated spontaneously or when the flock is exposed to stress conditions. Once the virus has been reactivated direct bird-to-bird transmission occurs </a:t>
            </a:r>
            <a:r>
              <a:rPr lang="en-US" dirty="0"/>
              <a:t>and the disease will recrudesce in susceptible populations of birds</a:t>
            </a:r>
            <a:endParaRPr lang="en-US" dirty="0">
              <a:solidFill>
                <a:srgbClr val="FF0000"/>
              </a:solidFill>
            </a:endParaRPr>
          </a:p>
        </p:txBody>
      </p:sp>
    </p:spTree>
    <p:extLst>
      <p:ext uri="{BB962C8B-B14F-4D97-AF65-F5344CB8AC3E}">
        <p14:creationId xmlns:p14="http://schemas.microsoft.com/office/powerpoint/2010/main" val="241731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SIGNS</a:t>
            </a:r>
            <a:endParaRPr lang="en-US" dirty="0"/>
          </a:p>
        </p:txBody>
      </p:sp>
      <p:sp>
        <p:nvSpPr>
          <p:cNvPr id="3" name="Content Placeholder 2"/>
          <p:cNvSpPr>
            <a:spLocks noGrp="1"/>
          </p:cNvSpPr>
          <p:nvPr>
            <p:ph idx="1"/>
          </p:nvPr>
        </p:nvSpPr>
        <p:spPr>
          <a:xfrm>
            <a:off x="827903" y="1529063"/>
            <a:ext cx="10515600" cy="4351338"/>
          </a:xfrm>
          <a:ln>
            <a:solidFill>
              <a:schemeClr val="tx1"/>
            </a:solidFill>
          </a:ln>
        </p:spPr>
        <p:txBody>
          <a:bodyPr/>
          <a:lstStyle/>
          <a:p>
            <a:r>
              <a:rPr lang="en-US" sz="2400" dirty="0"/>
              <a:t>Clinical signs generally appear </a:t>
            </a:r>
            <a:r>
              <a:rPr lang="en-US" sz="2400" b="1" dirty="0"/>
              <a:t>6–14 days (Incubation </a:t>
            </a:r>
            <a:r>
              <a:rPr lang="en-US" sz="2400" b="1" dirty="0" smtClean="0"/>
              <a:t>Period</a:t>
            </a:r>
            <a:r>
              <a:rPr lang="en-US" sz="2400" b="1" dirty="0"/>
              <a:t>) </a:t>
            </a:r>
            <a:endParaRPr lang="en-US" sz="2400" b="1" dirty="0" smtClean="0"/>
          </a:p>
          <a:p>
            <a:r>
              <a:rPr lang="en-US" sz="2400" dirty="0">
                <a:solidFill>
                  <a:srgbClr val="FF0000"/>
                </a:solidFill>
              </a:rPr>
              <a:t>In severe form of ILT:</a:t>
            </a:r>
          </a:p>
          <a:p>
            <a:r>
              <a:rPr lang="en-US" sz="2400" dirty="0" smtClean="0"/>
              <a:t>dyspnea</a:t>
            </a:r>
            <a:r>
              <a:rPr lang="en-US" sz="2400" dirty="0"/>
              <a:t>, often with loud gasping sounds and coughing. Severely affected chickens often </a:t>
            </a:r>
            <a:r>
              <a:rPr lang="en-US" sz="2400" b="1" dirty="0"/>
              <a:t>raise and extend their head and neck during </a:t>
            </a:r>
            <a:r>
              <a:rPr lang="en-US" sz="2400" b="1" dirty="0" smtClean="0"/>
              <a:t>inspiration</a:t>
            </a:r>
            <a:r>
              <a:rPr lang="en-US" sz="2400" dirty="0" smtClean="0"/>
              <a:t>. </a:t>
            </a:r>
            <a:r>
              <a:rPr lang="en-US" sz="2400" dirty="0">
                <a:solidFill>
                  <a:srgbClr val="FF0000"/>
                </a:solidFill>
              </a:rPr>
              <a:t>Expectoration of bloody </a:t>
            </a:r>
            <a:r>
              <a:rPr lang="en-US" sz="2400" dirty="0" smtClean="0">
                <a:solidFill>
                  <a:srgbClr val="FF0000"/>
                </a:solidFill>
              </a:rPr>
              <a:t>mucus</a:t>
            </a:r>
          </a:p>
          <a:p>
            <a:r>
              <a:rPr lang="en-US" sz="2400" dirty="0"/>
              <a:t>lowered egg production</a:t>
            </a:r>
            <a:endParaRPr lang="en-US" sz="2400" dirty="0">
              <a:solidFill>
                <a:srgbClr val="FF0000"/>
              </a:solidFill>
            </a:endParaRPr>
          </a:p>
          <a:p>
            <a:r>
              <a:rPr lang="en-US" sz="2400" dirty="0"/>
              <a:t>Morbidity </a:t>
            </a:r>
            <a:r>
              <a:rPr lang="en-US" sz="2400" dirty="0" smtClean="0"/>
              <a:t>90-100</a:t>
            </a:r>
            <a:r>
              <a:rPr lang="en-US" sz="2400" dirty="0"/>
              <a:t>%, but mortality usually is in the 10-20% </a:t>
            </a:r>
            <a:r>
              <a:rPr lang="en-US" sz="2400" dirty="0" smtClean="0"/>
              <a:t>range</a:t>
            </a:r>
          </a:p>
          <a:p>
            <a:r>
              <a:rPr lang="en-US" sz="2400" dirty="0">
                <a:solidFill>
                  <a:srgbClr val="FF0000"/>
                </a:solidFill>
              </a:rPr>
              <a:t>In mild form of ILT</a:t>
            </a:r>
            <a:r>
              <a:rPr lang="en-US" sz="2400" dirty="0" smtClean="0">
                <a:solidFill>
                  <a:srgbClr val="FF0000"/>
                </a:solidFill>
              </a:rPr>
              <a:t>:</a:t>
            </a:r>
          </a:p>
          <a:p>
            <a:r>
              <a:rPr lang="en-US" sz="2400" dirty="0"/>
              <a:t> Morbidity as low as 5% and very low mortality (0.1%–2</a:t>
            </a:r>
            <a:r>
              <a:rPr lang="en-US" sz="2400" dirty="0" smtClean="0"/>
              <a:t>%).</a:t>
            </a:r>
          </a:p>
          <a:p>
            <a:r>
              <a:rPr lang="en-US" sz="2400" dirty="0"/>
              <a:t>Signs often include hemorrhagic conjunctivitis with watery eyes, lacrimation</a:t>
            </a:r>
          </a:p>
          <a:p>
            <a:endParaRPr lang="en-US" dirty="0">
              <a:solidFill>
                <a:srgbClr val="FF0000"/>
              </a:solidFill>
            </a:endParaRPr>
          </a:p>
          <a:p>
            <a:endParaRPr lang="en-US" b="1" dirty="0"/>
          </a:p>
        </p:txBody>
      </p:sp>
    </p:spTree>
    <p:extLst>
      <p:ext uri="{BB962C8B-B14F-4D97-AF65-F5344CB8AC3E}">
        <p14:creationId xmlns:p14="http://schemas.microsoft.com/office/powerpoint/2010/main" val="2647502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Pathology</a:t>
            </a:r>
            <a:r>
              <a:rPr lang="en-US" dirty="0"/>
              <a:t/>
            </a:r>
            <a:br>
              <a:rPr lang="en-US" dirty="0"/>
            </a:br>
            <a:endParaRPr lang="en-US" dirty="0"/>
          </a:p>
        </p:txBody>
      </p:sp>
      <p:sp>
        <p:nvSpPr>
          <p:cNvPr id="3" name="Content Placeholder 2"/>
          <p:cNvSpPr>
            <a:spLocks noGrp="1"/>
          </p:cNvSpPr>
          <p:nvPr>
            <p:ph idx="1"/>
          </p:nvPr>
        </p:nvSpPr>
        <p:spPr>
          <a:ln>
            <a:solidFill>
              <a:schemeClr val="tx1"/>
            </a:solidFill>
          </a:ln>
        </p:spPr>
        <p:txBody>
          <a:bodyPr>
            <a:normAutofit/>
          </a:bodyPr>
          <a:lstStyle/>
          <a:p>
            <a:r>
              <a:rPr lang="en-US" b="1" dirty="0"/>
              <a:t>Gross lesions</a:t>
            </a:r>
            <a:r>
              <a:rPr lang="en-US" dirty="0"/>
              <a:t> </a:t>
            </a:r>
            <a:endParaRPr lang="en-US" dirty="0" smtClean="0"/>
          </a:p>
          <a:p>
            <a:r>
              <a:rPr lang="en-US" b="1" dirty="0"/>
              <a:t>In mild form</a:t>
            </a:r>
            <a:r>
              <a:rPr lang="en-US" dirty="0"/>
              <a:t> there may only be edema and congestion of the conjunctiva, </a:t>
            </a:r>
            <a:r>
              <a:rPr lang="en-US" dirty="0" smtClean="0"/>
              <a:t>and </a:t>
            </a:r>
            <a:r>
              <a:rPr lang="en-US" dirty="0"/>
              <a:t>reddening of the </a:t>
            </a:r>
            <a:r>
              <a:rPr lang="en-US" dirty="0" smtClean="0"/>
              <a:t>tracheal</a:t>
            </a:r>
            <a:endParaRPr lang="en-US" dirty="0"/>
          </a:p>
          <a:p>
            <a:r>
              <a:rPr lang="en-US" b="1" dirty="0"/>
              <a:t>In severe form</a:t>
            </a:r>
            <a:r>
              <a:rPr lang="en-US" dirty="0"/>
              <a:t> </a:t>
            </a:r>
            <a:r>
              <a:rPr lang="en-US" dirty="0" smtClean="0"/>
              <a:t>the </a:t>
            </a:r>
            <a:r>
              <a:rPr lang="en-US" dirty="0"/>
              <a:t>tracheal mucosa will be congested, hemorrhagic and roughened </a:t>
            </a:r>
            <a:r>
              <a:rPr lang="en-US" dirty="0" smtClean="0"/>
              <a:t>sometimes </a:t>
            </a:r>
            <a:r>
              <a:rPr lang="en-US" dirty="0"/>
              <a:t>with the formation of tracheal casts that can result in </a:t>
            </a:r>
            <a:r>
              <a:rPr lang="en-US" dirty="0" smtClean="0"/>
              <a:t>suffocation.</a:t>
            </a:r>
          </a:p>
          <a:p>
            <a:r>
              <a:rPr lang="en-US" b="1" dirty="0"/>
              <a:t> Microscopic lesions</a:t>
            </a:r>
            <a:r>
              <a:rPr lang="en-US" dirty="0"/>
              <a:t> of the trachea include degeneration and necrosis of epithelial cells with the </a:t>
            </a:r>
            <a:r>
              <a:rPr lang="en-US" b="1" dirty="0"/>
              <a:t>formation of multinucleated cells (syncytia) containing the </a:t>
            </a:r>
            <a:r>
              <a:rPr lang="en-US" b="1" dirty="0">
                <a:solidFill>
                  <a:srgbClr val="FF0000"/>
                </a:solidFill>
              </a:rPr>
              <a:t>characteristic eosinophilic intranuclear </a:t>
            </a:r>
            <a:r>
              <a:rPr lang="en-US" b="1" dirty="0" smtClean="0">
                <a:solidFill>
                  <a:srgbClr val="FF0000"/>
                </a:solidFill>
              </a:rPr>
              <a:t>inclusion </a:t>
            </a:r>
            <a:r>
              <a:rPr lang="en-US" b="1" dirty="0">
                <a:solidFill>
                  <a:srgbClr val="FF0000"/>
                </a:solidFill>
              </a:rPr>
              <a:t>bodies</a:t>
            </a:r>
            <a:r>
              <a:rPr lang="en-US" dirty="0">
                <a:solidFill>
                  <a:srgbClr val="FF0000"/>
                </a:solidFill>
              </a:rPr>
              <a:t>. </a:t>
            </a:r>
          </a:p>
        </p:txBody>
      </p:sp>
    </p:spTree>
    <p:extLst>
      <p:ext uri="{BB962C8B-B14F-4D97-AF65-F5344CB8AC3E}">
        <p14:creationId xmlns:p14="http://schemas.microsoft.com/office/powerpoint/2010/main" val="1692614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r>
              <a:rPr lang="en-US" dirty="0"/>
              <a:t/>
            </a:r>
            <a:br>
              <a:rPr lang="en-US" dirty="0"/>
            </a:br>
            <a:endParaRPr lang="en-US" dirty="0"/>
          </a:p>
        </p:txBody>
      </p:sp>
      <p:sp>
        <p:nvSpPr>
          <p:cNvPr id="3" name="Content Placeholder 2"/>
          <p:cNvSpPr>
            <a:spLocks noGrp="1"/>
          </p:cNvSpPr>
          <p:nvPr>
            <p:ph idx="1"/>
          </p:nvPr>
        </p:nvSpPr>
        <p:spPr>
          <a:xfrm>
            <a:off x="731108" y="1232501"/>
            <a:ext cx="10515600" cy="4351338"/>
          </a:xfrm>
          <a:ln>
            <a:solidFill>
              <a:schemeClr val="tx1"/>
            </a:solidFill>
          </a:ln>
        </p:spPr>
        <p:txBody>
          <a:bodyPr>
            <a:normAutofit/>
          </a:bodyPr>
          <a:lstStyle/>
          <a:p>
            <a:r>
              <a:rPr lang="en-US" dirty="0"/>
              <a:t>The </a:t>
            </a:r>
            <a:r>
              <a:rPr lang="en-US" dirty="0">
                <a:solidFill>
                  <a:srgbClr val="FF0000"/>
                </a:solidFill>
              </a:rPr>
              <a:t>signs and lesions </a:t>
            </a:r>
            <a:r>
              <a:rPr lang="en-US" dirty="0"/>
              <a:t>of the pathogenic type of ILT are distinctive enough to incite suspicion of ILT.</a:t>
            </a:r>
          </a:p>
          <a:p>
            <a:r>
              <a:rPr lang="en-US" dirty="0"/>
              <a:t>Demonstration of the characteristic (</a:t>
            </a:r>
            <a:r>
              <a:rPr lang="en-US" b="1" dirty="0"/>
              <a:t>pathognomonic</a:t>
            </a:r>
            <a:r>
              <a:rPr lang="en-US" dirty="0"/>
              <a:t>) multinucleated epithelial syncytial cells bearing </a:t>
            </a:r>
            <a:r>
              <a:rPr lang="en-US" dirty="0">
                <a:solidFill>
                  <a:srgbClr val="FF0000"/>
                </a:solidFill>
              </a:rPr>
              <a:t>eosinophilic intranuclear </a:t>
            </a:r>
            <a:r>
              <a:rPr lang="en-US" dirty="0" smtClean="0">
                <a:solidFill>
                  <a:srgbClr val="FF0000"/>
                </a:solidFill>
              </a:rPr>
              <a:t>inclusions </a:t>
            </a:r>
            <a:r>
              <a:rPr lang="en-US" dirty="0"/>
              <a:t>in tissues</a:t>
            </a:r>
            <a:r>
              <a:rPr lang="en-US" dirty="0" smtClean="0"/>
              <a:t>.</a:t>
            </a:r>
          </a:p>
          <a:p>
            <a:r>
              <a:rPr lang="en-US" sz="3600" b="1" dirty="0" smtClean="0"/>
              <a:t>DIFFERENTIAL DIAGNOSIS:</a:t>
            </a:r>
          </a:p>
          <a:p>
            <a:r>
              <a:rPr lang="en-US" dirty="0" smtClean="0"/>
              <a:t>diphtheritic form of avian poxvirus and Newcastle disease virus, avian influenza virus, infectious bronchitis virus.</a:t>
            </a:r>
            <a:endParaRPr lang="en-US" dirty="0"/>
          </a:p>
        </p:txBody>
      </p:sp>
    </p:spTree>
    <p:extLst>
      <p:ext uri="{BB962C8B-B14F-4D97-AF65-F5344CB8AC3E}">
        <p14:creationId xmlns:p14="http://schemas.microsoft.com/office/powerpoint/2010/main" val="2525844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Vaccination Programs</a:t>
            </a:r>
            <a:r>
              <a:rPr lang="en-US" dirty="0" smtClean="0"/>
              <a:t/>
            </a:r>
            <a:br>
              <a:rPr lang="en-US" dirty="0" smtClean="0"/>
            </a:br>
            <a:endParaRPr lang="en-US" dirty="0"/>
          </a:p>
        </p:txBody>
      </p:sp>
      <p:sp>
        <p:nvSpPr>
          <p:cNvPr id="3" name="Content Placeholder 2"/>
          <p:cNvSpPr>
            <a:spLocks noGrp="1"/>
          </p:cNvSpPr>
          <p:nvPr>
            <p:ph idx="1"/>
          </p:nvPr>
        </p:nvSpPr>
        <p:spPr>
          <a:xfrm>
            <a:off x="838200" y="1825625"/>
            <a:ext cx="10515600" cy="2902894"/>
          </a:xfrm>
          <a:ln>
            <a:solidFill>
              <a:schemeClr val="tx1"/>
            </a:solidFill>
          </a:ln>
        </p:spPr>
        <p:txBody>
          <a:bodyPr/>
          <a:lstStyle/>
          <a:p>
            <a:r>
              <a:rPr lang="en-US" dirty="0" smtClean="0"/>
              <a:t>Vaccination </a:t>
            </a:r>
            <a:r>
              <a:rPr lang="en-US" dirty="0"/>
              <a:t>of layers and breeders is performed at 4–6 weeks of age with a CEO vaccine (can be given by eye drop, water, or spray), followed by eye drop vaccination with TCO (can only be given by eye drop) or CEO vaccines at 10–12weeks of age.</a:t>
            </a:r>
          </a:p>
          <a:p>
            <a:r>
              <a:rPr lang="en-US" dirty="0"/>
              <a:t>Broilers are usually not vaccinated</a:t>
            </a:r>
          </a:p>
        </p:txBody>
      </p:sp>
    </p:spTree>
    <p:extLst>
      <p:ext uri="{BB962C8B-B14F-4D97-AF65-F5344CB8AC3E}">
        <p14:creationId xmlns:p14="http://schemas.microsoft.com/office/powerpoint/2010/main" val="1090661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678</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Infectious Laryngotracheitis (ILT)</vt:lpstr>
      <vt:lpstr>DEFINITION</vt:lpstr>
      <vt:lpstr>OCCURRENCE and Economic Significance</vt:lpstr>
      <vt:lpstr>ETIOLOGY</vt:lpstr>
      <vt:lpstr>Transmission</vt:lpstr>
      <vt:lpstr>CLINICAL SIGNS</vt:lpstr>
      <vt:lpstr>Pathology </vt:lpstr>
      <vt:lpstr>DIAGNOSIS: </vt:lpstr>
      <vt:lpstr>Vaccination Programs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Infectious Laryngotracheitis (ILT)</dc:title>
  <dc:creator>Dr. Samer</dc:creator>
  <cp:lastModifiedBy>Dr. Samer</cp:lastModifiedBy>
  <cp:revision>5</cp:revision>
  <dcterms:created xsi:type="dcterms:W3CDTF">2021-12-27T17:08:30Z</dcterms:created>
  <dcterms:modified xsi:type="dcterms:W3CDTF">2021-12-27T17:31:12Z</dcterms:modified>
</cp:coreProperties>
</file>