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01" r:id="rId2"/>
    <p:sldMasterId id="2147483831" r:id="rId3"/>
    <p:sldMasterId id="2147483843" r:id="rId4"/>
  </p:sldMasterIdLst>
  <p:notesMasterIdLst>
    <p:notesMasterId r:id="rId22"/>
  </p:notesMasterIdLst>
  <p:sldIdLst>
    <p:sldId id="276" r:id="rId5"/>
    <p:sldId id="295" r:id="rId6"/>
    <p:sldId id="325" r:id="rId7"/>
    <p:sldId id="339" r:id="rId8"/>
    <p:sldId id="341" r:id="rId9"/>
    <p:sldId id="337" r:id="rId10"/>
    <p:sldId id="329" r:id="rId11"/>
    <p:sldId id="274" r:id="rId12"/>
    <p:sldId id="280" r:id="rId13"/>
    <p:sldId id="275" r:id="rId14"/>
    <p:sldId id="281" r:id="rId15"/>
    <p:sldId id="344" r:id="rId16"/>
    <p:sldId id="351" r:id="rId17"/>
    <p:sldId id="349" r:id="rId18"/>
    <p:sldId id="350" r:id="rId19"/>
    <p:sldId id="284" r:id="rId20"/>
    <p:sldId id="352" r:id="rId21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7" autoAdjust="0"/>
  </p:normalViewPr>
  <p:slideViewPr>
    <p:cSldViewPr>
      <p:cViewPr varScale="1">
        <p:scale>
          <a:sx n="90" d="100"/>
          <a:sy n="90" d="100"/>
        </p:scale>
        <p:origin x="14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C37443-60FD-453F-8909-EFF7CEE12C54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9B4909-1C42-4CEA-A643-D7F392504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9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terms “Dilute” and “Concentrated” are relative terms and does not give indication about the real amount of solute and solvent present in a solution&gt; We need more exact quantitative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4909-1C42-4CEA-A643-D7F3925042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Tx/>
              <a:buSzTx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Weight percent is frequently employed to express the 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concentration of solids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(e.g., in creams, ointments) or </a:t>
            </a:r>
            <a:r>
              <a:rPr lang="en-US" sz="1200" b="1" i="1" dirty="0">
                <a:solidFill>
                  <a:prstClr val="black"/>
                </a:solidFill>
                <a:latin typeface="Calibri"/>
              </a:rPr>
              <a:t>concentrated commercial aqueous  reagents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>
              <a:buClrTx/>
              <a:buSzTx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For example, hydrochloric acid is sold as a 37% w/w solution, which means that the reagent contains 37 g of HCl per 100 g of solution.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B4909-1C42-4CEA-A643-D7F3925042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431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84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783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atinLnBrk="1">
              <a:defRPr/>
            </a:pPr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531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89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01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53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54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052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175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9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243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32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060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742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428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848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860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23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2550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008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54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9521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036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6135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45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2389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309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2454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469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4174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0254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1">
              <a:defRPr/>
            </a:pPr>
            <a:fld id="{332508C1-1130-4F0F-A832-96AB0AF23622}" type="datetimeFigureOut">
              <a:rPr lang="ko-KR" altLang="en-US" smtClean="0"/>
              <a:pPr latinLnBrk="1">
                <a:defRPr/>
              </a:pPr>
              <a:t>2021-10-21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1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1">
              <a:defRPr/>
            </a:pPr>
            <a:fld id="{07CBCF5E-B44C-461D-B1DF-1E545C703651}" type="slidenum">
              <a:rPr lang="ko-KR" altLang="en-US" smtClean="0"/>
              <a:pPr latinLnBrk="1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689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81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7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0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9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9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81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84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82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992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8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33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1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E8FA93-2E48-48EE-BFE1-05803E66367F}"/>
              </a:ext>
            </a:extLst>
          </p:cNvPr>
          <p:cNvSpPr/>
          <p:nvPr/>
        </p:nvSpPr>
        <p:spPr>
          <a:xfrm>
            <a:off x="2348514" y="3451990"/>
            <a:ext cx="5638800" cy="1577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3059" name="TextBox 4"/>
          <p:cNvSpPr txBox="1">
            <a:spLocks noChangeArrowheads="1"/>
          </p:cNvSpPr>
          <p:nvPr/>
        </p:nvSpPr>
        <p:spPr bwMode="auto">
          <a:xfrm>
            <a:off x="1804682" y="1993019"/>
            <a:ext cx="6858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Fundamentals of </a:t>
            </a:r>
          </a:p>
          <a:p>
            <a:pPr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Pharmaceutical Calculations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AB8E3-5D37-4C61-97C9-C1D36F3156EA}"/>
              </a:ext>
            </a:extLst>
          </p:cNvPr>
          <p:cNvSpPr txBox="1"/>
          <p:nvPr/>
        </p:nvSpPr>
        <p:spPr>
          <a:xfrm>
            <a:off x="2539014" y="3678358"/>
            <a:ext cx="525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+mj-ea"/>
                <a:cs typeface="+mj-cs"/>
              </a:rPr>
              <a:t>Concentration Expressions, </a:t>
            </a:r>
          </a:p>
          <a:p>
            <a:pPr algn="ctr" eaLnBrk="1" fontAlgn="base" latin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+mj-ea"/>
                <a:cs typeface="+mj-cs"/>
              </a:rPr>
              <a:t>Preparation </a:t>
            </a:r>
            <a:r>
              <a:rPr kumimoji="0" lang="en-US" altLang="ko-K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+mj-ea"/>
                <a:cs typeface="+mj-cs"/>
              </a:rPr>
              <a:t>and Dilution of Solutions and Mixtures</a:t>
            </a:r>
            <a:endParaRPr kumimoji="0" lang="ko-KR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Malgun Gothic" pitchFamily="34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8A957-BAC9-494E-9BED-103D2FE8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4" y="533400"/>
            <a:ext cx="1376266" cy="14072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46B7C7-9665-4478-9BD5-4036DD1660C7}"/>
              </a:ext>
            </a:extLst>
          </p:cNvPr>
          <p:cNvSpPr/>
          <p:nvPr/>
        </p:nvSpPr>
        <p:spPr>
          <a:xfrm>
            <a:off x="528734" y="1981200"/>
            <a:ext cx="1392774" cy="43482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2022/2021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82D66-74E6-478A-A1AC-C5E21D229415}"/>
              </a:ext>
            </a:extLst>
          </p:cNvPr>
          <p:cNvSpPr txBox="1"/>
          <p:nvPr/>
        </p:nvSpPr>
        <p:spPr>
          <a:xfrm>
            <a:off x="533400" y="2122314"/>
            <a:ext cx="135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Practical Physical Pharmacy-I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497C5-1EEF-4EBC-A461-02263088A136}"/>
              </a:ext>
            </a:extLst>
          </p:cNvPr>
          <p:cNvSpPr txBox="1"/>
          <p:nvPr/>
        </p:nvSpPr>
        <p:spPr>
          <a:xfrm>
            <a:off x="489785" y="3124200"/>
            <a:ext cx="1491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2</a:t>
            </a:r>
            <a:r>
              <a:rPr lang="en-US" baseline="30000" dirty="0"/>
              <a:t>nd</a:t>
            </a:r>
            <a:r>
              <a:rPr lang="en-US" dirty="0"/>
              <a:t> year students</a:t>
            </a:r>
          </a:p>
        </p:txBody>
      </p:sp>
    </p:spTree>
    <p:extLst>
      <p:ext uri="{BB962C8B-B14F-4D97-AF65-F5344CB8AC3E}">
        <p14:creationId xmlns:p14="http://schemas.microsoft.com/office/powerpoint/2010/main" val="282912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DF271D2-D906-43B5-85F1-6A7C45E6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93" y="163045"/>
            <a:ext cx="8079581" cy="414867"/>
          </a:xfrm>
        </p:spPr>
        <p:txBody>
          <a:bodyPr>
            <a:noAutofit/>
          </a:bodyPr>
          <a:lstStyle/>
          <a:p>
            <a:r>
              <a:rPr lang="en-US" sz="2800" b="1" dirty="0"/>
              <a:t>Expressing Concentrations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799" y="1168724"/>
            <a:ext cx="8686799" cy="5498700"/>
          </a:xfrm>
        </p:spPr>
        <p:txBody>
          <a:bodyPr>
            <a:normAutofit/>
          </a:bodyPr>
          <a:lstStyle/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2800" b="1" dirty="0">
                <a:solidFill>
                  <a:srgbClr val="FF0000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Normality (N): </a:t>
            </a:r>
            <a:r>
              <a:rPr lang="en-US" sz="1800" dirty="0"/>
              <a:t>is the </a:t>
            </a:r>
            <a:r>
              <a:rPr lang="en-US" sz="1800" b="1" dirty="0"/>
              <a:t>number of gram equivalent weights </a:t>
            </a:r>
            <a:r>
              <a:rPr lang="en-US" sz="1800" dirty="0"/>
              <a:t>of solute dissolved in one liter of solution. Typical units of molarity are mol/L or N.</a:t>
            </a:r>
          </a:p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1800" dirty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endParaRPr lang="en-US" sz="2000" dirty="0"/>
          </a:p>
          <a:p>
            <a:pPr marL="118872" indent="0">
              <a:buNone/>
            </a:pPr>
            <a:r>
              <a:rPr lang="en-US" dirty="0"/>
              <a:t>So: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Or:</a:t>
            </a:r>
          </a:p>
          <a:p>
            <a:pPr marL="118872" indent="0">
              <a:buNone/>
            </a:pP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7" y="2213979"/>
            <a:ext cx="4733925" cy="7857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77" y="1952836"/>
            <a:ext cx="3048000" cy="8409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20" y="3625539"/>
            <a:ext cx="5267325" cy="7370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8356" y="4082101"/>
            <a:ext cx="19732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Or: the equivalent weight is defined as the molecular weight of the acid or base divided by the number of replaceable hydrogen or hydroxyl ions 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671336A-07DF-4FEB-A21B-61B00A29C3DC}"/>
              </a:ext>
            </a:extLst>
          </p:cNvPr>
          <p:cNvCxnSpPr>
            <a:cxnSpLocks/>
          </p:cNvCxnSpPr>
          <p:nvPr/>
        </p:nvCxnSpPr>
        <p:spPr>
          <a:xfrm flipV="1">
            <a:off x="5020150" y="2302036"/>
            <a:ext cx="886002" cy="1111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E607591-A1AE-4B70-AA26-4E9C0AC78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847" y="4694180"/>
            <a:ext cx="5314950" cy="7905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4D34B8-1754-49A3-81D7-EB27D2CAA587}"/>
              </a:ext>
            </a:extLst>
          </p:cNvPr>
          <p:cNvSpPr txBox="1"/>
          <p:nvPr/>
        </p:nvSpPr>
        <p:spPr>
          <a:xfrm>
            <a:off x="533400" y="61170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2. Quantitative methods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144F85-19DF-42F5-8179-4FDCCAFECFEE}"/>
              </a:ext>
            </a:extLst>
          </p:cNvPr>
          <p:cNvCxnSpPr/>
          <p:nvPr/>
        </p:nvCxnSpPr>
        <p:spPr>
          <a:xfrm>
            <a:off x="8093380" y="2606836"/>
            <a:ext cx="0" cy="604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D17EE4A-3F19-44B2-9FA4-B51EB8F2A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127" y="3429000"/>
            <a:ext cx="2206471" cy="5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974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B995E5-7D04-4D9B-9043-8C0C6990EF1E}"/>
              </a:ext>
            </a:extLst>
          </p:cNvPr>
          <p:cNvSpPr/>
          <p:nvPr/>
        </p:nvSpPr>
        <p:spPr>
          <a:xfrm>
            <a:off x="466725" y="685800"/>
            <a:ext cx="8210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Example:</a:t>
            </a:r>
          </a:p>
          <a:p>
            <a:r>
              <a:rPr lang="en-US" b="1" dirty="0"/>
              <a:t>Prepare (50 ml) of (0.5 N) sodium carbonate solution (M.wt 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/>
              <a:t> is 106 gm/mol).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6A33D-06D5-4F13-9581-A5CC68852D58}"/>
              </a:ext>
            </a:extLst>
          </p:cNvPr>
          <p:cNvSpPr/>
          <p:nvPr/>
        </p:nvSpPr>
        <p:spPr>
          <a:xfrm>
            <a:off x="466725" y="1480756"/>
            <a:ext cx="2758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Answer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using the equation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2B1439-B9EA-4357-845E-1B2FFAB54E90}"/>
              </a:ext>
            </a:extLst>
          </p:cNvPr>
          <p:cNvSpPr/>
          <p:nvPr/>
        </p:nvSpPr>
        <p:spPr>
          <a:xfrm>
            <a:off x="304800" y="5662986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Weigh and dissolve 1.325 gm Na</a:t>
            </a:r>
            <a:r>
              <a:rPr lang="en-US" sz="2000" baseline="-25000" dirty="0"/>
              <a:t>2</a:t>
            </a:r>
            <a:r>
              <a:rPr lang="en-US" sz="2000" dirty="0"/>
              <a:t>CO</a:t>
            </a:r>
            <a:r>
              <a:rPr lang="en-US" sz="2000" baseline="-25000" dirty="0"/>
              <a:t>3 </a:t>
            </a:r>
            <a:r>
              <a:rPr lang="en-US" sz="2000" dirty="0"/>
              <a:t>in about 40 ml of DW in beaker, stir until dissolve, transfer to a volumetric flask and complete the volume by DW up to 50 ml.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C36DE-0777-4FF2-8653-C69FF162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1" y="2352290"/>
            <a:ext cx="5314950" cy="790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C8CE3A-8728-4C44-B556-A7B0989FB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23617"/>
            <a:ext cx="2676525" cy="8191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C8F01A-2AFA-4B83-8DC9-ABBA21EB88A9}"/>
              </a:ext>
            </a:extLst>
          </p:cNvPr>
          <p:cNvCxnSpPr>
            <a:cxnSpLocks/>
          </p:cNvCxnSpPr>
          <p:nvPr/>
        </p:nvCxnSpPr>
        <p:spPr>
          <a:xfrm flipH="1">
            <a:off x="838200" y="2843921"/>
            <a:ext cx="609601" cy="58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05A711-1BC1-4886-8080-DACD465DAC3E}"/>
              </a:ext>
            </a:extLst>
          </p:cNvPr>
          <p:cNvCxnSpPr>
            <a:cxnSpLocks/>
          </p:cNvCxnSpPr>
          <p:nvPr/>
        </p:nvCxnSpPr>
        <p:spPr>
          <a:xfrm>
            <a:off x="3225301" y="2993393"/>
            <a:ext cx="368300" cy="737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7823AA-DB44-4B4D-8AC9-2CE9774063EE}"/>
              </a:ext>
            </a:extLst>
          </p:cNvPr>
          <p:cNvCxnSpPr>
            <a:cxnSpLocks/>
          </p:cNvCxnSpPr>
          <p:nvPr/>
        </p:nvCxnSpPr>
        <p:spPr>
          <a:xfrm>
            <a:off x="5022305" y="2993393"/>
            <a:ext cx="345251" cy="66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7AAFBE-2361-47C2-A621-172AE19CC98D}"/>
              </a:ext>
            </a:extLst>
          </p:cNvPr>
          <p:cNvCxnSpPr>
            <a:cxnSpLocks/>
          </p:cNvCxnSpPr>
          <p:nvPr/>
        </p:nvCxnSpPr>
        <p:spPr>
          <a:xfrm flipV="1">
            <a:off x="3225301" y="1944705"/>
            <a:ext cx="432298" cy="421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AFAB1C-10BB-42BE-B46A-53D9869753E6}"/>
              </a:ext>
            </a:extLst>
          </p:cNvPr>
          <p:cNvSpPr txBox="1"/>
          <p:nvPr/>
        </p:nvSpPr>
        <p:spPr>
          <a:xfrm>
            <a:off x="3254528" y="1645329"/>
            <a:ext cx="151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=???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0B5F2-DE81-4DFE-AD72-CB739545CD2A}"/>
              </a:ext>
            </a:extLst>
          </p:cNvPr>
          <p:cNvSpPr txBox="1"/>
          <p:nvPr/>
        </p:nvSpPr>
        <p:spPr>
          <a:xfrm>
            <a:off x="466725" y="3416287"/>
            <a:ext cx="63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53844D-CF81-4FC1-8DA2-78FE64CAAED4}"/>
              </a:ext>
            </a:extLst>
          </p:cNvPr>
          <p:cNvSpPr txBox="1"/>
          <p:nvPr/>
        </p:nvSpPr>
        <p:spPr>
          <a:xfrm>
            <a:off x="5263401" y="3603625"/>
            <a:ext cx="63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3D8372D-9D94-4E6A-B26D-C9180C0D5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53" y="4534782"/>
            <a:ext cx="7217607" cy="99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0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17E0EA-4498-4841-9AD4-1BC7381705EF}"/>
              </a:ext>
            </a:extLst>
          </p:cNvPr>
          <p:cNvSpPr/>
          <p:nvPr/>
        </p:nvSpPr>
        <p:spPr>
          <a:xfrm>
            <a:off x="212942" y="1219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Percent weight by volume (w/v)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4BCA2-8400-439F-B527-BEB3567C9BCE}"/>
              </a:ext>
            </a:extLst>
          </p:cNvPr>
          <p:cNvSpPr txBox="1"/>
          <p:nvPr/>
        </p:nvSpPr>
        <p:spPr>
          <a:xfrm>
            <a:off x="448850" y="726333"/>
            <a:ext cx="48089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C. Percent (%) Concentration Expressions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4D16F-A283-4BE8-B820-56450F309942}"/>
              </a:ext>
            </a:extLst>
          </p:cNvPr>
          <p:cNvSpPr/>
          <p:nvPr/>
        </p:nvSpPr>
        <p:spPr>
          <a:xfrm>
            <a:off x="3146116" y="1219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Percent volume by volume (v/v)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0BDEE-54D3-4F63-B6F4-DBC693EBB425}"/>
              </a:ext>
            </a:extLst>
          </p:cNvPr>
          <p:cNvSpPr/>
          <p:nvPr/>
        </p:nvSpPr>
        <p:spPr>
          <a:xfrm>
            <a:off x="6101215" y="1219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Percent weight by weight (w/w)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0A883-9838-4C5F-9FBF-DEABB3C582FE}"/>
              </a:ext>
            </a:extLst>
          </p:cNvPr>
          <p:cNvSpPr txBox="1"/>
          <p:nvPr/>
        </p:nvSpPr>
        <p:spPr>
          <a:xfrm>
            <a:off x="175362" y="2973535"/>
            <a:ext cx="289560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rgbClr val="FF0000"/>
                </a:solidFill>
              </a:rPr>
              <a:t>Example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0.9% sodium chloride solution is a solution containing 0.9 g of sodium chloride dissolved in sufficient water to make 100 ml of solution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EA416-39CC-482F-801F-56A0EBB9F87C}"/>
              </a:ext>
            </a:extLst>
          </p:cNvPr>
          <p:cNvSpPr txBox="1"/>
          <p:nvPr/>
        </p:nvSpPr>
        <p:spPr>
          <a:xfrm>
            <a:off x="200405" y="1647358"/>
            <a:ext cx="259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Gram of solute present in 100 ml of solution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04BE77-8C5E-4121-889B-47F5D673D8DD}"/>
              </a:ext>
            </a:extLst>
          </p:cNvPr>
          <p:cNvSpPr txBox="1"/>
          <p:nvPr/>
        </p:nvSpPr>
        <p:spPr>
          <a:xfrm>
            <a:off x="3328794" y="1688273"/>
            <a:ext cx="271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Milliliters of solute present in 100 ml of solution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C5ED15-E93B-496E-80AE-1350796CEE13}"/>
              </a:ext>
            </a:extLst>
          </p:cNvPr>
          <p:cNvSpPr txBox="1"/>
          <p:nvPr/>
        </p:nvSpPr>
        <p:spPr>
          <a:xfrm>
            <a:off x="6025006" y="1674342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Gram of solute present in 100 gm of solution/mixture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F1B46-5E19-4A9E-A7C3-6F979D98D79B}"/>
              </a:ext>
            </a:extLst>
          </p:cNvPr>
          <p:cNvSpPr txBox="1"/>
          <p:nvPr/>
        </p:nvSpPr>
        <p:spPr>
          <a:xfrm>
            <a:off x="6159895" y="265520"/>
            <a:ext cx="2895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If % concentration type is not mentioned, assume it as  % (w/v)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42BA77E-4818-4383-8139-307F455D0BDA}"/>
              </a:ext>
            </a:extLst>
          </p:cNvPr>
          <p:cNvCxnSpPr>
            <a:cxnSpLocks/>
          </p:cNvCxnSpPr>
          <p:nvPr/>
        </p:nvCxnSpPr>
        <p:spPr>
          <a:xfrm flipH="1">
            <a:off x="3070963" y="1166868"/>
            <a:ext cx="59496" cy="523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719159-08CC-4FDE-B489-913D494108E7}"/>
              </a:ext>
            </a:extLst>
          </p:cNvPr>
          <p:cNvCxnSpPr>
            <a:cxnSpLocks/>
          </p:cNvCxnSpPr>
          <p:nvPr/>
        </p:nvCxnSpPr>
        <p:spPr>
          <a:xfrm>
            <a:off x="6039630" y="1166868"/>
            <a:ext cx="0" cy="5247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5D03249-13AB-4D97-A3EE-A2F442025F57}"/>
              </a:ext>
            </a:extLst>
          </p:cNvPr>
          <p:cNvSpPr txBox="1"/>
          <p:nvPr/>
        </p:nvSpPr>
        <p:spPr>
          <a:xfrm>
            <a:off x="124215" y="2244809"/>
            <a:ext cx="3021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Used in preparing solutions of solid solute in liquids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2A46EC-832A-49D0-8E87-EF583DCE12C3}"/>
              </a:ext>
            </a:extLst>
          </p:cNvPr>
          <p:cNvSpPr txBox="1"/>
          <p:nvPr/>
        </p:nvSpPr>
        <p:spPr>
          <a:xfrm>
            <a:off x="3158654" y="2327204"/>
            <a:ext cx="3021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Used in preparing solutions of liquid solute in liquids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91333A-9477-4F85-BFBF-7AE7F9A7D3A2}"/>
              </a:ext>
            </a:extLst>
          </p:cNvPr>
          <p:cNvSpPr txBox="1"/>
          <p:nvPr/>
        </p:nvSpPr>
        <p:spPr>
          <a:xfrm>
            <a:off x="6080344" y="2293452"/>
            <a:ext cx="30219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Used in preparing of mixtures of </a:t>
            </a:r>
            <a:r>
              <a:rPr lang="en-US" b="1" dirty="0"/>
              <a:t>solid solute in solids </a:t>
            </a:r>
            <a:r>
              <a:rPr lang="en-US" dirty="0"/>
              <a:t>(as in ointments, creams, etc.), or </a:t>
            </a:r>
            <a:r>
              <a:rPr lang="en-US" b="1" dirty="0"/>
              <a:t>gases in liquids</a:t>
            </a:r>
            <a:r>
              <a:rPr lang="en-US" dirty="0"/>
              <a:t>, or </a:t>
            </a:r>
            <a:r>
              <a:rPr lang="en-US" b="1" dirty="0"/>
              <a:t>concentrated commercial aq. reagents (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HCl is sold as a 37% w/w solution, which means that the reagent contains 37 g of HCl per 100 g of solution)</a:t>
            </a:r>
            <a:r>
              <a:rPr lang="en-US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68647A-7CA8-4CFC-BF15-6132FF77952A}"/>
              </a:ext>
            </a:extLst>
          </p:cNvPr>
          <p:cNvSpPr txBox="1"/>
          <p:nvPr/>
        </p:nvSpPr>
        <p:spPr>
          <a:xfrm>
            <a:off x="3221803" y="2962712"/>
            <a:ext cx="28178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u="sng" dirty="0">
                <a:solidFill>
                  <a:srgbClr val="FF0000"/>
                </a:solidFill>
              </a:rPr>
              <a:t>Example</a:t>
            </a:r>
            <a:r>
              <a:rPr lang="en-US" dirty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en-US" dirty="0"/>
              <a:t>5% v/v methanol solution is a solution containing 5 ml of methanol dissolved in sufficient water to make 100 ml of solution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08D479-2367-4E60-8CBB-BAD27102E509}"/>
              </a:ext>
            </a:extLst>
          </p:cNvPr>
          <p:cNvSpPr/>
          <p:nvPr/>
        </p:nvSpPr>
        <p:spPr>
          <a:xfrm>
            <a:off x="492732" y="5082487"/>
            <a:ext cx="7162794" cy="4882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AB5F74-2540-4135-AA7F-F9B5D3B0EFFF}"/>
              </a:ext>
            </a:extLst>
          </p:cNvPr>
          <p:cNvSpPr txBox="1"/>
          <p:nvPr/>
        </p:nvSpPr>
        <p:spPr>
          <a:xfrm>
            <a:off x="609600" y="5149611"/>
            <a:ext cx="677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determine the % of solutions, we use the following equations: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B1F9290-AF61-482A-9DB6-F550A4FE8DDE}"/>
              </a:ext>
            </a:extLst>
          </p:cNvPr>
          <p:cNvSpPr txBox="1">
            <a:spLocks/>
          </p:cNvSpPr>
          <p:nvPr/>
        </p:nvSpPr>
        <p:spPr>
          <a:xfrm>
            <a:off x="381245" y="-40283"/>
            <a:ext cx="8079581" cy="4148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Expressing Concentrations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C18299-327D-42AE-AE0C-C9A39AC78911}"/>
              </a:ext>
            </a:extLst>
          </p:cNvPr>
          <p:cNvSpPr txBox="1"/>
          <p:nvPr/>
        </p:nvSpPr>
        <p:spPr>
          <a:xfrm>
            <a:off x="367433" y="38769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2. Quantitative methods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62A6AA1-232A-451F-BC41-DD8C05C27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19" y="5676900"/>
            <a:ext cx="2581275" cy="7239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D913543-7E83-4585-BBBE-3FFC5C283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17" y="5662612"/>
            <a:ext cx="2617166" cy="70806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36BF058-AD1D-44C2-897F-0849CF900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708" y="5643342"/>
            <a:ext cx="2891401" cy="7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4" grpId="0"/>
      <p:bldP spid="26" grpId="0"/>
      <p:bldP spid="27" grpId="0"/>
      <p:bldP spid="28" grpId="0"/>
      <p:bldP spid="30" grpId="0"/>
      <p:bldP spid="39" grpId="0"/>
      <p:bldP spid="40" grpId="0"/>
      <p:bldP spid="41" grpId="0"/>
      <p:bldP spid="42" grpId="0"/>
      <p:bldP spid="48" grpId="0" animBg="1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9A1F5-0DAC-4012-9376-8B8E2BCDB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2400"/>
            <a:ext cx="8153400" cy="84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1714C-4913-454C-8D42-2E89F4816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0" y="999360"/>
            <a:ext cx="2663274" cy="5435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DFE6C-F451-4A67-AA0B-0D4DAA84A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454" y="1018469"/>
            <a:ext cx="2752725" cy="5306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B00DB-63C1-4C3A-B7C5-290CE8DC9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018469"/>
            <a:ext cx="2752725" cy="54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F9B15-9061-472C-A6DB-6F8B0787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Dilution and Concentration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2DEE9-179F-4454-9181-A27221F6A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74" y="1836968"/>
            <a:ext cx="8582025" cy="371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4ED94-90B2-4865-BEA4-0E34D6750A19}"/>
              </a:ext>
            </a:extLst>
          </p:cNvPr>
          <p:cNvSpPr txBox="1"/>
          <p:nvPr/>
        </p:nvSpPr>
        <p:spPr>
          <a:xfrm>
            <a:off x="254127" y="5160575"/>
            <a:ext cx="1955673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39725" indent="-339725" algn="just">
              <a:lnSpc>
                <a:spcPct val="90000"/>
              </a:lnSpc>
              <a:spcBef>
                <a:spcPts val="21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     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A57D6-C485-4D40-A268-A6F65FB66BE7}"/>
              </a:ext>
            </a:extLst>
          </p:cNvPr>
          <p:cNvSpPr txBox="1"/>
          <p:nvPr/>
        </p:nvSpPr>
        <p:spPr>
          <a:xfrm>
            <a:off x="290270" y="5518315"/>
            <a:ext cx="259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stock solution </a:t>
            </a:r>
            <a:r>
              <a:rPr lang="en-GB" sz="1600" dirty="0"/>
              <a:t>is a strong solutions from which weaker solutions are made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8D233D-CD41-447E-9A74-D0AEE53B615C}"/>
              </a:ext>
            </a:extLst>
          </p:cNvPr>
          <p:cNvSpPr txBox="1"/>
          <p:nvPr/>
        </p:nvSpPr>
        <p:spPr>
          <a:xfrm>
            <a:off x="3119372" y="5641758"/>
            <a:ext cx="5753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lvl="1" indent="0">
              <a:buNone/>
            </a:pPr>
            <a:r>
              <a:rPr lang="en-US" sz="1600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suitable amount of stock solution </a:t>
            </a:r>
            <a:r>
              <a:rPr lang="en-US" sz="1600" dirty="0"/>
              <a:t>is pipetted into a clean volumetric flask and </a:t>
            </a:r>
            <a:r>
              <a:rPr lang="en-US" sz="1600" b="1" dirty="0">
                <a:solidFill>
                  <a:srgbClr val="FF0000"/>
                </a:solidFill>
              </a:rPr>
              <a:t>solvent added to the mark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E3F30-7F39-4C9B-8B96-A0A31E76311C}"/>
              </a:ext>
            </a:extLst>
          </p:cNvPr>
          <p:cNvSpPr txBox="1"/>
          <p:nvPr/>
        </p:nvSpPr>
        <p:spPr>
          <a:xfrm>
            <a:off x="264174" y="1467636"/>
            <a:ext cx="7282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To prepare a dilute solution from a concentrated solution:</a:t>
            </a:r>
          </a:p>
        </p:txBody>
      </p:sp>
    </p:spTree>
    <p:extLst>
      <p:ext uri="{BB962C8B-B14F-4D97-AF65-F5344CB8AC3E}">
        <p14:creationId xmlns:p14="http://schemas.microsoft.com/office/powerpoint/2010/main" val="20916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51B0-A9AE-406B-A782-7B6999CF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Dilution Law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4EC985-2E8F-493B-95AC-10B29DFA74AC}"/>
              </a:ext>
            </a:extLst>
          </p:cNvPr>
          <p:cNvSpPr/>
          <p:nvPr/>
        </p:nvSpPr>
        <p:spPr>
          <a:xfrm>
            <a:off x="2930652" y="1600200"/>
            <a:ext cx="3276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C1V1 = C2V2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C1W1= C2W2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1E63B-DC9B-4078-AC2A-2A6261B13454}"/>
              </a:ext>
            </a:extLst>
          </p:cNvPr>
          <p:cNvSpPr txBox="1"/>
          <p:nvPr/>
        </p:nvSpPr>
        <p:spPr>
          <a:xfrm>
            <a:off x="149352" y="2527013"/>
            <a:ext cx="8839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600" dirty="0"/>
              <a:t>C1 = initial concentration expressed as a percentage </a:t>
            </a:r>
            <a:r>
              <a:rPr lang="en-US" sz="1600" dirty="0">
                <a:solidFill>
                  <a:srgbClr val="FF0000"/>
                </a:solidFill>
              </a:rPr>
              <a:t>(stock solution or mixture)</a:t>
            </a:r>
          </a:p>
          <a:p>
            <a:pPr lvl="1"/>
            <a:r>
              <a:rPr lang="en-US" sz="1600" dirty="0"/>
              <a:t>C2 = final, or desired, concentration expressed as a percentage </a:t>
            </a:r>
            <a:r>
              <a:rPr lang="en-US" sz="1600" dirty="0">
                <a:solidFill>
                  <a:srgbClr val="FF0000"/>
                </a:solidFill>
              </a:rPr>
              <a:t>(final solution or mixture)</a:t>
            </a:r>
          </a:p>
          <a:p>
            <a:pPr lvl="1"/>
            <a:r>
              <a:rPr lang="en-US" sz="1600" dirty="0"/>
              <a:t>V1 or W1= initial volume (or weight) from stock to be used</a:t>
            </a:r>
          </a:p>
          <a:p>
            <a:pPr lvl="1"/>
            <a:r>
              <a:rPr lang="en-US" sz="1600" dirty="0"/>
              <a:t>V2 or W2 = final, or desired volume or quantity of solution or mixture to be prepared</a:t>
            </a:r>
          </a:p>
          <a:p>
            <a:pPr lvl="1"/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4DA12-3617-49D1-ABAD-0B60B9A4D643}"/>
              </a:ext>
            </a:extLst>
          </p:cNvPr>
          <p:cNvSpPr txBox="1"/>
          <p:nvPr/>
        </p:nvSpPr>
        <p:spPr>
          <a:xfrm>
            <a:off x="301752" y="3651222"/>
            <a:ext cx="1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D02A1-640D-4839-97ED-6860BA672954}"/>
              </a:ext>
            </a:extLst>
          </p:cNvPr>
          <p:cNvSpPr txBox="1"/>
          <p:nvPr/>
        </p:nvSpPr>
        <p:spPr>
          <a:xfrm>
            <a:off x="301752" y="5082250"/>
            <a:ext cx="251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C1V1 = C2V2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20%x V1 = 4% x 250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V1 = 5 ml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AA4666-BA03-455B-AD45-33DC592F8246}"/>
              </a:ext>
            </a:extLst>
          </p:cNvPr>
          <p:cNvSpPr txBox="1"/>
          <p:nvPr/>
        </p:nvSpPr>
        <p:spPr>
          <a:xfrm>
            <a:off x="454152" y="4736068"/>
            <a:ext cx="1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Answer: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6B741DC-9FA9-4536-9AE9-A67EEC72B829}"/>
              </a:ext>
            </a:extLst>
          </p:cNvPr>
          <p:cNvSpPr/>
          <p:nvPr/>
        </p:nvSpPr>
        <p:spPr>
          <a:xfrm>
            <a:off x="3124200" y="5082250"/>
            <a:ext cx="1524000" cy="40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3F7675-3CA1-4918-94F7-A9C815E0A731}"/>
              </a:ext>
            </a:extLst>
          </p:cNvPr>
          <p:cNvSpPr txBox="1"/>
          <p:nvPr/>
        </p:nvSpPr>
        <p:spPr>
          <a:xfrm>
            <a:off x="4953000" y="4876800"/>
            <a:ext cx="4035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Measure 5 ml of 20% glucose solution and transfer it to a volumetric flask, then add enough DW up to the mark of 250 ml. Shake an put a suitable label.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28C030-C342-43A6-8EFF-E1D8AC3C1A36}"/>
              </a:ext>
            </a:extLst>
          </p:cNvPr>
          <p:cNvSpPr txBox="1"/>
          <p:nvPr/>
        </p:nvSpPr>
        <p:spPr>
          <a:xfrm>
            <a:off x="454152" y="4108594"/>
            <a:ext cx="823569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can you prepare 250 ml of  4% w/v glucose solution from 20% w/v glucose solution using DW as a solvent ?</a:t>
            </a:r>
          </a:p>
        </p:txBody>
      </p:sp>
    </p:spTree>
    <p:extLst>
      <p:ext uri="{BB962C8B-B14F-4D97-AF65-F5344CB8AC3E}">
        <p14:creationId xmlns:p14="http://schemas.microsoft.com/office/powerpoint/2010/main" val="62432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25A-1D9E-43A4-87F5-9B94A1EC6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6359"/>
            <a:ext cx="7886700" cy="852489"/>
          </a:xfrm>
        </p:spPr>
        <p:txBody>
          <a:bodyPr/>
          <a:lstStyle/>
          <a:p>
            <a:r>
              <a:rPr lang="en-US" b="1" i="1" dirty="0"/>
              <a:t>Experimental work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7CD796-491E-44D3-918B-BF88D66E3747}"/>
              </a:ext>
            </a:extLst>
          </p:cNvPr>
          <p:cNvSpPr/>
          <p:nvPr/>
        </p:nvSpPr>
        <p:spPr>
          <a:xfrm>
            <a:off x="533400" y="190500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0.5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n-US" sz="2000" dirty="0">
                <a:highlight>
                  <a:srgbClr val="FFFF00"/>
                </a:highlight>
              </a:rPr>
              <a:t> NaCl solution</a:t>
            </a:r>
            <a:r>
              <a:rPr lang="en-US" sz="2000" dirty="0"/>
              <a:t> (M.wt NaCl = 58.5 gm/mol);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n-US" sz="2000" dirty="0"/>
              <a:t>, using the prepared solution, prepare </a:t>
            </a: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0.1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M</a:t>
            </a:r>
            <a:r>
              <a:rPr lang="en-US" sz="2000" dirty="0">
                <a:highlight>
                  <a:srgbClr val="FFFF00"/>
                </a:highlight>
              </a:rPr>
              <a:t> NaCl solution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lphaLcPeriod"/>
            </a:pPr>
            <a:endParaRPr lang="en-US" sz="2000" dirty="0"/>
          </a:p>
          <a:p>
            <a:pPr marL="457200" indent="-457200">
              <a:buFont typeface="+mj-lt"/>
              <a:buAutoNum type="alphaLcPeriod"/>
            </a:pP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0.5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N</a:t>
            </a:r>
            <a:r>
              <a:rPr lang="en-US" sz="2000" dirty="0">
                <a:highlight>
                  <a:srgbClr val="FFFF00"/>
                </a:highlight>
              </a:rPr>
              <a:t> Na</a:t>
            </a:r>
            <a:r>
              <a:rPr lang="en-US" sz="2000" baseline="-25000" dirty="0">
                <a:highlight>
                  <a:srgbClr val="FFFF00"/>
                </a:highlight>
              </a:rPr>
              <a:t>2</a:t>
            </a:r>
            <a:r>
              <a:rPr lang="en-US" sz="2000" dirty="0">
                <a:highlight>
                  <a:srgbClr val="FFFF00"/>
                </a:highlight>
              </a:rPr>
              <a:t>CO</a:t>
            </a:r>
            <a:r>
              <a:rPr lang="en-US" sz="2000" baseline="-25000" dirty="0">
                <a:highlight>
                  <a:srgbClr val="FFFF00"/>
                </a:highlight>
              </a:rPr>
              <a:t>3</a:t>
            </a:r>
            <a:r>
              <a:rPr lang="en-US" sz="2000" dirty="0">
                <a:highlight>
                  <a:srgbClr val="FFFF00"/>
                </a:highlight>
              </a:rPr>
              <a:t> solution </a:t>
            </a:r>
            <a:r>
              <a:rPr lang="en-US" sz="2000" dirty="0"/>
              <a:t>(M.wt Na</a:t>
            </a:r>
            <a:r>
              <a:rPr lang="en-US" sz="2000" baseline="-25000" dirty="0"/>
              <a:t>2</a:t>
            </a:r>
            <a:r>
              <a:rPr lang="en-US" sz="2000" dirty="0"/>
              <a:t>CO</a:t>
            </a:r>
            <a:r>
              <a:rPr lang="en-US" sz="2000" baseline="-25000" dirty="0"/>
              <a:t>3</a:t>
            </a:r>
            <a:r>
              <a:rPr lang="en-US" sz="2000" dirty="0"/>
              <a:t> = 106 gm/mol);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n-US" sz="2000" dirty="0"/>
              <a:t>, using the prepared solution, prepare </a:t>
            </a: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0.1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N</a:t>
            </a:r>
            <a:r>
              <a:rPr lang="en-US" sz="2000" dirty="0">
                <a:highlight>
                  <a:srgbClr val="FFFF00"/>
                </a:highlight>
              </a:rPr>
              <a:t> Na</a:t>
            </a:r>
            <a:r>
              <a:rPr lang="en-US" sz="2000" baseline="-25000" dirty="0">
                <a:highlight>
                  <a:srgbClr val="FFFF00"/>
                </a:highlight>
              </a:rPr>
              <a:t>2</a:t>
            </a:r>
            <a:r>
              <a:rPr lang="en-US" sz="2000" dirty="0">
                <a:highlight>
                  <a:srgbClr val="FFFF00"/>
                </a:highlight>
              </a:rPr>
              <a:t>CO</a:t>
            </a:r>
            <a:r>
              <a:rPr lang="en-US" sz="2000" baseline="-25000" dirty="0">
                <a:highlight>
                  <a:srgbClr val="FFFF00"/>
                </a:highlight>
              </a:rPr>
              <a:t>3</a:t>
            </a:r>
            <a:r>
              <a:rPr lang="en-US" sz="2000" dirty="0">
                <a:highlight>
                  <a:srgbClr val="FFFF00"/>
                </a:highlight>
              </a:rPr>
              <a:t> solution.</a:t>
            </a:r>
          </a:p>
          <a:p>
            <a:pPr marL="457200" indent="-457200">
              <a:buFont typeface="+mj-lt"/>
              <a:buAutoNum type="alphaLcPeriod"/>
            </a:pPr>
            <a:endParaRPr lang="en-US" sz="2000" dirty="0">
              <a:highlight>
                <a:srgbClr val="C0C0C0"/>
              </a:highlight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10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%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(w/v)</a:t>
            </a:r>
            <a:r>
              <a:rPr lang="en-US" sz="2000" dirty="0">
                <a:highlight>
                  <a:srgbClr val="FFFF00"/>
                </a:highlight>
              </a:rPr>
              <a:t>NaCl solution</a:t>
            </a:r>
            <a:r>
              <a:rPr lang="en-US" sz="2000" dirty="0"/>
              <a:t>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n-US" sz="2000" dirty="0"/>
              <a:t>, using the prepared solution, prepare </a:t>
            </a: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2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%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(w/v)</a:t>
            </a:r>
            <a:r>
              <a:rPr lang="en-US" sz="2000" dirty="0">
                <a:highlight>
                  <a:srgbClr val="FFFF00"/>
                </a:highlight>
              </a:rPr>
              <a:t> NaCl solution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lphaLcPeriod"/>
            </a:pPr>
            <a:endParaRPr lang="en-US" sz="2000" dirty="0"/>
          </a:p>
          <a:p>
            <a:pPr marL="457200" indent="-457200">
              <a:buFont typeface="+mj-lt"/>
              <a:buAutoNum type="alphaLcPeriod"/>
            </a:pP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5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%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(v/v)</a:t>
            </a:r>
            <a:r>
              <a:rPr lang="en-US" sz="2000" dirty="0">
                <a:highlight>
                  <a:srgbClr val="FFFF00"/>
                </a:highlight>
              </a:rPr>
              <a:t> Ethanol solution</a:t>
            </a:r>
            <a:r>
              <a:rPr lang="en-US" sz="2000" dirty="0"/>
              <a:t>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n-US" sz="2000" dirty="0"/>
              <a:t>, using the prepared solution, prepare </a:t>
            </a:r>
            <a:r>
              <a:rPr lang="en-US" sz="2000" u="sng" dirty="0"/>
              <a:t>50 ml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2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% (v/v) </a:t>
            </a:r>
            <a:r>
              <a:rPr lang="en-US" sz="2000" dirty="0">
                <a:highlight>
                  <a:srgbClr val="FFFF00"/>
                </a:highlight>
              </a:rPr>
              <a:t>ethanol solution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lphaLcPeriod"/>
            </a:pPr>
            <a:endParaRPr lang="en-US" sz="2000" dirty="0"/>
          </a:p>
          <a:p>
            <a:pPr marL="457200" indent="-457200">
              <a:buFont typeface="+mj-lt"/>
              <a:buAutoNum type="alphaLcPeriod"/>
            </a:pPr>
            <a:r>
              <a:rPr lang="en-US" sz="2000" u="sng" dirty="0"/>
              <a:t>5 gm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2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%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(w/w)</a:t>
            </a:r>
            <a:r>
              <a:rPr lang="en-US" sz="2000" dirty="0">
                <a:highlight>
                  <a:srgbClr val="FFFF00"/>
                </a:highlight>
              </a:rPr>
              <a:t> ZnO in talc powder</a:t>
            </a:r>
            <a:r>
              <a:rPr lang="en-US" sz="2000" dirty="0"/>
              <a:t>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then</a:t>
            </a:r>
            <a:r>
              <a:rPr lang="en-US" sz="2000" dirty="0"/>
              <a:t> using the prepared mixture prepare </a:t>
            </a:r>
            <a:r>
              <a:rPr lang="en-US" sz="2000" u="sng" dirty="0"/>
              <a:t>2 gm </a:t>
            </a:r>
            <a:r>
              <a:rPr lang="en-US" sz="2000" dirty="0"/>
              <a:t>of </a:t>
            </a:r>
            <a:r>
              <a:rPr lang="en-US" sz="2000" dirty="0">
                <a:highlight>
                  <a:srgbClr val="FFFF00"/>
                </a:highlight>
              </a:rPr>
              <a:t>0.5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% (w/w) </a:t>
            </a:r>
            <a:r>
              <a:rPr lang="en-US" sz="2000" dirty="0">
                <a:highlight>
                  <a:srgbClr val="FFFF00"/>
                </a:highlight>
              </a:rPr>
              <a:t>ZnO in talc powder</a:t>
            </a:r>
            <a:r>
              <a:rPr lang="en-US" sz="2000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B1CCD-CA40-4580-B5A7-76E9C3CF188E}"/>
              </a:ext>
            </a:extLst>
          </p:cNvPr>
          <p:cNvSpPr/>
          <p:nvPr/>
        </p:nvSpPr>
        <p:spPr>
          <a:xfrm>
            <a:off x="559496" y="1356091"/>
            <a:ext cx="8321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Prepare the following using suitable glassware and lab </a:t>
            </a:r>
            <a:r>
              <a:rPr lang="en-US" sz="2400" b="1" dirty="0" err="1">
                <a:solidFill>
                  <a:srgbClr val="FF0000"/>
                </a:solidFill>
              </a:rPr>
              <a:t>equipments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8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6E78-033B-46C6-8967-144E3274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25306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Critical thinking 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B8383-39E3-40CF-9897-CC710276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you calculate molarity from percent solutions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40FC0-E9C1-4E02-B641-9C9C9B8C6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19" y="2743200"/>
            <a:ext cx="5514975" cy="3457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44171-6391-4FB5-BA0E-ABD668AB1DA4}"/>
              </a:ext>
            </a:extLst>
          </p:cNvPr>
          <p:cNvSpPr txBox="1"/>
          <p:nvPr/>
        </p:nvSpPr>
        <p:spPr>
          <a:xfrm>
            <a:off x="3885009" y="3124200"/>
            <a:ext cx="1295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038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D5BE30-F13B-4DEB-9447-5FD623E4FA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713" y="1116371"/>
            <a:ext cx="80787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Objectives</a:t>
            </a:r>
            <a:endParaRPr lang="en-US" sz="330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2158A-497A-49AD-9F37-C2235F92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93728"/>
            <a:ext cx="2009775" cy="2819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7802B4-4F16-4130-8233-3BCCD3C265F5}"/>
              </a:ext>
            </a:extLst>
          </p:cNvPr>
          <p:cNvSpPr txBox="1"/>
          <p:nvPr/>
        </p:nvSpPr>
        <p:spPr>
          <a:xfrm>
            <a:off x="391438" y="2110262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solutions and learn how to prepare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concentration, and learn the methods used to express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Learn how to dilute prepared solutions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8903D-23EA-4072-BDDA-2CE573676FD5}"/>
              </a:ext>
            </a:extLst>
          </p:cNvPr>
          <p:cNvSpPr txBox="1"/>
          <p:nvPr/>
        </p:nvSpPr>
        <p:spPr>
          <a:xfrm>
            <a:off x="301908" y="4672875"/>
            <a:ext cx="5336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Practical experiments: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Preparation of solutions/mixtures in different concentrations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7DFDD-C6DC-4C7F-AD34-246E21666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897" y="4025548"/>
            <a:ext cx="2741195" cy="18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425E4A-1BC5-4F73-97CC-9F651FAB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94226"/>
            <a:ext cx="3615101" cy="19592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7A88FB-3F1A-4BCE-A6AE-006CB4AA2D14}"/>
              </a:ext>
            </a:extLst>
          </p:cNvPr>
          <p:cNvSpPr/>
          <p:nvPr/>
        </p:nvSpPr>
        <p:spPr>
          <a:xfrm>
            <a:off x="494778" y="3133555"/>
            <a:ext cx="8434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Solution:</a:t>
            </a:r>
            <a:r>
              <a:rPr lang="en-US" sz="2400" dirty="0"/>
              <a:t> is uniform homogeneous mixture of two or more  substances. The individual substances may be present in varying amounts.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28AFC-3CB5-411D-B83C-DDC53073D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85179"/>
            <a:ext cx="3152775" cy="838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40E8D51-9882-435B-82CA-0E599997D411}"/>
              </a:ext>
            </a:extLst>
          </p:cNvPr>
          <p:cNvSpPr txBox="1"/>
          <p:nvPr/>
        </p:nvSpPr>
        <p:spPr>
          <a:xfrm>
            <a:off x="446761" y="1200127"/>
            <a:ext cx="84348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Solute:</a:t>
            </a:r>
            <a:r>
              <a:rPr lang="en-US" sz="2400" b="1" dirty="0"/>
              <a:t> </a:t>
            </a:r>
            <a:r>
              <a:rPr lang="en-US" sz="2400" dirty="0"/>
              <a:t>The substance which is dissolved, or has gone into solution (typically a solid).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Solvent:</a:t>
            </a:r>
            <a:r>
              <a:rPr lang="en-US" sz="2400" b="1" dirty="0"/>
              <a:t> </a:t>
            </a:r>
            <a:r>
              <a:rPr lang="en-US" sz="2400" dirty="0"/>
              <a:t>The substance which does the dissolving (typically a liquid, such as water or alcohol). Must be greater than 50% of the solution.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290ECD-D007-4534-9BED-7D0B2D620E6F}"/>
              </a:ext>
            </a:extLst>
          </p:cNvPr>
          <p:cNvSpPr txBox="1"/>
          <p:nvPr/>
        </p:nvSpPr>
        <p:spPr>
          <a:xfrm>
            <a:off x="458244" y="69975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6226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625B71-A38D-453C-AC91-3D4C728FA5B8}"/>
              </a:ext>
            </a:extLst>
          </p:cNvPr>
          <p:cNvSpPr/>
          <p:nvPr/>
        </p:nvSpPr>
        <p:spPr>
          <a:xfrm>
            <a:off x="304800" y="381000"/>
            <a:ext cx="39624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78CDED-D167-4DBB-BEE6-569EACE78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2"/>
          <a:stretch/>
        </p:blipFill>
        <p:spPr>
          <a:xfrm>
            <a:off x="4495800" y="32359"/>
            <a:ext cx="3881887" cy="6825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148F99-8B49-4F4C-8EA2-591C09C65C35}"/>
              </a:ext>
            </a:extLst>
          </p:cNvPr>
          <p:cNvSpPr txBox="1"/>
          <p:nvPr/>
        </p:nvSpPr>
        <p:spPr>
          <a:xfrm>
            <a:off x="342900" y="35382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General steps in solution preparation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69C6A-C6C5-4C02-BEC1-83E0FBB09855}"/>
              </a:ext>
            </a:extLst>
          </p:cNvPr>
          <p:cNvSpPr txBox="1"/>
          <p:nvPr/>
        </p:nvSpPr>
        <p:spPr>
          <a:xfrm>
            <a:off x="304800" y="1524000"/>
            <a:ext cx="457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Weigh an appropriate amount of solute and place it in a beaker.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Add enough solvent and stir to dissolve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Transfer the solution to a volumetric flask. Rinse the beaker with more solvent and transfer to the volumetric flask.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Add more solvent to the volumetric flask carefully until an accurately calibrated final volume is reached.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/>
              <a:t>Stopper your volumetric flask, shake it then put a suitable label.</a:t>
            </a:r>
          </a:p>
        </p:txBody>
      </p:sp>
    </p:spTree>
    <p:extLst>
      <p:ext uri="{BB962C8B-B14F-4D97-AF65-F5344CB8AC3E}">
        <p14:creationId xmlns:p14="http://schemas.microsoft.com/office/powerpoint/2010/main" val="389916335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EDAA0-841A-4DB9-9840-7D006500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66800"/>
            <a:ext cx="8610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633C-7348-49DB-A9AA-4A02D34C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48" y="1311587"/>
            <a:ext cx="8079581" cy="414867"/>
          </a:xfrm>
        </p:spPr>
        <p:txBody>
          <a:bodyPr>
            <a:noAutofit/>
          </a:bodyPr>
          <a:lstStyle/>
          <a:p>
            <a:r>
              <a:rPr lang="en-US" sz="2800" dirty="0"/>
              <a:t>Expressing Concentrations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29250-4F96-4BC0-A28B-A189E90AF510}"/>
              </a:ext>
            </a:extLst>
          </p:cNvPr>
          <p:cNvSpPr/>
          <p:nvPr/>
        </p:nvSpPr>
        <p:spPr>
          <a:xfrm>
            <a:off x="4815997" y="2551376"/>
            <a:ext cx="36147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Diluted solution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82795-E03A-4EED-A925-0BBD8109CFFE}"/>
              </a:ext>
            </a:extLst>
          </p:cNvPr>
          <p:cNvSpPr/>
          <p:nvPr/>
        </p:nvSpPr>
        <p:spPr>
          <a:xfrm>
            <a:off x="337019" y="2537998"/>
            <a:ext cx="361472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Concentrated 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C3F66D-1773-452F-85A8-122EFD18E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70" y="3126374"/>
            <a:ext cx="5781675" cy="207645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1F775AD-AC7B-4344-A160-BB750760E0F2}"/>
              </a:ext>
            </a:extLst>
          </p:cNvPr>
          <p:cNvSpPr/>
          <p:nvPr/>
        </p:nvSpPr>
        <p:spPr>
          <a:xfrm>
            <a:off x="3005600" y="5936894"/>
            <a:ext cx="2477689" cy="439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B34F9-3351-4F3F-AC48-AFC2879060B0}"/>
              </a:ext>
            </a:extLst>
          </p:cNvPr>
          <p:cNvSpPr txBox="1"/>
          <p:nvPr/>
        </p:nvSpPr>
        <p:spPr>
          <a:xfrm>
            <a:off x="5519764" y="5377971"/>
            <a:ext cx="247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Lighter in color</a:t>
            </a:r>
          </a:p>
          <a:p>
            <a:r>
              <a:rPr lang="en-US" dirty="0"/>
              <a:t>Milder in taste and odor</a:t>
            </a:r>
          </a:p>
          <a:p>
            <a:r>
              <a:rPr lang="en-US" dirty="0"/>
              <a:t> Less solute</a:t>
            </a:r>
          </a:p>
          <a:p>
            <a:r>
              <a:rPr lang="en-US" dirty="0"/>
              <a:t>More solvent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DB180-4359-43E9-B0F6-8D5A9459583E}"/>
              </a:ext>
            </a:extLst>
          </p:cNvPr>
          <p:cNvSpPr txBox="1"/>
          <p:nvPr/>
        </p:nvSpPr>
        <p:spPr>
          <a:xfrm>
            <a:off x="1365548" y="5377971"/>
            <a:ext cx="2615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Darker in color</a:t>
            </a:r>
          </a:p>
          <a:p>
            <a:r>
              <a:rPr lang="en-US" dirty="0"/>
              <a:t>Stronger in taste and odor</a:t>
            </a:r>
          </a:p>
          <a:p>
            <a:r>
              <a:rPr lang="en-US" dirty="0"/>
              <a:t>More solute</a:t>
            </a:r>
          </a:p>
          <a:p>
            <a:r>
              <a:rPr lang="en-US" dirty="0"/>
              <a:t>Less solvent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8F3766-50A4-4368-BFF4-42011E856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503" y="5312795"/>
            <a:ext cx="1088301" cy="1378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FAE3D4-B137-4295-B1DF-153339803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644" y="5285833"/>
            <a:ext cx="1055135" cy="13846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6907FD-CAA8-493D-B0AC-451310C83081}"/>
              </a:ext>
            </a:extLst>
          </p:cNvPr>
          <p:cNvSpPr txBox="1"/>
          <p:nvPr/>
        </p:nvSpPr>
        <p:spPr>
          <a:xfrm>
            <a:off x="278248" y="319001"/>
            <a:ext cx="87132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en-US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is expression referring to the </a:t>
            </a:r>
            <a:r>
              <a:rPr lang="en-US" sz="2000" b="1" dirty="0"/>
              <a:t>amount</a:t>
            </a:r>
            <a:r>
              <a:rPr lang="en-US" sz="2000" dirty="0"/>
              <a:t> (volume or mass) </a:t>
            </a:r>
            <a:r>
              <a:rPr lang="en-US" sz="2000" b="1" dirty="0"/>
              <a:t>of solute </a:t>
            </a:r>
            <a:r>
              <a:rPr lang="en-US" sz="2000" dirty="0"/>
              <a:t>that is present </a:t>
            </a:r>
            <a:r>
              <a:rPr lang="en-US" sz="2000" b="1" dirty="0"/>
              <a:t>in a given amount </a:t>
            </a:r>
            <a:r>
              <a:rPr lang="en-US" sz="2000" dirty="0"/>
              <a:t>(volume or mass) </a:t>
            </a:r>
            <a:r>
              <a:rPr lang="en-US" sz="2000" b="1" dirty="0"/>
              <a:t>of solution</a:t>
            </a:r>
            <a:r>
              <a:rPr lang="en-US" sz="20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17ADA-CBC4-43A8-9928-9AE51ED838F1}"/>
              </a:ext>
            </a:extLst>
          </p:cNvPr>
          <p:cNvSpPr txBox="1"/>
          <p:nvPr/>
        </p:nvSpPr>
        <p:spPr>
          <a:xfrm>
            <a:off x="381000" y="1869084"/>
            <a:ext cx="4584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1. Qualitative methods</a:t>
            </a:r>
          </a:p>
        </p:txBody>
      </p:sp>
    </p:spTree>
    <p:extLst>
      <p:ext uri="{BB962C8B-B14F-4D97-AF65-F5344CB8AC3E}">
        <p14:creationId xmlns:p14="http://schemas.microsoft.com/office/powerpoint/2010/main" val="322062059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633C-7348-49DB-A9AA-4A02D34C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079581" cy="414867"/>
          </a:xfrm>
        </p:spPr>
        <p:txBody>
          <a:bodyPr>
            <a:noAutofit/>
          </a:bodyPr>
          <a:lstStyle/>
          <a:p>
            <a:r>
              <a:rPr lang="en-US" sz="2800" b="1" dirty="0"/>
              <a:t>Expressing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E6DF9-F1B1-4999-9C42-9DE3E69A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24" y="1219200"/>
            <a:ext cx="8509675" cy="376618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2. Quantitative methods</a:t>
            </a:r>
          </a:p>
          <a:p>
            <a:pPr marL="0" indent="0">
              <a:buNone/>
            </a:pPr>
            <a:r>
              <a:rPr lang="en-US" dirty="0"/>
              <a:t>There are many ways to express concentrations of solute in a solution, the most common being:</a:t>
            </a:r>
          </a:p>
          <a:p>
            <a:pPr marL="0" indent="0">
              <a:buNone/>
            </a:pPr>
            <a:endParaRPr lang="en-US" dirty="0"/>
          </a:p>
          <a:p>
            <a:pPr marL="731520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</a:rPr>
              <a:t>Molar concentration</a:t>
            </a:r>
          </a:p>
          <a:p>
            <a:pPr marL="731520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</a:rPr>
              <a:t>Normal concentration</a:t>
            </a:r>
          </a:p>
          <a:p>
            <a:pPr marL="731520" lvl="2" indent="-457200">
              <a:buFont typeface="+mj-lt"/>
              <a:buAutoNum type="alphaUcPeriod"/>
            </a:pPr>
            <a:r>
              <a:rPr lang="en-US" sz="2400" dirty="0">
                <a:solidFill>
                  <a:srgbClr val="0070C0"/>
                </a:solidFill>
              </a:rPr>
              <a:t>Percentage concentrations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5B41B3-8FFC-404B-A2D0-F4CB2255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072811"/>
            <a:ext cx="5660422" cy="18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97236B-8C08-4795-A6C4-CEEA1502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93" y="163045"/>
            <a:ext cx="8079581" cy="414867"/>
          </a:xfrm>
        </p:spPr>
        <p:txBody>
          <a:bodyPr>
            <a:noAutofit/>
          </a:bodyPr>
          <a:lstStyle/>
          <a:p>
            <a:r>
              <a:rPr lang="en-US" sz="2800" b="1" dirty="0"/>
              <a:t>Expressing Concentrations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93" y="1134928"/>
            <a:ext cx="8686800" cy="4953000"/>
          </a:xfrm>
        </p:spPr>
        <p:txBody>
          <a:bodyPr>
            <a:normAutofit/>
          </a:bodyPr>
          <a:lstStyle/>
          <a:p>
            <a:pPr marL="118872" lvl="1" indent="0" algn="just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b="1" dirty="0">
                <a:solidFill>
                  <a:srgbClr val="FF0000"/>
                </a:solidFill>
              </a:rPr>
              <a:t>A. Molarity (M): </a:t>
            </a:r>
            <a:r>
              <a:rPr lang="en-US" sz="1800" dirty="0"/>
              <a:t>is the </a:t>
            </a:r>
            <a:r>
              <a:rPr lang="en-US" sz="1800" b="1" dirty="0"/>
              <a:t>number of moles </a:t>
            </a:r>
            <a:r>
              <a:rPr lang="en-US" sz="1800" dirty="0"/>
              <a:t>of solute dissolved in one liter (1000 mL) of solution. Molarity, therefore, is a ratio between moles of solute and liters of solution. Typical units of molarity are mol/L (or M)</a:t>
            </a:r>
          </a:p>
          <a:p>
            <a:pPr marL="461772" lvl="1" algn="just">
              <a:spcBef>
                <a:spcPts val="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800" dirty="0"/>
              <a:t>To determine molarity, the </a:t>
            </a:r>
            <a:r>
              <a:rPr lang="en-US" sz="1800" b="1" dirty="0"/>
              <a:t>molecular weight </a:t>
            </a:r>
            <a:r>
              <a:rPr lang="en-US" sz="1800" dirty="0"/>
              <a:t>or molar mass of the solute is needed.</a:t>
            </a:r>
          </a:p>
          <a:p>
            <a:pPr marL="118872" lvl="1" indent="0" algn="just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118872" indent="0" algn="just">
              <a:buNone/>
            </a:pPr>
            <a:endParaRPr lang="en-US" sz="2000" dirty="0"/>
          </a:p>
          <a:p>
            <a:pPr marL="118872" indent="0" algn="just">
              <a:buNone/>
            </a:pPr>
            <a:endParaRPr lang="en-US" sz="2000" dirty="0"/>
          </a:p>
          <a:p>
            <a:pPr marL="118872" indent="0" algn="just">
              <a:buNone/>
            </a:pPr>
            <a:endParaRPr lang="en-US" dirty="0"/>
          </a:p>
          <a:p>
            <a:pPr marL="118872" indent="0" algn="just">
              <a:buNone/>
            </a:pPr>
            <a:r>
              <a:rPr lang="en-US" dirty="0"/>
              <a:t>So: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0" y="2752991"/>
            <a:ext cx="4526794" cy="752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35" y="3682793"/>
            <a:ext cx="6490700" cy="8744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AF2C7F4D-5613-4FC5-A694-99E411559882}"/>
              </a:ext>
            </a:extLst>
          </p:cNvPr>
          <p:cNvCxnSpPr>
            <a:cxnSpLocks/>
          </p:cNvCxnSpPr>
          <p:nvPr/>
        </p:nvCxnSpPr>
        <p:spPr>
          <a:xfrm flipV="1">
            <a:off x="4925092" y="2752991"/>
            <a:ext cx="1399508" cy="1375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E5A7371-F9FA-4D51-A562-82CEAE33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707" y="4939609"/>
            <a:ext cx="6391275" cy="114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14D45B-FBC9-4A49-9DE9-B59E4DB2D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506" y="2254770"/>
            <a:ext cx="2821289" cy="8744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4E34F-BC32-476B-8CFD-5073C1EEA4A6}"/>
              </a:ext>
            </a:extLst>
          </p:cNvPr>
          <p:cNvSpPr txBox="1"/>
          <p:nvPr/>
        </p:nvSpPr>
        <p:spPr>
          <a:xfrm>
            <a:off x="475535" y="522348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F0764-8379-4AB6-84A8-994286544F6A}"/>
              </a:ext>
            </a:extLst>
          </p:cNvPr>
          <p:cNvSpPr txBox="1"/>
          <p:nvPr/>
        </p:nvSpPr>
        <p:spPr>
          <a:xfrm>
            <a:off x="533400" y="61170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2. Quantitative methods</a:t>
            </a:r>
          </a:p>
        </p:txBody>
      </p:sp>
    </p:spTree>
    <p:extLst>
      <p:ext uri="{BB962C8B-B14F-4D97-AF65-F5344CB8AC3E}">
        <p14:creationId xmlns:p14="http://schemas.microsoft.com/office/powerpoint/2010/main" val="29551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B995E5-7D04-4D9B-9043-8C0C6990EF1E}"/>
              </a:ext>
            </a:extLst>
          </p:cNvPr>
          <p:cNvSpPr/>
          <p:nvPr/>
        </p:nvSpPr>
        <p:spPr>
          <a:xfrm>
            <a:off x="466725" y="439579"/>
            <a:ext cx="8210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Example:</a:t>
            </a:r>
          </a:p>
          <a:p>
            <a:r>
              <a:rPr lang="en-US" b="1" dirty="0"/>
              <a:t>Prepare (50 ml) of (0.5 M) sodium chloride solution (M.wt NaCl is 58.5 gm/mol)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C6A33D-06D5-4F13-9581-A5CC68852D58}"/>
              </a:ext>
            </a:extLst>
          </p:cNvPr>
          <p:cNvSpPr/>
          <p:nvPr/>
        </p:nvSpPr>
        <p:spPr>
          <a:xfrm>
            <a:off x="603250" y="1294680"/>
            <a:ext cx="2791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Answer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dirty="0"/>
              <a:t> using the equation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C5C6C-4A04-4451-AFA6-6F8FE4DAE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13" y="1942547"/>
            <a:ext cx="5615987" cy="9023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92B1439-B9EA-4357-845E-1B2FFAB54E90}"/>
              </a:ext>
            </a:extLst>
          </p:cNvPr>
          <p:cNvSpPr/>
          <p:nvPr/>
        </p:nvSpPr>
        <p:spPr>
          <a:xfrm>
            <a:off x="685800" y="5137514"/>
            <a:ext cx="7911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Weigh and dissolve 1.46 gm NaCl in about 40 ml of DW in beaker, stir until dissolve, transfer to a volumetric flask and complete the volume by DW up to 50 ml.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0B2640-0129-4821-B87E-67EEE586CA53}"/>
              </a:ext>
            </a:extLst>
          </p:cNvPr>
          <p:cNvCxnSpPr>
            <a:cxnSpLocks/>
          </p:cNvCxnSpPr>
          <p:nvPr/>
        </p:nvCxnSpPr>
        <p:spPr>
          <a:xfrm flipH="1">
            <a:off x="1066799" y="2615321"/>
            <a:ext cx="609601" cy="585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008FD7-2F5A-4609-8F08-BC08286D2D10}"/>
              </a:ext>
            </a:extLst>
          </p:cNvPr>
          <p:cNvCxnSpPr>
            <a:cxnSpLocks/>
          </p:cNvCxnSpPr>
          <p:nvPr/>
        </p:nvCxnSpPr>
        <p:spPr>
          <a:xfrm flipV="1">
            <a:off x="3809995" y="1599194"/>
            <a:ext cx="533400" cy="48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56A992-78FC-46C9-A081-0696F42858FF}"/>
              </a:ext>
            </a:extLst>
          </p:cNvPr>
          <p:cNvCxnSpPr>
            <a:cxnSpLocks/>
          </p:cNvCxnSpPr>
          <p:nvPr/>
        </p:nvCxnSpPr>
        <p:spPr>
          <a:xfrm>
            <a:off x="3733800" y="2590800"/>
            <a:ext cx="0" cy="597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61E356-844F-42EF-AD2C-696E6220A2FB}"/>
              </a:ext>
            </a:extLst>
          </p:cNvPr>
          <p:cNvSpPr txBox="1"/>
          <p:nvPr/>
        </p:nvSpPr>
        <p:spPr>
          <a:xfrm>
            <a:off x="685800" y="3200400"/>
            <a:ext cx="63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CE1264-8070-4CF3-BD9C-6EA23E753A78}"/>
              </a:ext>
            </a:extLst>
          </p:cNvPr>
          <p:cNvSpPr txBox="1"/>
          <p:nvPr/>
        </p:nvSpPr>
        <p:spPr>
          <a:xfrm>
            <a:off x="3505200" y="3313461"/>
            <a:ext cx="838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58.5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5DD229-4507-4EE4-A115-5A5B5CAFEEDA}"/>
              </a:ext>
            </a:extLst>
          </p:cNvPr>
          <p:cNvCxnSpPr>
            <a:cxnSpLocks/>
          </p:cNvCxnSpPr>
          <p:nvPr/>
        </p:nvCxnSpPr>
        <p:spPr>
          <a:xfrm>
            <a:off x="5562600" y="2590800"/>
            <a:ext cx="0" cy="597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25FCB8D-E26F-47D8-AEB3-EBFFB2FFE584}"/>
              </a:ext>
            </a:extLst>
          </p:cNvPr>
          <p:cNvSpPr txBox="1"/>
          <p:nvPr/>
        </p:nvSpPr>
        <p:spPr>
          <a:xfrm>
            <a:off x="5334000" y="3244334"/>
            <a:ext cx="1904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69BF80-691E-4F98-9F53-48DB1B7919BC}"/>
              </a:ext>
            </a:extLst>
          </p:cNvPr>
          <p:cNvSpPr txBox="1"/>
          <p:nvPr/>
        </p:nvSpPr>
        <p:spPr>
          <a:xfrm>
            <a:off x="4343394" y="1366543"/>
            <a:ext cx="1510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=???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A6C4E0-8A58-4273-9CA6-43235202D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21" y="3925187"/>
            <a:ext cx="7372145" cy="10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9" grpId="0"/>
      <p:bldP spid="15" grpId="0"/>
      <p:bldP spid="18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16563</TotalTime>
  <Words>1313</Words>
  <Application>Microsoft Office PowerPoint</Application>
  <PresentationFormat>On-screen Show (4:3)</PresentationFormat>
  <Paragraphs>139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Corbel</vt:lpstr>
      <vt:lpstr>Courier New</vt:lpstr>
      <vt:lpstr>Georgia</vt:lpstr>
      <vt:lpstr>Wingdings</vt:lpstr>
      <vt:lpstr>Wingdings 2</vt:lpstr>
      <vt:lpstr>Wingdings 3</vt:lpstr>
      <vt:lpstr>Civic</vt:lpstr>
      <vt:lpstr>Ion Boardroom</vt:lpstr>
      <vt:lpstr>Frame</vt:lpstr>
      <vt:lpstr>Metropolitan</vt:lpstr>
      <vt:lpstr>PowerPoint Presentation</vt:lpstr>
      <vt:lpstr>Objectives</vt:lpstr>
      <vt:lpstr>PowerPoint Presentation</vt:lpstr>
      <vt:lpstr>PowerPoint Presentation</vt:lpstr>
      <vt:lpstr>PowerPoint Presentation</vt:lpstr>
      <vt:lpstr>Expressing Concentrations</vt:lpstr>
      <vt:lpstr>Expressing Concentrations</vt:lpstr>
      <vt:lpstr>Expressing Concentrations</vt:lpstr>
      <vt:lpstr>PowerPoint Presentation</vt:lpstr>
      <vt:lpstr>Expressing Concentrations</vt:lpstr>
      <vt:lpstr>PowerPoint Presentation</vt:lpstr>
      <vt:lpstr>PowerPoint Presentation</vt:lpstr>
      <vt:lpstr>PowerPoint Presentation</vt:lpstr>
      <vt:lpstr>Dilution and Concentration</vt:lpstr>
      <vt:lpstr>Dilution Law</vt:lpstr>
      <vt:lpstr>Experimental work</vt:lpstr>
      <vt:lpstr>Critical thinking question: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Concentration and Dilution</dc:title>
  <dc:creator>Lena</dc:creator>
  <cp:lastModifiedBy>EHT</cp:lastModifiedBy>
  <cp:revision>164</cp:revision>
  <cp:lastPrinted>2020-12-06T19:10:58Z</cp:lastPrinted>
  <dcterms:created xsi:type="dcterms:W3CDTF">2006-08-16T00:00:00Z</dcterms:created>
  <dcterms:modified xsi:type="dcterms:W3CDTF">2021-10-21T14:07:17Z</dcterms:modified>
</cp:coreProperties>
</file>