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0045700" cy="5651500"/>
  <p:notesSz cx="10045700" cy="5651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8043" y="514971"/>
            <a:ext cx="5817235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0">
                <a:solidFill>
                  <a:srgbClr val="A5B59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6855" y="3164840"/>
            <a:ext cx="7031990" cy="141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A5B59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A5B59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285" y="1299845"/>
            <a:ext cx="4369879" cy="3729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73535" y="1299845"/>
            <a:ext cx="4369879" cy="3729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A5B59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21375" y="1256"/>
            <a:ext cx="1004569" cy="5650865"/>
          </a:xfrm>
          <a:custGeom>
            <a:avLst/>
            <a:gdLst/>
            <a:ahLst/>
            <a:cxnLst/>
            <a:rect l="l" t="t" r="r" b="b"/>
            <a:pathLst>
              <a:path w="1004570" h="5650865">
                <a:moveTo>
                  <a:pt x="0" y="0"/>
                </a:moveTo>
                <a:lnTo>
                  <a:pt x="1004569" y="5650705"/>
                </a:lnTo>
              </a:path>
            </a:pathLst>
          </a:custGeom>
          <a:ln w="7534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119086" y="3035057"/>
            <a:ext cx="3924935" cy="2617470"/>
          </a:xfrm>
          <a:custGeom>
            <a:avLst/>
            <a:gdLst/>
            <a:ahLst/>
            <a:cxnLst/>
            <a:rect l="l" t="t" r="r" b="b"/>
            <a:pathLst>
              <a:path w="3924934" h="2617470">
                <a:moveTo>
                  <a:pt x="3924938" y="0"/>
                </a:moveTo>
                <a:lnTo>
                  <a:pt x="0" y="2617374"/>
                </a:lnTo>
              </a:path>
            </a:pathLst>
          </a:custGeom>
          <a:ln w="753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564412" y="0"/>
            <a:ext cx="2479040" cy="5650865"/>
          </a:xfrm>
          <a:custGeom>
            <a:avLst/>
            <a:gdLst/>
            <a:ahLst/>
            <a:cxnLst/>
            <a:rect l="l" t="t" r="r" b="b"/>
            <a:pathLst>
              <a:path w="2479040" h="5650865">
                <a:moveTo>
                  <a:pt x="2478775" y="0"/>
                </a:moveTo>
                <a:lnTo>
                  <a:pt x="1683758" y="0"/>
                </a:lnTo>
                <a:lnTo>
                  <a:pt x="0" y="5650706"/>
                </a:lnTo>
                <a:lnTo>
                  <a:pt x="2478775" y="5650706"/>
                </a:lnTo>
                <a:lnTo>
                  <a:pt x="2478775" y="0"/>
                </a:lnTo>
                <a:close/>
              </a:path>
            </a:pathLst>
          </a:custGeom>
          <a:solidFill>
            <a:srgbClr val="A5B592">
              <a:alpha val="3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914827" y="0"/>
            <a:ext cx="2131060" cy="5650865"/>
          </a:xfrm>
          <a:custGeom>
            <a:avLst/>
            <a:gdLst/>
            <a:ahLst/>
            <a:cxnLst/>
            <a:rect l="l" t="t" r="r" b="b"/>
            <a:pathLst>
              <a:path w="2131059" h="5650865">
                <a:moveTo>
                  <a:pt x="2130872" y="0"/>
                </a:moveTo>
                <a:lnTo>
                  <a:pt x="0" y="0"/>
                </a:lnTo>
                <a:lnTo>
                  <a:pt x="994871" y="5650706"/>
                </a:lnTo>
                <a:lnTo>
                  <a:pt x="2130872" y="5650706"/>
                </a:lnTo>
                <a:lnTo>
                  <a:pt x="2130872" y="0"/>
                </a:lnTo>
                <a:close/>
              </a:path>
            </a:pathLst>
          </a:custGeom>
          <a:solidFill>
            <a:srgbClr val="A5B592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7360987" y="2511425"/>
            <a:ext cx="2684780" cy="3139440"/>
          </a:xfrm>
          <a:custGeom>
            <a:avLst/>
            <a:gdLst/>
            <a:ahLst/>
            <a:cxnLst/>
            <a:rect l="l" t="t" r="r" b="b"/>
            <a:pathLst>
              <a:path w="2684779" h="3139440">
                <a:moveTo>
                  <a:pt x="2684712" y="0"/>
                </a:moveTo>
                <a:lnTo>
                  <a:pt x="0" y="3139280"/>
                </a:lnTo>
                <a:lnTo>
                  <a:pt x="2684712" y="3139280"/>
                </a:lnTo>
                <a:lnTo>
                  <a:pt x="2684712" y="0"/>
                </a:lnTo>
                <a:close/>
              </a:path>
            </a:pathLst>
          </a:custGeom>
          <a:solidFill>
            <a:srgbClr val="F08E18">
              <a:alpha val="7215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7695205" y="0"/>
            <a:ext cx="2348230" cy="5650865"/>
          </a:xfrm>
          <a:custGeom>
            <a:avLst/>
            <a:gdLst/>
            <a:ahLst/>
            <a:cxnLst/>
            <a:rect l="l" t="t" r="r" b="b"/>
            <a:pathLst>
              <a:path w="2348229" h="5650865">
                <a:moveTo>
                  <a:pt x="2347982" y="0"/>
                </a:moveTo>
                <a:lnTo>
                  <a:pt x="0" y="0"/>
                </a:lnTo>
                <a:lnTo>
                  <a:pt x="2032066" y="5650706"/>
                </a:lnTo>
                <a:lnTo>
                  <a:pt x="2347982" y="5650706"/>
                </a:lnTo>
                <a:lnTo>
                  <a:pt x="2347982" y="0"/>
                </a:lnTo>
                <a:close/>
              </a:path>
            </a:pathLst>
          </a:custGeom>
          <a:solidFill>
            <a:srgbClr val="BA6B0C">
              <a:alpha val="7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8980855" y="0"/>
            <a:ext cx="1062355" cy="5650865"/>
          </a:xfrm>
          <a:custGeom>
            <a:avLst/>
            <a:gdLst/>
            <a:ahLst/>
            <a:cxnLst/>
            <a:rect l="l" t="t" r="r" b="b"/>
            <a:pathLst>
              <a:path w="1062354" h="5650865">
                <a:moveTo>
                  <a:pt x="1062332" y="0"/>
                </a:moveTo>
                <a:lnTo>
                  <a:pt x="838534" y="0"/>
                </a:lnTo>
                <a:lnTo>
                  <a:pt x="0" y="5650706"/>
                </a:lnTo>
                <a:lnTo>
                  <a:pt x="1062332" y="5650706"/>
                </a:lnTo>
                <a:lnTo>
                  <a:pt x="1062332" y="0"/>
                </a:lnTo>
                <a:close/>
              </a:path>
            </a:pathLst>
          </a:custGeom>
          <a:solidFill>
            <a:srgbClr val="C9D3BE">
              <a:alpha val="7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9014720" y="0"/>
            <a:ext cx="1028700" cy="5650865"/>
          </a:xfrm>
          <a:custGeom>
            <a:avLst/>
            <a:gdLst/>
            <a:ahLst/>
            <a:cxnLst/>
            <a:rect l="l" t="t" r="r" b="b"/>
            <a:pathLst>
              <a:path w="1028700" h="5650865">
                <a:moveTo>
                  <a:pt x="1028467" y="0"/>
                </a:moveTo>
                <a:lnTo>
                  <a:pt x="0" y="0"/>
                </a:lnTo>
                <a:lnTo>
                  <a:pt x="912733" y="5650706"/>
                </a:lnTo>
                <a:lnTo>
                  <a:pt x="1028467" y="5650706"/>
                </a:lnTo>
                <a:lnTo>
                  <a:pt x="1028467" y="0"/>
                </a:lnTo>
                <a:close/>
              </a:path>
            </a:pathLst>
          </a:custGeom>
          <a:solidFill>
            <a:srgbClr val="A5B592">
              <a:alpha val="65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546379" y="2958458"/>
            <a:ext cx="1497330" cy="2692400"/>
          </a:xfrm>
          <a:custGeom>
            <a:avLst/>
            <a:gdLst/>
            <a:ahLst/>
            <a:cxnLst/>
            <a:rect l="l" t="t" r="r" b="b"/>
            <a:pathLst>
              <a:path w="1497329" h="2692400">
                <a:moveTo>
                  <a:pt x="1496808" y="0"/>
                </a:moveTo>
                <a:lnTo>
                  <a:pt x="0" y="2692246"/>
                </a:lnTo>
                <a:lnTo>
                  <a:pt x="1496808" y="2692246"/>
                </a:lnTo>
                <a:lnTo>
                  <a:pt x="1496808" y="0"/>
                </a:lnTo>
                <a:close/>
              </a:path>
            </a:pathLst>
          </a:custGeom>
          <a:solidFill>
            <a:srgbClr val="A5B5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71719" y="560047"/>
            <a:ext cx="974432" cy="1122606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0" y="3307546"/>
            <a:ext cx="369570" cy="2343785"/>
          </a:xfrm>
          <a:custGeom>
            <a:avLst/>
            <a:gdLst/>
            <a:ahLst/>
            <a:cxnLst/>
            <a:rect l="l" t="t" r="r" b="b"/>
            <a:pathLst>
              <a:path w="369570" h="2343785">
                <a:moveTo>
                  <a:pt x="0" y="0"/>
                </a:moveTo>
                <a:lnTo>
                  <a:pt x="0" y="2343160"/>
                </a:lnTo>
                <a:lnTo>
                  <a:pt x="369179" y="2343160"/>
                </a:lnTo>
                <a:lnTo>
                  <a:pt x="0" y="0"/>
                </a:lnTo>
                <a:close/>
              </a:path>
            </a:pathLst>
          </a:custGeom>
          <a:solidFill>
            <a:srgbClr val="A5B592">
              <a:alpha val="8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0743" y="514971"/>
            <a:ext cx="5721350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0">
                <a:solidFill>
                  <a:srgbClr val="A5B59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0932" y="1742382"/>
            <a:ext cx="6848475" cy="308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5538" y="5255895"/>
            <a:ext cx="3214624" cy="282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285" y="5255895"/>
            <a:ext cx="2310511" cy="282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32904" y="5255895"/>
            <a:ext cx="2310511" cy="282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45700" cy="56496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795" y="2301357"/>
            <a:ext cx="13462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000000"/>
                </a:solidFill>
                <a:latin typeface="Times New Roman"/>
                <a:cs typeface="Times New Roman"/>
              </a:rPr>
              <a:t>2024-2025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295910" marR="5080" indent="-283845">
              <a:lnSpc>
                <a:spcPct val="140500"/>
              </a:lnSpc>
              <a:spcBef>
                <a:spcPts val="90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4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Describe</a:t>
            </a:r>
            <a:r>
              <a:rPr dirty="0" spc="-10"/>
              <a:t> cross-</a:t>
            </a:r>
            <a:r>
              <a:rPr dirty="0"/>
              <a:t>tabulation and</a:t>
            </a:r>
            <a:r>
              <a:rPr dirty="0" spc="-5"/>
              <a:t> </a:t>
            </a:r>
            <a:r>
              <a:rPr dirty="0"/>
              <a:t>assess</a:t>
            </a:r>
            <a:r>
              <a:rPr dirty="0" spc="15"/>
              <a:t> </a:t>
            </a:r>
            <a:r>
              <a:rPr dirty="0" spc="-25"/>
              <a:t>the </a:t>
            </a:r>
            <a:r>
              <a:rPr dirty="0"/>
              <a:t>relationship</a:t>
            </a:r>
            <a:r>
              <a:rPr dirty="0" spc="30"/>
              <a:t> </a:t>
            </a:r>
            <a:r>
              <a:rPr dirty="0"/>
              <a:t>between</a:t>
            </a:r>
            <a:r>
              <a:rPr dirty="0" spc="10"/>
              <a:t> </a:t>
            </a:r>
            <a:r>
              <a:rPr dirty="0"/>
              <a:t>two</a:t>
            </a:r>
            <a:r>
              <a:rPr dirty="0" spc="30"/>
              <a:t> </a:t>
            </a:r>
            <a:r>
              <a:rPr dirty="0">
                <a:solidFill>
                  <a:srgbClr val="FF0000"/>
                </a:solidFill>
              </a:rPr>
              <a:t>categorical</a:t>
            </a:r>
            <a:r>
              <a:rPr dirty="0" spc="60">
                <a:solidFill>
                  <a:srgbClr val="FF0000"/>
                </a:solidFill>
              </a:rPr>
              <a:t> </a:t>
            </a:r>
            <a:r>
              <a:rPr dirty="0" spc="-10"/>
              <a:t>(nominal- </a:t>
            </a:r>
            <a:r>
              <a:rPr dirty="0"/>
              <a:t>ordinal</a:t>
            </a:r>
            <a:r>
              <a:rPr dirty="0" spc="10"/>
              <a:t> </a:t>
            </a:r>
            <a:r>
              <a:rPr dirty="0"/>
              <a:t>level)</a:t>
            </a:r>
            <a:r>
              <a:rPr dirty="0" spc="50"/>
              <a:t> </a:t>
            </a:r>
            <a:r>
              <a:rPr dirty="0"/>
              <a:t>variables</a:t>
            </a:r>
            <a:r>
              <a:rPr dirty="0" spc="20"/>
              <a:t> </a:t>
            </a:r>
            <a:r>
              <a:rPr dirty="0"/>
              <a:t>with</a:t>
            </a:r>
            <a:r>
              <a:rPr dirty="0" spc="-50"/>
              <a:t> </a:t>
            </a:r>
            <a:r>
              <a:rPr dirty="0"/>
              <a:t>two</a:t>
            </a:r>
            <a:r>
              <a:rPr dirty="0" spc="-30"/>
              <a:t> </a:t>
            </a:r>
            <a:r>
              <a:rPr dirty="0"/>
              <a:t>or</a:t>
            </a:r>
            <a:r>
              <a:rPr dirty="0" spc="30"/>
              <a:t> </a:t>
            </a:r>
            <a:r>
              <a:rPr dirty="0" spc="-20"/>
              <a:t>more </a:t>
            </a:r>
            <a:r>
              <a:rPr dirty="0" spc="-10"/>
              <a:t>categories.</a:t>
            </a:r>
            <a:endParaRPr sz="1800">
              <a:latin typeface="Lucida Sans Unicode"/>
              <a:cs typeface="Lucida Sans Unicode"/>
            </a:endParaRPr>
          </a:p>
          <a:p>
            <a:pPr marL="295910" marR="837565" indent="-283845">
              <a:lnSpc>
                <a:spcPct val="140500"/>
              </a:lnSpc>
              <a:spcBef>
                <a:spcPts val="830"/>
              </a:spcBef>
            </a:pPr>
            <a:r>
              <a:rPr dirty="0" sz="1850" spc="130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3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Understand</a:t>
            </a:r>
            <a:r>
              <a:rPr dirty="0" spc="25"/>
              <a:t> </a:t>
            </a:r>
            <a:r>
              <a:rPr dirty="0"/>
              <a:t>the</a:t>
            </a:r>
            <a:r>
              <a:rPr dirty="0" spc="10"/>
              <a:t> </a:t>
            </a:r>
            <a:r>
              <a:rPr dirty="0"/>
              <a:t>concept</a:t>
            </a:r>
            <a:r>
              <a:rPr dirty="0" spc="20"/>
              <a:t> </a:t>
            </a:r>
            <a:r>
              <a:rPr dirty="0"/>
              <a:t>of</a:t>
            </a:r>
            <a:r>
              <a:rPr dirty="0" spc="15"/>
              <a:t> </a:t>
            </a:r>
            <a:r>
              <a:rPr dirty="0"/>
              <a:t>observed</a:t>
            </a:r>
            <a:r>
              <a:rPr dirty="0" spc="25"/>
              <a:t> </a:t>
            </a:r>
            <a:r>
              <a:rPr dirty="0" spc="-25"/>
              <a:t>and </a:t>
            </a:r>
            <a:r>
              <a:rPr dirty="0"/>
              <a:t>expected</a:t>
            </a:r>
            <a:r>
              <a:rPr dirty="0" spc="85"/>
              <a:t> </a:t>
            </a:r>
            <a:r>
              <a:rPr dirty="0" spc="-10"/>
              <a:t>frequencies.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4445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5910" marR="90805" indent="-283845">
              <a:lnSpc>
                <a:spcPct val="150600"/>
              </a:lnSpc>
              <a:spcBef>
                <a:spcPts val="95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3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Interpret</a:t>
            </a:r>
            <a:r>
              <a:rPr dirty="0" spc="-40"/>
              <a:t> </a:t>
            </a:r>
            <a:r>
              <a:rPr dirty="0"/>
              <a:t>the SPSS</a:t>
            </a:r>
            <a:r>
              <a:rPr dirty="0" spc="-40"/>
              <a:t> </a:t>
            </a:r>
            <a:r>
              <a:rPr dirty="0"/>
              <a:t>output</a:t>
            </a:r>
            <a:r>
              <a:rPr dirty="0" spc="20"/>
              <a:t> </a:t>
            </a:r>
            <a:r>
              <a:rPr dirty="0"/>
              <a:t>for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Chi-</a:t>
            </a:r>
            <a:r>
              <a:rPr dirty="0" spc="-10"/>
              <a:t>square procedure.</a:t>
            </a:r>
            <a:endParaRPr sz="1800">
              <a:latin typeface="Lucida Sans Unicode"/>
              <a:cs typeface="Lucida Sans Unicode"/>
            </a:endParaRPr>
          </a:p>
          <a:p>
            <a:pPr marL="295910" marR="5080" indent="-283845">
              <a:lnSpc>
                <a:spcPct val="150500"/>
              </a:lnSpc>
              <a:spcBef>
                <a:spcPts val="810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Understand the</a:t>
            </a:r>
            <a:r>
              <a:rPr dirty="0" spc="-10"/>
              <a:t> </a:t>
            </a:r>
            <a:r>
              <a:rPr dirty="0"/>
              <a:t>applications</a:t>
            </a:r>
            <a:r>
              <a:rPr dirty="0" spc="-2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Fischer</a:t>
            </a:r>
            <a:r>
              <a:rPr dirty="0" spc="-20"/>
              <a:t> </a:t>
            </a:r>
            <a:r>
              <a:rPr dirty="0" spc="-10"/>
              <a:t>exact </a:t>
            </a:r>
            <a:r>
              <a:rPr dirty="0"/>
              <a:t>test</a:t>
            </a:r>
            <a:r>
              <a:rPr dirty="0" spc="-30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/>
              <a:t>yate</a:t>
            </a:r>
            <a:r>
              <a:rPr dirty="0" spc="25"/>
              <a:t> </a:t>
            </a:r>
            <a:r>
              <a:rPr dirty="0"/>
              <a:t>continuity</a:t>
            </a:r>
            <a:r>
              <a:rPr dirty="0" spc="-25"/>
              <a:t> </a:t>
            </a:r>
            <a:r>
              <a:rPr dirty="0" spc="-20"/>
              <a:t>test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57145">
              <a:lnSpc>
                <a:spcPct val="100000"/>
              </a:lnSpc>
              <a:spcBef>
                <a:spcPts val="114"/>
              </a:spcBef>
            </a:pPr>
            <a:r>
              <a:rPr dirty="0" spc="-10">
                <a:latin typeface="Trebuchet MS"/>
                <a:cs typeface="Trebuchet MS"/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09379" y="1452507"/>
            <a:ext cx="6823075" cy="396112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4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PROPERTIES:</a:t>
            </a:r>
            <a:endParaRPr sz="2300">
              <a:latin typeface="Arial"/>
              <a:cs typeface="Arial"/>
            </a:endParaRPr>
          </a:p>
          <a:p>
            <a:pPr marL="257175" marR="5080" indent="-245745">
              <a:lnSpc>
                <a:spcPct val="150500"/>
              </a:lnSpc>
              <a:spcBef>
                <a:spcPts val="815"/>
              </a:spcBef>
              <a:buSzPct val="95652"/>
              <a:buAutoNum type="arabicPeriod"/>
              <a:tabLst>
                <a:tab pos="296545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one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most</a:t>
            </a:r>
            <a:r>
              <a:rPr dirty="0" sz="23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widely</a:t>
            </a:r>
            <a:r>
              <a:rPr dirty="0" sz="2300" spc="-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used</a:t>
            </a:r>
            <a:r>
              <a:rPr dirty="0" sz="23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distribution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statistical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applications</a:t>
            </a:r>
            <a:endParaRPr sz="2300">
              <a:latin typeface="Arial"/>
              <a:cs typeface="Arial"/>
            </a:endParaRPr>
          </a:p>
          <a:p>
            <a:pPr marL="257175" marR="245745" indent="-245745">
              <a:lnSpc>
                <a:spcPct val="150500"/>
              </a:lnSpc>
              <a:spcBef>
                <a:spcPts val="830"/>
              </a:spcBef>
              <a:buSzPct val="95652"/>
              <a:buAutoNum type="arabicPeriod"/>
              <a:tabLst>
                <a:tab pos="296545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This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distribution</a:t>
            </a:r>
            <a:r>
              <a:rPr dirty="0" sz="2300" spc="-5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derived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normal 	distribution</a:t>
            </a:r>
            <a:endParaRPr sz="2300">
              <a:latin typeface="Arial"/>
              <a:cs typeface="Arial"/>
            </a:endParaRPr>
          </a:p>
          <a:p>
            <a:pPr marL="12700" marR="1188720" indent="-635">
              <a:lnSpc>
                <a:spcPct val="179900"/>
              </a:lnSpc>
              <a:spcBef>
                <a:spcPts val="20"/>
              </a:spcBef>
              <a:buSzPct val="95652"/>
              <a:buAutoNum type="arabicPeriod"/>
              <a:tabLst>
                <a:tab pos="258445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This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distribution assumes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values</a:t>
            </a:r>
            <a:r>
              <a:rPr dirty="0" sz="2300" spc="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zero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to +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infinity)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0743" y="457731"/>
            <a:ext cx="651700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3300"/>
              <a:t>CHI-SQUARE(X</a:t>
            </a:r>
            <a:r>
              <a:rPr dirty="0" baseline="25252" sz="3300"/>
              <a:t>2</a:t>
            </a:r>
            <a:r>
              <a:rPr dirty="0" sz="3300"/>
              <a:t>)</a:t>
            </a:r>
            <a:r>
              <a:rPr dirty="0" sz="3300" spc="-95"/>
              <a:t> </a:t>
            </a:r>
            <a:r>
              <a:rPr dirty="0" sz="3300" spc="-10"/>
              <a:t>DISTRIBUTION</a:t>
            </a:r>
            <a:endParaRPr sz="3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5532" y="1300315"/>
            <a:ext cx="6781165" cy="3822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1310" marR="30480" indent="-283845">
              <a:lnSpc>
                <a:spcPct val="150500"/>
              </a:lnSpc>
              <a:spcBef>
                <a:spcPts val="95"/>
              </a:spcBef>
              <a:buAutoNum type="arabicPeriod" startAt="4"/>
              <a:tabLst>
                <a:tab pos="321310" algn="l"/>
                <a:tab pos="401955" algn="l"/>
              </a:tabLst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	X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spc="284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relates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frequencies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occurrence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of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individuals</a:t>
            </a:r>
            <a:r>
              <a:rPr dirty="0" sz="2300" spc="-7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(or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events)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dirty="0" sz="2300" spc="-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categories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one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more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variables.</a:t>
            </a:r>
            <a:endParaRPr sz="2300">
              <a:latin typeface="Trebuchet MS"/>
              <a:cs typeface="Trebuchet MS"/>
            </a:endParaRPr>
          </a:p>
          <a:p>
            <a:pPr marL="321310" marR="238125" indent="-283845">
              <a:lnSpc>
                <a:spcPct val="150500"/>
              </a:lnSpc>
              <a:spcBef>
                <a:spcPts val="815"/>
              </a:spcBef>
              <a:buAutoNum type="arabicPeriod" startAt="4"/>
              <a:tabLst>
                <a:tab pos="321310" algn="l"/>
                <a:tab pos="401955" algn="l"/>
                <a:tab pos="841375" algn="l"/>
              </a:tabLst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spc="-37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test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used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test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agreement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between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observed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frequencies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certain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characteristics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300" spc="-7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4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expected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frequencies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under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certain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hypothesis.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8043" y="514971"/>
            <a:ext cx="599884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300" spc="-10">
                <a:latin typeface="Trebuchet MS"/>
                <a:cs typeface="Trebuchet MS"/>
              </a:rPr>
              <a:t>CHI-</a:t>
            </a:r>
            <a:r>
              <a:rPr dirty="0" sz="3300">
                <a:latin typeface="Trebuchet MS"/>
                <a:cs typeface="Trebuchet MS"/>
              </a:rPr>
              <a:t>SQUARE(X</a:t>
            </a:r>
            <a:r>
              <a:rPr dirty="0" baseline="25252" sz="3300">
                <a:latin typeface="Trebuchet MS"/>
                <a:cs typeface="Trebuchet MS"/>
              </a:rPr>
              <a:t>2</a:t>
            </a:r>
            <a:r>
              <a:rPr dirty="0" sz="3300">
                <a:latin typeface="Trebuchet MS"/>
                <a:cs typeface="Trebuchet MS"/>
              </a:rPr>
              <a:t>)</a:t>
            </a:r>
            <a:r>
              <a:rPr dirty="0" sz="3300" spc="-70">
                <a:latin typeface="Trebuchet MS"/>
                <a:cs typeface="Trebuchet MS"/>
              </a:rPr>
              <a:t> </a:t>
            </a:r>
            <a:r>
              <a:rPr dirty="0" sz="3300" spc="-10">
                <a:latin typeface="Trebuchet MS"/>
                <a:cs typeface="Trebuchet MS"/>
              </a:rPr>
              <a:t>DISTRIBUTION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6750" rIns="0" bIns="0" rtlCol="0" vert="horz">
            <a:spAutoFit/>
          </a:bodyPr>
          <a:lstStyle/>
          <a:p>
            <a:pPr marL="295910" marR="5080" indent="-283845">
              <a:lnSpc>
                <a:spcPct val="100400"/>
              </a:lnSpc>
              <a:spcBef>
                <a:spcPts val="105"/>
              </a:spcBef>
            </a:pPr>
            <a:r>
              <a:rPr dirty="0" sz="1850" spc="130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20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2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values</a:t>
            </a:r>
            <a:r>
              <a:rPr dirty="0" spc="-3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of</a:t>
            </a:r>
            <a:r>
              <a:rPr dirty="0" spc="-1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test</a:t>
            </a:r>
            <a:r>
              <a:rPr dirty="0" spc="-1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statistic</a:t>
            </a:r>
            <a:r>
              <a:rPr dirty="0" spc="5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in</a:t>
            </a:r>
            <a:r>
              <a:rPr dirty="0" spc="-10" b="0">
                <a:latin typeface="Trebuchet MS"/>
                <a:cs typeface="Trebuchet MS"/>
              </a:rPr>
              <a:t> Chi-square </a:t>
            </a:r>
            <a:r>
              <a:rPr dirty="0" b="0">
                <a:latin typeface="Trebuchet MS"/>
                <a:cs typeface="Trebuchet MS"/>
              </a:rPr>
              <a:t>distribution</a:t>
            </a:r>
            <a:r>
              <a:rPr dirty="0" spc="-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is</a:t>
            </a:r>
            <a:r>
              <a:rPr dirty="0" spc="-1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between</a:t>
            </a:r>
            <a:r>
              <a:rPr dirty="0" spc="-5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zero</a:t>
            </a:r>
            <a:r>
              <a:rPr dirty="0" spc="-3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and</a:t>
            </a:r>
            <a:r>
              <a:rPr dirty="0" spc="-2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+</a:t>
            </a:r>
            <a:r>
              <a:rPr dirty="0" spc="-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∞.</a:t>
            </a:r>
            <a:r>
              <a:rPr dirty="0" spc="-40" b="0">
                <a:latin typeface="Trebuchet MS"/>
                <a:cs typeface="Trebuchet MS"/>
              </a:rPr>
              <a:t> </a:t>
            </a:r>
            <a:r>
              <a:rPr dirty="0" b="0">
                <a:solidFill>
                  <a:srgbClr val="FF0000"/>
                </a:solidFill>
                <a:latin typeface="Trebuchet MS"/>
                <a:cs typeface="Trebuchet MS"/>
              </a:rPr>
              <a:t>No</a:t>
            </a:r>
            <a:r>
              <a:rPr dirty="0" spc="-35" b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pc="-10" b="0">
                <a:solidFill>
                  <a:srgbClr val="FF0000"/>
                </a:solidFill>
                <a:latin typeface="Trebuchet MS"/>
                <a:cs typeface="Trebuchet MS"/>
              </a:rPr>
              <a:t>negative </a:t>
            </a:r>
            <a:r>
              <a:rPr dirty="0" b="0">
                <a:solidFill>
                  <a:srgbClr val="FF0000"/>
                </a:solidFill>
                <a:latin typeface="Trebuchet MS"/>
                <a:cs typeface="Trebuchet MS"/>
              </a:rPr>
              <a:t>values</a:t>
            </a:r>
            <a:r>
              <a:rPr dirty="0" spc="-35" b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are</a:t>
            </a:r>
            <a:r>
              <a:rPr dirty="0" spc="-3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present</a:t>
            </a:r>
            <a:r>
              <a:rPr dirty="0" spc="-5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since</a:t>
            </a:r>
            <a:r>
              <a:rPr dirty="0" spc="-2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they</a:t>
            </a:r>
            <a:r>
              <a:rPr dirty="0" spc="-5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are</a:t>
            </a:r>
            <a:r>
              <a:rPr dirty="0" spc="-2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squared</a:t>
            </a:r>
            <a:r>
              <a:rPr dirty="0" spc="-30" b="0">
                <a:latin typeface="Trebuchet MS"/>
                <a:cs typeface="Trebuchet MS"/>
              </a:rPr>
              <a:t> </a:t>
            </a:r>
            <a:r>
              <a:rPr dirty="0" spc="-10" b="0">
                <a:latin typeface="Trebuchet MS"/>
                <a:cs typeface="Trebuchet MS"/>
              </a:rPr>
              <a:t>values.</a:t>
            </a:r>
            <a:endParaRPr sz="1850">
              <a:latin typeface="Trebuchet MS"/>
              <a:cs typeface="Trebuchet MS"/>
            </a:endParaRPr>
          </a:p>
          <a:p>
            <a:pPr marL="295910" marR="664845" indent="-283845">
              <a:lnSpc>
                <a:spcPct val="100000"/>
              </a:lnSpc>
              <a:spcBef>
                <a:spcPts val="840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40" b="0">
                <a:latin typeface="Trebuchet MS"/>
                <a:cs typeface="Trebuchet MS"/>
              </a:rPr>
              <a:t> </a:t>
            </a:r>
            <a:r>
              <a:rPr dirty="0" spc="-10" b="0">
                <a:latin typeface="Trebuchet MS"/>
                <a:cs typeface="Trebuchet MS"/>
              </a:rPr>
              <a:t>Chi-</a:t>
            </a:r>
            <a:r>
              <a:rPr dirty="0" b="0">
                <a:latin typeface="Trebuchet MS"/>
                <a:cs typeface="Trebuchet MS"/>
              </a:rPr>
              <a:t>square</a:t>
            </a:r>
            <a:r>
              <a:rPr dirty="0" spc="-3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distribution has</a:t>
            </a:r>
            <a:r>
              <a:rPr dirty="0" spc="-2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one</a:t>
            </a:r>
            <a:r>
              <a:rPr dirty="0" spc="-5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tail</a:t>
            </a:r>
            <a:r>
              <a:rPr dirty="0" spc="-5" b="0">
                <a:latin typeface="Trebuchet MS"/>
                <a:cs typeface="Trebuchet MS"/>
              </a:rPr>
              <a:t> </a:t>
            </a:r>
            <a:r>
              <a:rPr dirty="0" spc="-20" b="0">
                <a:latin typeface="Trebuchet MS"/>
                <a:cs typeface="Trebuchet MS"/>
              </a:rPr>
              <a:t>only </a:t>
            </a:r>
            <a:r>
              <a:rPr dirty="0" b="0">
                <a:latin typeface="Trebuchet MS"/>
                <a:cs typeface="Trebuchet MS"/>
              </a:rPr>
              <a:t>(positively</a:t>
            </a:r>
            <a:r>
              <a:rPr dirty="0" spc="-3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skewed</a:t>
            </a:r>
            <a:r>
              <a:rPr dirty="0" spc="-40" b="0">
                <a:latin typeface="Trebuchet MS"/>
                <a:cs typeface="Trebuchet MS"/>
              </a:rPr>
              <a:t> </a:t>
            </a:r>
            <a:r>
              <a:rPr dirty="0" spc="-10" b="0">
                <a:latin typeface="Trebuchet MS"/>
                <a:cs typeface="Trebuchet MS"/>
              </a:rPr>
              <a:t>distribution).</a:t>
            </a:r>
            <a:endParaRPr sz="1800">
              <a:latin typeface="Trebuchet MS"/>
              <a:cs typeface="Trebuchet MS"/>
            </a:endParaRPr>
          </a:p>
          <a:p>
            <a:pPr marL="363855" marR="2927350" indent="-351790">
              <a:lnSpc>
                <a:spcPct val="129800"/>
              </a:lnSpc>
              <a:spcBef>
                <a:spcPts val="25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35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2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higher</a:t>
            </a:r>
            <a:r>
              <a:rPr dirty="0" spc="-5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10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df</a:t>
            </a:r>
            <a:r>
              <a:rPr dirty="0" spc="-1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25" b="0">
                <a:latin typeface="Trebuchet MS"/>
                <a:cs typeface="Trebuchet MS"/>
              </a:rPr>
              <a:t> </a:t>
            </a:r>
            <a:r>
              <a:rPr dirty="0" spc="-20" b="0">
                <a:latin typeface="Trebuchet MS"/>
                <a:cs typeface="Trebuchet MS"/>
              </a:rPr>
              <a:t>more </a:t>
            </a:r>
            <a:r>
              <a:rPr dirty="0" b="0">
                <a:latin typeface="Trebuchet MS"/>
                <a:cs typeface="Trebuchet MS"/>
              </a:rPr>
              <a:t>flattened</a:t>
            </a:r>
            <a:r>
              <a:rPr dirty="0" spc="-3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is</a:t>
            </a:r>
            <a:r>
              <a:rPr dirty="0" spc="-15" b="0">
                <a:latin typeface="Trebuchet MS"/>
                <a:cs typeface="Trebuchet MS"/>
              </a:rPr>
              <a:t> </a:t>
            </a:r>
            <a:r>
              <a:rPr dirty="0" b="0">
                <a:latin typeface="Trebuchet MS"/>
                <a:cs typeface="Trebuchet MS"/>
              </a:rPr>
              <a:t>the</a:t>
            </a:r>
            <a:r>
              <a:rPr dirty="0" spc="-40" b="0">
                <a:latin typeface="Trebuchet MS"/>
                <a:cs typeface="Trebuchet MS"/>
              </a:rPr>
              <a:t> </a:t>
            </a:r>
            <a:r>
              <a:rPr dirty="0" spc="-10" b="0">
                <a:latin typeface="Trebuchet MS"/>
                <a:cs typeface="Trebuchet MS"/>
              </a:rPr>
              <a:t>curve.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>
                <a:latin typeface="Trebuchet MS"/>
                <a:cs typeface="Trebuchet MS"/>
              </a:rPr>
              <a:t>CHI-SQUARE(</a:t>
            </a:r>
            <a:r>
              <a:rPr dirty="0" sz="3600"/>
              <a:t>X</a:t>
            </a:r>
            <a:r>
              <a:rPr dirty="0" baseline="25462" sz="3600"/>
              <a:t>2</a:t>
            </a:r>
            <a:r>
              <a:rPr dirty="0" sz="2950">
                <a:latin typeface="Trebuchet MS"/>
                <a:cs typeface="Trebuchet MS"/>
              </a:rPr>
              <a:t>)</a:t>
            </a:r>
            <a:r>
              <a:rPr dirty="0" sz="2950" spc="-30">
                <a:latin typeface="Trebuchet MS"/>
                <a:cs typeface="Trebuchet MS"/>
              </a:rPr>
              <a:t> </a:t>
            </a:r>
            <a:r>
              <a:rPr dirty="0" sz="2950" spc="-10">
                <a:latin typeface="Trebuchet MS"/>
                <a:cs typeface="Trebuchet MS"/>
              </a:rPr>
              <a:t>DISTRIBUTION</a:t>
            </a:r>
            <a:endParaRPr sz="2950">
              <a:latin typeface="Trebuchet MS"/>
              <a:cs typeface="Trebuchet M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6277" y="3475796"/>
            <a:ext cx="3861510" cy="21749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0132" y="1734163"/>
            <a:ext cx="6680834" cy="23450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46710" marR="55880" indent="-283845">
              <a:lnSpc>
                <a:spcPct val="150600"/>
              </a:lnSpc>
              <a:spcBef>
                <a:spcPts val="95"/>
              </a:spcBef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CHI-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SQUARE(X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 of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Goodness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fit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(non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parametric)</a:t>
            </a:r>
            <a:endParaRPr sz="23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205"/>
              </a:spcBef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CHI-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SQUARE(X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homogeneity</a:t>
            </a:r>
            <a:endParaRPr sz="23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225"/>
              </a:spcBef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CHI-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SQUARE(X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Independence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0743" y="514971"/>
            <a:ext cx="651700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3300"/>
              <a:t>CHI-SQUARE(X</a:t>
            </a:r>
            <a:r>
              <a:rPr dirty="0" baseline="25252" sz="3300"/>
              <a:t>2</a:t>
            </a:r>
            <a:r>
              <a:rPr dirty="0" sz="3300"/>
              <a:t>)</a:t>
            </a:r>
            <a:r>
              <a:rPr dirty="0" sz="3300" spc="-90"/>
              <a:t> </a:t>
            </a:r>
            <a:r>
              <a:rPr dirty="0" sz="3300" spc="-10"/>
              <a:t>DISTRIBUTION</a:t>
            </a:r>
            <a:endParaRPr sz="3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5910" marR="5080" indent="-283845">
              <a:lnSpc>
                <a:spcPct val="150500"/>
              </a:lnSpc>
              <a:spcBef>
                <a:spcPts val="95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30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It</a:t>
            </a:r>
            <a:r>
              <a:rPr dirty="0" spc="-25"/>
              <a:t> </a:t>
            </a:r>
            <a:r>
              <a:rPr dirty="0"/>
              <a:t>is</a:t>
            </a:r>
            <a:r>
              <a:rPr dirty="0" spc="-40"/>
              <a:t> </a:t>
            </a:r>
            <a:r>
              <a:rPr dirty="0"/>
              <a:t>used</a:t>
            </a:r>
            <a:r>
              <a:rPr dirty="0" spc="5"/>
              <a:t> </a:t>
            </a:r>
            <a:r>
              <a:rPr dirty="0"/>
              <a:t>to</a:t>
            </a:r>
            <a:r>
              <a:rPr dirty="0" spc="-25"/>
              <a:t> </a:t>
            </a:r>
            <a:r>
              <a:rPr dirty="0"/>
              <a:t>test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null</a:t>
            </a:r>
            <a:r>
              <a:rPr dirty="0" spc="-30"/>
              <a:t> </a:t>
            </a:r>
            <a:r>
              <a:rPr dirty="0"/>
              <a:t>hypothesis</a:t>
            </a:r>
            <a:r>
              <a:rPr dirty="0" spc="70"/>
              <a:t> </a:t>
            </a:r>
            <a:r>
              <a:rPr dirty="0"/>
              <a:t>that</a:t>
            </a:r>
            <a:r>
              <a:rPr dirty="0" spc="-5"/>
              <a:t> </a:t>
            </a:r>
            <a:r>
              <a:rPr dirty="0" spc="-25"/>
              <a:t>two </a:t>
            </a:r>
            <a:r>
              <a:rPr dirty="0"/>
              <a:t>criteria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15"/>
              <a:t> </a:t>
            </a:r>
            <a:r>
              <a:rPr dirty="0"/>
              <a:t>classification</a:t>
            </a:r>
            <a:r>
              <a:rPr dirty="0" spc="-35"/>
              <a:t> </a:t>
            </a:r>
            <a:r>
              <a:rPr dirty="0"/>
              <a:t>when</a:t>
            </a:r>
            <a:r>
              <a:rPr dirty="0" spc="-55"/>
              <a:t> </a:t>
            </a:r>
            <a:r>
              <a:rPr dirty="0"/>
              <a:t>applied</a:t>
            </a:r>
            <a:r>
              <a:rPr dirty="0" spc="-20"/>
              <a:t> </a:t>
            </a:r>
            <a:r>
              <a:rPr dirty="0"/>
              <a:t>to</a:t>
            </a:r>
            <a:r>
              <a:rPr dirty="0" spc="5"/>
              <a:t> </a:t>
            </a:r>
            <a:r>
              <a:rPr dirty="0" spc="-25"/>
              <a:t>the </a:t>
            </a:r>
            <a:r>
              <a:rPr dirty="0"/>
              <a:t>same</a:t>
            </a:r>
            <a:r>
              <a:rPr dirty="0" spc="-25"/>
              <a:t> </a:t>
            </a:r>
            <a:r>
              <a:rPr dirty="0"/>
              <a:t>set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10"/>
              <a:t> </a:t>
            </a:r>
            <a:r>
              <a:rPr dirty="0"/>
              <a:t>entities</a:t>
            </a:r>
            <a:r>
              <a:rPr dirty="0" spc="-40"/>
              <a:t> </a:t>
            </a:r>
            <a:r>
              <a:rPr dirty="0"/>
              <a:t>are</a:t>
            </a:r>
            <a:r>
              <a:rPr dirty="0" spc="-25"/>
              <a:t> </a:t>
            </a:r>
            <a:r>
              <a:rPr dirty="0"/>
              <a:t>independent</a:t>
            </a:r>
            <a:r>
              <a:rPr dirty="0" spc="15"/>
              <a:t> </a:t>
            </a:r>
            <a:r>
              <a:rPr dirty="0" spc="-25"/>
              <a:t>(</a:t>
            </a:r>
            <a:r>
              <a:rPr dirty="0" spc="-25">
                <a:solidFill>
                  <a:srgbClr val="FF0000"/>
                </a:solidFill>
              </a:rPr>
              <a:t>NO </a:t>
            </a:r>
            <a:r>
              <a:rPr dirty="0" spc="-10">
                <a:solidFill>
                  <a:srgbClr val="FF0000"/>
                </a:solidFill>
              </a:rPr>
              <a:t>ASSOCIATION)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33919" y="580519"/>
            <a:ext cx="6957695" cy="47752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CHI-</a:t>
            </a:r>
            <a:r>
              <a:rPr dirty="0"/>
              <a:t>SQUARE(X</a:t>
            </a:r>
            <a:r>
              <a:rPr dirty="0" baseline="25641" sz="2925"/>
              <a:t>2</a:t>
            </a:r>
            <a:r>
              <a:rPr dirty="0" sz="2950"/>
              <a:t>)</a:t>
            </a:r>
            <a:r>
              <a:rPr dirty="0" sz="2950" spc="65"/>
              <a:t> </a:t>
            </a:r>
            <a:r>
              <a:rPr dirty="0" sz="2950"/>
              <a:t>test of</a:t>
            </a:r>
            <a:r>
              <a:rPr dirty="0" sz="2950" spc="-25"/>
              <a:t> </a:t>
            </a:r>
            <a:r>
              <a:rPr dirty="0" sz="2950" spc="-10"/>
              <a:t>Independence</a:t>
            </a:r>
            <a:endParaRPr sz="29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0154" y="1272111"/>
            <a:ext cx="7802880" cy="3822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5910" marR="5080" indent="-283845">
              <a:lnSpc>
                <a:spcPct val="150500"/>
              </a:lnSpc>
              <a:spcBef>
                <a:spcPts val="95"/>
              </a:spcBef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1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Generally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,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single</a:t>
            </a:r>
            <a:r>
              <a:rPr dirty="0" sz="2300" spc="-4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sample</a:t>
            </a:r>
            <a:r>
              <a:rPr dirty="0" sz="2300" spc="-6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size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(n)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be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drawn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population,</a:t>
            </a:r>
            <a:r>
              <a:rPr dirty="0" sz="2300" spc="-7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frequency</a:t>
            </a:r>
            <a:r>
              <a:rPr dirty="0" sz="2300" spc="-3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occurrence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entities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cross-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classified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basis</a:t>
            </a:r>
            <a:r>
              <a:rPr dirty="0" sz="2300" spc="-4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two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variables</a:t>
            </a:r>
            <a:r>
              <a:rPr dirty="0" sz="2300" spc="-7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interest(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&amp;</a:t>
            </a:r>
            <a:r>
              <a:rPr dirty="0" sz="2300" spc="-7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Y).</a:t>
            </a:r>
            <a:r>
              <a:rPr dirty="0" sz="2300" spc="-6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corresponding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cells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formed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intersections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rows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(r),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columns</a:t>
            </a:r>
            <a:r>
              <a:rPr dirty="0" sz="2300" spc="-7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(c).</a:t>
            </a:r>
            <a:endParaRPr sz="2300">
              <a:latin typeface="Trebuchet MS"/>
              <a:cs typeface="Trebuchet MS"/>
            </a:endParaRPr>
          </a:p>
          <a:p>
            <a:pPr marL="276225">
              <a:lnSpc>
                <a:spcPct val="100000"/>
              </a:lnSpc>
              <a:spcBef>
                <a:spcPts val="2205"/>
              </a:spcBef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table</a:t>
            </a:r>
            <a:r>
              <a:rPr dirty="0" sz="2300" spc="-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called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 i="1">
                <a:solidFill>
                  <a:srgbClr val="404040"/>
                </a:solidFill>
                <a:latin typeface="Trebuchet MS"/>
                <a:cs typeface="Trebuchet MS"/>
              </a:rPr>
              <a:t>‘</a:t>
            </a:r>
            <a:r>
              <a:rPr dirty="0" sz="2300" b="1">
                <a:solidFill>
                  <a:srgbClr val="FF0000"/>
                </a:solidFill>
                <a:latin typeface="Trebuchet MS"/>
                <a:cs typeface="Trebuchet MS"/>
              </a:rPr>
              <a:t>contingency</a:t>
            </a:r>
            <a:r>
              <a:rPr dirty="0" sz="2300" spc="-3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FF0000"/>
                </a:solidFill>
                <a:latin typeface="Trebuchet MS"/>
                <a:cs typeface="Trebuchet MS"/>
              </a:rPr>
              <a:t>table</a:t>
            </a:r>
            <a:r>
              <a:rPr dirty="0" sz="2300" spc="-10" b="1" i="1">
                <a:solidFill>
                  <a:srgbClr val="404040"/>
                </a:solidFill>
                <a:latin typeface="Trebuchet MS"/>
                <a:cs typeface="Trebuchet MS"/>
              </a:rPr>
              <a:t>’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50309" y="894196"/>
            <a:ext cx="6953884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CHI-</a:t>
            </a:r>
            <a:r>
              <a:rPr dirty="0"/>
              <a:t>SQUARE(X</a:t>
            </a:r>
            <a:r>
              <a:rPr dirty="0" baseline="25641" sz="2925"/>
              <a:t>2</a:t>
            </a:r>
            <a:r>
              <a:rPr dirty="0" sz="2950"/>
              <a:t>)</a:t>
            </a:r>
            <a:r>
              <a:rPr dirty="0" sz="2950" spc="50"/>
              <a:t> </a:t>
            </a:r>
            <a:r>
              <a:rPr dirty="0" sz="2950"/>
              <a:t>test</a:t>
            </a:r>
            <a:r>
              <a:rPr dirty="0" sz="2950" spc="-10"/>
              <a:t> </a:t>
            </a:r>
            <a:r>
              <a:rPr dirty="0" sz="2950"/>
              <a:t>of</a:t>
            </a:r>
            <a:r>
              <a:rPr dirty="0" sz="2950" spc="-30"/>
              <a:t> </a:t>
            </a:r>
            <a:r>
              <a:rPr dirty="0" sz="2950" spc="-10"/>
              <a:t>Independence</a:t>
            </a:r>
            <a:endParaRPr sz="29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1298" y="1747909"/>
            <a:ext cx="6882765" cy="2977515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tabLst>
                <a:tab pos="6677025" algn="l"/>
              </a:tabLst>
            </a:pP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Calculation</a:t>
            </a:r>
            <a:r>
              <a:rPr dirty="0" sz="2100" spc="1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100" spc="6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100" spc="10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frequency</a:t>
            </a:r>
            <a:r>
              <a:rPr dirty="0" sz="2100" spc="10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100" spc="7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based</a:t>
            </a:r>
            <a:r>
              <a:rPr dirty="0" sz="2100" spc="8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dirty="0" sz="2100" spc="8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spc="-25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dirty="0" sz="1700" spc="10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endParaRPr sz="1700">
              <a:latin typeface="Lucida Sans Unicode"/>
              <a:cs typeface="Lucida Sans Unicode"/>
            </a:endParaRPr>
          </a:p>
          <a:p>
            <a:pPr marL="4202430">
              <a:lnSpc>
                <a:spcPct val="100000"/>
              </a:lnSpc>
              <a:spcBef>
                <a:spcPts val="1080"/>
              </a:spcBef>
            </a:pPr>
            <a:r>
              <a:rPr dirty="0" sz="2100" b="1">
                <a:solidFill>
                  <a:srgbClr val="FF0000"/>
                </a:solidFill>
                <a:latin typeface="Arial"/>
                <a:cs typeface="Arial"/>
              </a:rPr>
              <a:t>Probability</a:t>
            </a:r>
            <a:r>
              <a:rPr dirty="0" sz="2100" spc="10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100" spc="-10" b="1">
                <a:solidFill>
                  <a:srgbClr val="FF0000"/>
                </a:solidFill>
                <a:latin typeface="Arial"/>
                <a:cs typeface="Arial"/>
              </a:rPr>
              <a:t>Theory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95"/>
              </a:spcBef>
            </a:pPr>
            <a:endParaRPr sz="2100">
              <a:latin typeface="Arial"/>
              <a:cs typeface="Arial"/>
            </a:endParaRPr>
          </a:p>
          <a:p>
            <a:pPr marL="120650">
              <a:lnSpc>
                <a:spcPct val="100000"/>
              </a:lnSpc>
              <a:tabLst>
                <a:tab pos="6677025" algn="l"/>
              </a:tabLst>
            </a:pP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100" spc="6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hypotheses</a:t>
            </a:r>
            <a:r>
              <a:rPr dirty="0" sz="2100" spc="1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dirty="0" sz="2100" spc="6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conclusions</a:t>
            </a:r>
            <a:r>
              <a:rPr dirty="0" sz="2100" spc="10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are</a:t>
            </a:r>
            <a:r>
              <a:rPr dirty="0" sz="2100" spc="6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stated</a:t>
            </a:r>
            <a:r>
              <a:rPr dirty="0" sz="2100" spc="7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dirty="0" sz="2100" spc="7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spc="-25" b="1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dirty="0" sz="1700" spc="11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endParaRPr sz="1700">
              <a:latin typeface="Lucida Sans Unicode"/>
              <a:cs typeface="Lucida Sans Unicode"/>
            </a:endParaRPr>
          </a:p>
          <a:p>
            <a:pPr marL="2069464" marR="291465" indent="-238760">
              <a:lnSpc>
                <a:spcPct val="142900"/>
              </a:lnSpc>
            </a:pP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terms</a:t>
            </a:r>
            <a:r>
              <a:rPr dirty="0" sz="2100" spc="9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100" spc="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100" spc="7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independence</a:t>
            </a:r>
            <a:r>
              <a:rPr dirty="0" sz="2100" spc="114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dirty="0" sz="2100" spc="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lack</a:t>
            </a:r>
            <a:r>
              <a:rPr dirty="0" sz="2100" spc="9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spc="-25" b="1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independence</a:t>
            </a:r>
            <a:r>
              <a:rPr dirty="0" sz="2100" spc="1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100" spc="7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100" spc="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404040"/>
                </a:solidFill>
                <a:latin typeface="Arial"/>
                <a:cs typeface="Arial"/>
              </a:rPr>
              <a:t>two</a:t>
            </a:r>
            <a:r>
              <a:rPr dirty="0" sz="21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100" spc="-10" b="1">
                <a:solidFill>
                  <a:srgbClr val="404040"/>
                </a:solidFill>
                <a:latin typeface="Arial"/>
                <a:cs typeface="Arial"/>
              </a:rPr>
              <a:t>variables.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37829" y="517733"/>
            <a:ext cx="6411595" cy="47752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10" b="0">
                <a:latin typeface="Trebuchet MS"/>
                <a:cs typeface="Trebuchet MS"/>
              </a:rPr>
              <a:t>CHI-</a:t>
            </a:r>
            <a:r>
              <a:rPr dirty="0" b="0">
                <a:latin typeface="Trebuchet MS"/>
                <a:cs typeface="Trebuchet MS"/>
              </a:rPr>
              <a:t>SQUARE(X</a:t>
            </a:r>
            <a:r>
              <a:rPr dirty="0" baseline="25641" sz="2925" b="0">
                <a:latin typeface="Trebuchet MS"/>
                <a:cs typeface="Trebuchet MS"/>
              </a:rPr>
              <a:t>2</a:t>
            </a:r>
            <a:r>
              <a:rPr dirty="0" sz="2950" b="0">
                <a:latin typeface="Trebuchet MS"/>
                <a:cs typeface="Trebuchet MS"/>
              </a:rPr>
              <a:t>)</a:t>
            </a:r>
            <a:r>
              <a:rPr dirty="0" sz="2950" spc="60" b="0">
                <a:latin typeface="Trebuchet MS"/>
                <a:cs typeface="Trebuchet MS"/>
              </a:rPr>
              <a:t> </a:t>
            </a:r>
            <a:r>
              <a:rPr dirty="0" sz="2950" b="0">
                <a:latin typeface="Trebuchet MS"/>
                <a:cs typeface="Trebuchet MS"/>
              </a:rPr>
              <a:t>test</a:t>
            </a:r>
            <a:r>
              <a:rPr dirty="0" sz="2950" spc="-30" b="0">
                <a:latin typeface="Trebuchet MS"/>
                <a:cs typeface="Trebuchet MS"/>
              </a:rPr>
              <a:t> </a:t>
            </a:r>
            <a:r>
              <a:rPr dirty="0" sz="2950" b="0">
                <a:latin typeface="Trebuchet MS"/>
                <a:cs typeface="Trebuchet MS"/>
              </a:rPr>
              <a:t>of</a:t>
            </a:r>
            <a:r>
              <a:rPr dirty="0" sz="2950" spc="10" b="0">
                <a:latin typeface="Trebuchet MS"/>
                <a:cs typeface="Trebuchet MS"/>
              </a:rPr>
              <a:t> </a:t>
            </a:r>
            <a:r>
              <a:rPr dirty="0" sz="2950" spc="-10" b="0">
                <a:latin typeface="Trebuchet MS"/>
                <a:cs typeface="Trebuchet MS"/>
              </a:rPr>
              <a:t>Independence</a:t>
            </a:r>
            <a:endParaRPr sz="2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2832" y="1795798"/>
            <a:ext cx="2101215" cy="1293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7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spc="-1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=</a:t>
            </a:r>
            <a:r>
              <a:rPr dirty="0" sz="2300" spc="-10" b="1" i="1">
                <a:solidFill>
                  <a:srgbClr val="404040"/>
                </a:solidFill>
                <a:latin typeface="Trebuchet MS"/>
                <a:cs typeface="Trebuchet MS"/>
              </a:rPr>
              <a:t>∑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(O-E)</a:t>
            </a:r>
            <a:r>
              <a:rPr dirty="0" baseline="25089" sz="2325" spc="-1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/E</a:t>
            </a: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770"/>
              </a:spcBef>
            </a:pPr>
            <a:endParaRPr sz="23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8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df=(r-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1)(c-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1)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66595" y="517733"/>
            <a:ext cx="6953250" cy="47752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CHI-</a:t>
            </a:r>
            <a:r>
              <a:rPr dirty="0"/>
              <a:t>SQUARE(X</a:t>
            </a:r>
            <a:r>
              <a:rPr dirty="0" baseline="25641" sz="2925"/>
              <a:t>2</a:t>
            </a:r>
            <a:r>
              <a:rPr dirty="0" sz="2950"/>
              <a:t>)</a:t>
            </a:r>
            <a:r>
              <a:rPr dirty="0" sz="2950" spc="55"/>
              <a:t> </a:t>
            </a:r>
            <a:r>
              <a:rPr dirty="0" sz="2950"/>
              <a:t>test</a:t>
            </a:r>
            <a:r>
              <a:rPr dirty="0" sz="2950" spc="-10"/>
              <a:t> </a:t>
            </a:r>
            <a:r>
              <a:rPr dirty="0" sz="2950"/>
              <a:t>of</a:t>
            </a:r>
            <a:r>
              <a:rPr dirty="0" sz="2950" spc="-25"/>
              <a:t> </a:t>
            </a:r>
            <a:r>
              <a:rPr dirty="0" sz="2950" spc="-10"/>
              <a:t>Independence</a:t>
            </a:r>
            <a:endParaRPr sz="29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0932" y="1691414"/>
            <a:ext cx="6816725" cy="276733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514350" indent="-501650">
              <a:lnSpc>
                <a:spcPct val="100000"/>
              </a:lnSpc>
              <a:spcBef>
                <a:spcPts val="660"/>
              </a:spcBef>
              <a:buClr>
                <a:srgbClr val="A5B592"/>
              </a:buClr>
              <a:buSzPct val="80434"/>
              <a:buAutoNum type="arabicPeriod"/>
              <a:tabLst>
                <a:tab pos="514350" algn="l"/>
              </a:tabLst>
            </a:pP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Hypotheses</a:t>
            </a:r>
            <a:endParaRPr sz="2300">
              <a:latin typeface="Arial"/>
              <a:cs typeface="Arial"/>
            </a:endParaRPr>
          </a:p>
          <a:p>
            <a:pPr marL="514350" marR="1430655" indent="-339090">
              <a:lnSpc>
                <a:spcPts val="2490"/>
              </a:lnSpc>
              <a:spcBef>
                <a:spcPts val="869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Ho: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criteria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are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independent</a:t>
            </a:r>
            <a:r>
              <a:rPr dirty="0" sz="2300" spc="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(no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association)</a:t>
            </a:r>
            <a:endParaRPr sz="2300">
              <a:latin typeface="Arial"/>
              <a:cs typeface="Arial"/>
            </a:endParaRPr>
          </a:p>
          <a:p>
            <a:pPr marL="514350" marR="5080" indent="-339090">
              <a:lnSpc>
                <a:spcPts val="2490"/>
              </a:lnSpc>
              <a:spcBef>
                <a:spcPts val="835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HA:</a:t>
            </a:r>
            <a:r>
              <a:rPr dirty="0" sz="2300" spc="8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2 criteria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are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not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independent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(There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association)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90"/>
              </a:spcBef>
            </a:pPr>
            <a:endParaRPr sz="2300">
              <a:latin typeface="Arial"/>
              <a:cs typeface="Arial"/>
            </a:endParaRPr>
          </a:p>
          <a:p>
            <a:pPr marL="337820" indent="-325120">
              <a:lnSpc>
                <a:spcPct val="100000"/>
              </a:lnSpc>
              <a:buAutoNum type="arabicPeriod" startAt="2"/>
              <a:tabLst>
                <a:tab pos="337820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Construct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contingency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table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Steps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constructing</a:t>
            </a:r>
            <a:r>
              <a:rPr dirty="0" spc="-5"/>
              <a:t> </a:t>
            </a:r>
            <a:r>
              <a:rPr dirty="0"/>
              <a:t>X</a:t>
            </a:r>
            <a:r>
              <a:rPr dirty="0" baseline="25641" sz="2925"/>
              <a:t>2</a:t>
            </a:r>
            <a:r>
              <a:rPr dirty="0" baseline="25641" sz="2925" spc="382"/>
              <a:t> </a:t>
            </a:r>
            <a:r>
              <a:rPr dirty="0" sz="2950"/>
              <a:t>-</a:t>
            </a:r>
            <a:r>
              <a:rPr dirty="0" sz="2950" spc="-20"/>
              <a:t>test</a:t>
            </a:r>
            <a:endParaRPr sz="29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290" y="62391"/>
            <a:ext cx="9224010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8518" sz="4950"/>
              <a:t>Observed</a:t>
            </a:r>
            <a:r>
              <a:rPr dirty="0" baseline="-18518" sz="4950" spc="37"/>
              <a:t> </a:t>
            </a:r>
            <a:r>
              <a:rPr dirty="0" baseline="-18518" sz="4950"/>
              <a:t>frequencies</a:t>
            </a:r>
            <a:r>
              <a:rPr dirty="0" baseline="-18518" sz="4950" spc="-30"/>
              <a:t> </a:t>
            </a:r>
            <a:r>
              <a:rPr dirty="0" baseline="-18518" sz="4950"/>
              <a:t>in</a:t>
            </a:r>
            <a:r>
              <a:rPr dirty="0" baseline="-18518" sz="4950" spc="22"/>
              <a:t> </a:t>
            </a:r>
            <a:r>
              <a:rPr dirty="0" baseline="-18518" sz="4950"/>
              <a:t>a</a:t>
            </a:r>
            <a:r>
              <a:rPr dirty="0" baseline="-18518" sz="4950" spc="15"/>
              <a:t> </a:t>
            </a:r>
            <a:r>
              <a:rPr dirty="0" baseline="-18518" sz="4950" spc="-7"/>
              <a:t>four</a:t>
            </a:r>
            <a:r>
              <a:rPr dirty="0" baseline="-18518" sz="4950" spc="-1095"/>
              <a:t>f</a:t>
            </a:r>
            <a:r>
              <a:rPr dirty="0" sz="900" spc="-15">
                <a:solidFill>
                  <a:srgbClr val="000000"/>
                </a:solidFill>
                <a:latin typeface="Trebuchet MS"/>
                <a:cs typeface="Trebuchet MS"/>
              </a:rPr>
              <a:t>U</a:t>
            </a:r>
            <a:r>
              <a:rPr dirty="0" sz="900" spc="-430">
                <a:solidFill>
                  <a:srgbClr val="000000"/>
                </a:solidFill>
                <a:latin typeface="Trebuchet MS"/>
                <a:cs typeface="Trebuchet MS"/>
              </a:rPr>
              <a:t>n</a:t>
            </a:r>
            <a:r>
              <a:rPr dirty="0" baseline="-18518" sz="4950" spc="-2407"/>
              <a:t>o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dirty="0" sz="900" spc="-15">
                <a:solidFill>
                  <a:srgbClr val="000000"/>
                </a:solidFill>
                <a:latin typeface="Trebuchet MS"/>
                <a:cs typeface="Trebuchet MS"/>
              </a:rPr>
              <a:t>ve</a:t>
            </a:r>
            <a:r>
              <a:rPr dirty="0" sz="900" spc="-60">
                <a:solidFill>
                  <a:srgbClr val="000000"/>
                </a:solidFill>
                <a:latin typeface="Trebuchet MS"/>
                <a:cs typeface="Trebuchet MS"/>
              </a:rPr>
              <a:t>r</a:t>
            </a:r>
            <a:r>
              <a:rPr dirty="0" baseline="-18518" sz="4950" spc="-1297"/>
              <a:t>l</a:t>
            </a:r>
            <a:r>
              <a:rPr dirty="0" sz="900" spc="-10">
                <a:solidFill>
                  <a:srgbClr val="000000"/>
                </a:solidFill>
                <a:latin typeface="Trebuchet MS"/>
                <a:cs typeface="Trebuchet MS"/>
              </a:rPr>
              <a:t>s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dirty="0" sz="900" spc="-195">
                <a:solidFill>
                  <a:srgbClr val="000000"/>
                </a:solidFill>
                <a:latin typeface="Trebuchet MS"/>
                <a:cs typeface="Trebuchet MS"/>
              </a:rPr>
              <a:t>t</a:t>
            </a:r>
            <a:r>
              <a:rPr dirty="0" baseline="-18518" sz="4950" spc="-2775"/>
              <a:t>d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y 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dirty="0" sz="900" spc="3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000000"/>
                </a:solidFill>
                <a:latin typeface="Trebuchet MS"/>
                <a:cs typeface="Trebuchet MS"/>
              </a:rPr>
              <a:t>B</a:t>
            </a:r>
            <a:r>
              <a:rPr dirty="0" sz="900" spc="-19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dirty="0" baseline="-18518" sz="4950" spc="-1364"/>
              <a:t>t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g</a:t>
            </a:r>
            <a:r>
              <a:rPr dirty="0" sz="900" spc="-90">
                <a:solidFill>
                  <a:srgbClr val="000000"/>
                </a:solidFill>
                <a:latin typeface="Trebuchet MS"/>
                <a:cs typeface="Trebuchet MS"/>
              </a:rPr>
              <a:t>h</a:t>
            </a:r>
            <a:r>
              <a:rPr dirty="0" baseline="-18518" sz="4950" spc="-2632"/>
              <a:t>a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d</a:t>
            </a:r>
            <a:r>
              <a:rPr dirty="0" sz="900" spc="5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d</a:t>
            </a:r>
            <a:r>
              <a:rPr dirty="0" sz="900" spc="-165">
                <a:solidFill>
                  <a:srgbClr val="000000"/>
                </a:solidFill>
                <a:latin typeface="Trebuchet MS"/>
                <a:cs typeface="Trebuchet MS"/>
              </a:rPr>
              <a:t>/</a:t>
            </a:r>
            <a:r>
              <a:rPr dirty="0" baseline="-18518" sz="4950" spc="-2415"/>
              <a:t>b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C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dirty="0" sz="900" spc="5">
                <a:solidFill>
                  <a:srgbClr val="000000"/>
                </a:solidFill>
                <a:latin typeface="Trebuchet MS"/>
                <a:cs typeface="Trebuchet MS"/>
              </a:rPr>
              <a:t>l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l</a:t>
            </a:r>
            <a:r>
              <a:rPr dirty="0" baseline="-18518" sz="4950" spc="-1364"/>
              <a:t>l</a:t>
            </a:r>
            <a:r>
              <a:rPr dirty="0" sz="900" spc="-1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dirty="0" sz="900" spc="-70">
                <a:solidFill>
                  <a:srgbClr val="000000"/>
                </a:solidFill>
                <a:latin typeface="Trebuchet MS"/>
                <a:cs typeface="Trebuchet MS"/>
              </a:rPr>
              <a:t>g</a:t>
            </a:r>
            <a:r>
              <a:rPr dirty="0" baseline="-18518" sz="4950" spc="-2670"/>
              <a:t>e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dirty="0" sz="900" spc="-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dirty="0" sz="900" spc="1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Medicine</a:t>
            </a:r>
            <a:r>
              <a:rPr dirty="0" sz="900" spc="1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000000"/>
                </a:solidFill>
                <a:latin typeface="Trebuchet MS"/>
                <a:cs typeface="Trebuchet MS"/>
              </a:rPr>
              <a:t>2022-</a:t>
            </a:r>
            <a:r>
              <a:rPr dirty="0" sz="900" spc="-20">
                <a:solidFill>
                  <a:srgbClr val="000000"/>
                </a:solidFill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90512" y="1306726"/>
          <a:ext cx="9141460" cy="3995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9965"/>
                <a:gridCol w="2259965"/>
                <a:gridCol w="2259964"/>
                <a:gridCol w="2259965"/>
              </a:tblGrid>
              <a:tr h="932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Y1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Y2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300" spc="-10">
                          <a:latin typeface="Arial MT"/>
                          <a:cs typeface="Arial MT"/>
                        </a:rPr>
                        <a:t>Total</a:t>
                      </a:r>
                      <a:endParaRPr sz="2300">
                        <a:latin typeface="Arial MT"/>
                        <a:cs typeface="Arial MT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2300">
                          <a:latin typeface="Arial MT"/>
                          <a:cs typeface="Arial MT"/>
                        </a:rPr>
                        <a:t>row</a:t>
                      </a:r>
                      <a:r>
                        <a:rPr dirty="0" sz="2300" spc="-10">
                          <a:latin typeface="Arial MT"/>
                          <a:cs typeface="Arial MT"/>
                        </a:rPr>
                        <a:t> total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32180"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X1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300" spc="-50">
                          <a:latin typeface="Arial MT"/>
                          <a:cs typeface="Arial MT"/>
                        </a:rPr>
                        <a:t>a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300" spc="-50">
                          <a:latin typeface="Arial MT"/>
                          <a:cs typeface="Arial MT"/>
                        </a:rPr>
                        <a:t>b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a+b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30910"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X2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4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300" spc="-50">
                          <a:latin typeface="Arial MT"/>
                          <a:cs typeface="Arial MT"/>
                        </a:rPr>
                        <a:t>c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300" spc="-50">
                          <a:latin typeface="Arial MT"/>
                          <a:cs typeface="Arial MT"/>
                        </a:rPr>
                        <a:t>d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c+d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300" spc="-10">
                          <a:latin typeface="Arial MT"/>
                          <a:cs typeface="Arial MT"/>
                        </a:rPr>
                        <a:t>Total</a:t>
                      </a:r>
                      <a:endParaRPr sz="23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2300">
                          <a:latin typeface="Arial MT"/>
                          <a:cs typeface="Arial MT"/>
                        </a:rPr>
                        <a:t>column</a:t>
                      </a:r>
                      <a:r>
                        <a:rPr dirty="0" sz="2300" spc="-10">
                          <a:latin typeface="Arial MT"/>
                          <a:cs typeface="Arial MT"/>
                        </a:rPr>
                        <a:t> total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a+c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300" spc="-25">
                          <a:latin typeface="Arial MT"/>
                          <a:cs typeface="Arial MT"/>
                        </a:rPr>
                        <a:t>b+d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300" spc="-10">
                          <a:latin typeface="Arial MT"/>
                          <a:cs typeface="Arial MT"/>
                        </a:rPr>
                        <a:t>N=a+b+c+d</a:t>
                      </a:r>
                      <a:endParaRPr sz="23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91252" y="1795798"/>
            <a:ext cx="6878320" cy="20999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3.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Calculate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frequency</a:t>
            </a:r>
            <a:r>
              <a:rPr dirty="0" sz="2300" spc="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each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cell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5"/>
              </a:spcBef>
            </a:pPr>
            <a:endParaRPr sz="2300">
              <a:latin typeface="Arial"/>
              <a:cs typeface="Arial"/>
            </a:endParaRPr>
          </a:p>
          <a:p>
            <a:pPr marL="540385" marR="5080" indent="-515620">
              <a:lnSpc>
                <a:spcPct val="100400"/>
              </a:lnSpc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By multiplying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corresponding marginal</a:t>
            </a:r>
            <a:r>
              <a:rPr dirty="0" sz="2300" spc="-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totals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 that cell,</a:t>
            </a:r>
            <a:r>
              <a:rPr dirty="0" sz="2300" spc="-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divide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 sample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size</a:t>
            </a:r>
            <a:endParaRPr sz="2300">
              <a:latin typeface="Arial"/>
              <a:cs typeface="Arial"/>
            </a:endParaRPr>
          </a:p>
          <a:p>
            <a:pPr marL="520065">
              <a:lnSpc>
                <a:spcPct val="100000"/>
              </a:lnSpc>
              <a:spcBef>
                <a:spcPts val="819"/>
              </a:spcBef>
            </a:pP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3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dirty="0" sz="23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(row</a:t>
            </a:r>
            <a:r>
              <a:rPr dirty="0" sz="23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total</a:t>
            </a:r>
            <a:r>
              <a:rPr dirty="0" sz="23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dirty="0" sz="23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column</a:t>
            </a:r>
            <a:r>
              <a:rPr dirty="0" sz="23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total)</a:t>
            </a:r>
            <a:r>
              <a:rPr dirty="0" sz="23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dirty="0" sz="23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0000"/>
                </a:solidFill>
                <a:latin typeface="Arial"/>
                <a:cs typeface="Arial"/>
              </a:rPr>
              <a:t>grand</a:t>
            </a:r>
            <a:r>
              <a:rPr dirty="0" sz="23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FF0000"/>
                </a:solidFill>
                <a:latin typeface="Arial"/>
                <a:cs typeface="Arial"/>
              </a:rPr>
              <a:t>total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Steps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constructing</a:t>
            </a:r>
            <a:r>
              <a:rPr dirty="0" spc="-5"/>
              <a:t> </a:t>
            </a:r>
            <a:r>
              <a:rPr dirty="0"/>
              <a:t>X</a:t>
            </a:r>
            <a:r>
              <a:rPr dirty="0" baseline="25641" sz="2925"/>
              <a:t>2</a:t>
            </a:r>
            <a:r>
              <a:rPr dirty="0" baseline="25641" sz="2925" spc="382"/>
              <a:t> </a:t>
            </a:r>
            <a:r>
              <a:rPr dirty="0" sz="2950"/>
              <a:t>-</a:t>
            </a:r>
            <a:r>
              <a:rPr dirty="0" sz="2950" spc="-20"/>
              <a:t>test</a:t>
            </a:r>
            <a:endParaRPr sz="29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2832" y="1909272"/>
            <a:ext cx="6022975" cy="16421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2929255" algn="l"/>
              </a:tabLst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4.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Calculated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spc="-37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value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(calculated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spc="-22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c)</a:t>
            </a:r>
            <a:endParaRPr sz="23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2210"/>
              </a:spcBef>
            </a:pP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spc="-1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=</a:t>
            </a:r>
            <a:r>
              <a:rPr dirty="0" sz="2300" spc="-10" b="1" i="1">
                <a:solidFill>
                  <a:srgbClr val="404040"/>
                </a:solidFill>
                <a:latin typeface="Trebuchet MS"/>
                <a:cs typeface="Trebuchet MS"/>
              </a:rPr>
              <a:t>∑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(O-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E)</a:t>
            </a:r>
            <a:r>
              <a:rPr dirty="0" baseline="25089" sz="2325" spc="-30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/E</a:t>
            </a:r>
            <a:endParaRPr sz="23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2225"/>
              </a:spcBef>
              <a:tabLst>
                <a:tab pos="4735195" algn="l"/>
              </a:tabLst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each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cell</a:t>
            </a:r>
            <a:r>
              <a:rPr dirty="0" sz="2300" spc="-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dirty="0" sz="2300" spc="-5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calculate</a:t>
            </a:r>
            <a:r>
              <a:rPr dirty="0" sz="2300" spc="-7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spc="-37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value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95532" y="3717980"/>
            <a:ext cx="367030" cy="378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16908" sz="3450" spc="-37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sz="1550" spc="-2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57899" y="3805880"/>
            <a:ext cx="6360795" cy="378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value</a:t>
            </a:r>
            <a:r>
              <a:rPr dirty="0" sz="2300" spc="-3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dirty="0" sz="2300" spc="-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cells</a:t>
            </a:r>
            <a:r>
              <a:rPr dirty="0" sz="2300" spc="-4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the contingency</a:t>
            </a:r>
            <a:r>
              <a:rPr dirty="0" sz="2300" spc="-4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Trebuchet MS"/>
                <a:cs typeface="Trebuchet MS"/>
              </a:rPr>
              <a:t>table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79323" y="4333572"/>
            <a:ext cx="4771390" cy="378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be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added</a:t>
            </a:r>
            <a:r>
              <a:rPr dirty="0" sz="2300" spc="-3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together to</a:t>
            </a:r>
            <a:r>
              <a:rPr dirty="0" sz="2300" spc="-1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find</a:t>
            </a:r>
            <a:r>
              <a:rPr dirty="0" sz="2300" spc="-2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dirty="0" baseline="25089" sz="2325" spc="-22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50" b="1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Steps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constructing</a:t>
            </a:r>
            <a:r>
              <a:rPr dirty="0" spc="-5"/>
              <a:t> </a:t>
            </a:r>
            <a:r>
              <a:rPr dirty="0"/>
              <a:t>X</a:t>
            </a:r>
            <a:r>
              <a:rPr dirty="0" baseline="25641" sz="2925"/>
              <a:t>2</a:t>
            </a:r>
            <a:r>
              <a:rPr dirty="0" baseline="25641" sz="2925" spc="382"/>
              <a:t> </a:t>
            </a:r>
            <a:r>
              <a:rPr dirty="0" sz="2950"/>
              <a:t>-</a:t>
            </a:r>
            <a:r>
              <a:rPr dirty="0" sz="2950" spc="-20"/>
              <a:t>test</a:t>
            </a:r>
            <a:endParaRPr sz="29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57432" y="1452507"/>
            <a:ext cx="7081520" cy="396112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76200">
              <a:lnSpc>
                <a:spcPct val="100000"/>
              </a:lnSpc>
              <a:spcBef>
                <a:spcPts val="110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5.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Define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 critical</a:t>
            </a:r>
            <a:r>
              <a:rPr dirty="0" sz="2300" spc="-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value (tabulated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spc="-37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  <a:p>
            <a:pPr algn="just" marL="359410" marR="81280" indent="-40640">
              <a:lnSpc>
                <a:spcPct val="150500"/>
              </a:lnSpc>
              <a:spcBef>
                <a:spcPts val="815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This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depends on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alpha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level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significance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degree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freedom The value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will</a:t>
            </a:r>
            <a:r>
              <a:rPr dirty="0" sz="2300" spc="-7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determined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284" b="1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table</a:t>
            </a:r>
            <a:endParaRPr sz="2300">
              <a:latin typeface="Arial"/>
              <a:cs typeface="Arial"/>
            </a:endParaRPr>
          </a:p>
          <a:p>
            <a:pPr algn="just" marL="76200" marR="5113020" indent="243204">
              <a:lnSpc>
                <a:spcPct val="180600"/>
              </a:lnSpc>
            </a:pP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df=(r-1)(c-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1)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r: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no.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row</a:t>
            </a:r>
            <a:endParaRPr sz="2300">
              <a:latin typeface="Arial"/>
              <a:cs typeface="Arial"/>
            </a:endParaRPr>
          </a:p>
          <a:p>
            <a:pPr algn="just" marL="76200">
              <a:lnSpc>
                <a:spcPct val="100000"/>
              </a:lnSpc>
              <a:spcBef>
                <a:spcPts val="2205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c: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no.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column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8043" y="517733"/>
            <a:ext cx="5321300" cy="47752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/>
              <a:t>Steps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constructing</a:t>
            </a:r>
            <a:r>
              <a:rPr dirty="0" spc="-5"/>
              <a:t> </a:t>
            </a:r>
            <a:r>
              <a:rPr dirty="0"/>
              <a:t>X</a:t>
            </a:r>
            <a:r>
              <a:rPr dirty="0" baseline="25641" sz="2925"/>
              <a:t>2</a:t>
            </a:r>
            <a:r>
              <a:rPr dirty="0" baseline="25641" sz="2925" spc="382"/>
              <a:t> </a:t>
            </a:r>
            <a:r>
              <a:rPr dirty="0" sz="2950"/>
              <a:t>-</a:t>
            </a:r>
            <a:r>
              <a:rPr dirty="0" sz="2950" spc="-20"/>
              <a:t>test</a:t>
            </a:r>
            <a:endParaRPr sz="295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36" y="851372"/>
            <a:ext cx="7951171" cy="433220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162" y="502284"/>
            <a:ext cx="9126518" cy="47717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2832" y="1691414"/>
            <a:ext cx="7018655" cy="2661285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35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6.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Conclusion</a:t>
            </a:r>
            <a:endParaRPr sz="23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40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If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less than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-22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baseline="-19713" sz="2325" b="1">
                <a:solidFill>
                  <a:srgbClr val="404040"/>
                </a:solidFill>
                <a:latin typeface="Arial"/>
                <a:cs typeface="Arial"/>
              </a:rPr>
              <a:t>tab</a:t>
            </a:r>
            <a:r>
              <a:rPr dirty="0" baseline="-19713" sz="2325" spc="3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we</a:t>
            </a:r>
            <a:r>
              <a:rPr dirty="0" sz="2300" spc="-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accept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Ho.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0"/>
              </a:spcBef>
            </a:pPr>
            <a:endParaRPr sz="23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If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-7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more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than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-37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baseline="-19713" sz="2325" b="1">
                <a:solidFill>
                  <a:srgbClr val="404040"/>
                </a:solidFill>
                <a:latin typeface="Arial"/>
                <a:cs typeface="Arial"/>
              </a:rPr>
              <a:t>tab</a:t>
            </a:r>
            <a:r>
              <a:rPr dirty="0" baseline="-19713" sz="2325" spc="307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we</a:t>
            </a:r>
            <a:r>
              <a:rPr dirty="0" sz="2300" spc="-5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reject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Ho.</a:t>
            </a:r>
            <a:endParaRPr sz="2300">
              <a:latin typeface="Arial"/>
              <a:cs typeface="Arial"/>
            </a:endParaRPr>
          </a:p>
          <a:p>
            <a:pPr marL="334010" marR="43180" indent="-283845">
              <a:lnSpc>
                <a:spcPct val="100000"/>
              </a:lnSpc>
              <a:spcBef>
                <a:spcPts val="840"/>
              </a:spcBef>
              <a:tabLst>
                <a:tab pos="4521835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tabulated X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spc="277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2x2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table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dirty="0" sz="2300" spc="-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df=1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alpha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error=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0.05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equal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(1.96)</a:t>
            </a:r>
            <a:r>
              <a:rPr dirty="0" sz="2300" spc="-2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baseline="25089" sz="2325" spc="-75" b="1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dirty="0" baseline="25089" sz="2325" b="1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=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3.84.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Steps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/>
              <a:t>constructing</a:t>
            </a:r>
            <a:r>
              <a:rPr dirty="0" spc="-5"/>
              <a:t> </a:t>
            </a:r>
            <a:r>
              <a:rPr dirty="0"/>
              <a:t>X</a:t>
            </a:r>
            <a:r>
              <a:rPr dirty="0" baseline="25641" sz="2925"/>
              <a:t>2</a:t>
            </a:r>
            <a:r>
              <a:rPr dirty="0" baseline="25641" sz="2925" spc="382"/>
              <a:t> </a:t>
            </a:r>
            <a:r>
              <a:rPr dirty="0" sz="2950"/>
              <a:t>-</a:t>
            </a:r>
            <a:r>
              <a:rPr dirty="0" sz="2950" spc="-20"/>
              <a:t>test</a:t>
            </a:r>
            <a:endParaRPr sz="295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0932" y="1798309"/>
            <a:ext cx="6823709" cy="62865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45" b="0">
                <a:latin typeface="Lucida Sans Unicode"/>
                <a:cs typeface="Lucida Sans Unicode"/>
              </a:rPr>
              <a:t>▶</a:t>
            </a:r>
            <a:r>
              <a:rPr dirty="0" sz="1550" spc="390" b="0"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195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table</a:t>
            </a:r>
            <a:r>
              <a:rPr dirty="0" sz="195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shows</a:t>
            </a:r>
            <a:r>
              <a:rPr dirty="0" sz="195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195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distribution</a:t>
            </a:r>
            <a:r>
              <a:rPr dirty="0" sz="195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195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 spc="-10">
                <a:solidFill>
                  <a:srgbClr val="404040"/>
                </a:solidFill>
                <a:latin typeface="Trebuchet MS"/>
                <a:cs typeface="Trebuchet MS"/>
              </a:rPr>
              <a:t>individuals</a:t>
            </a:r>
            <a:endParaRPr sz="1950">
              <a:latin typeface="Trebuchet MS"/>
              <a:cs typeface="Trebuchet MS"/>
            </a:endParaRPr>
          </a:p>
          <a:p>
            <a:pPr marL="295910">
              <a:lnSpc>
                <a:spcPct val="100000"/>
              </a:lnSpc>
              <a:spcBef>
                <a:spcPts val="35"/>
              </a:spcBef>
            </a:pP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according</a:t>
            </a:r>
            <a:r>
              <a:rPr dirty="0" sz="195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dirty="0" sz="1950" spc="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3</a:t>
            </a:r>
            <a:r>
              <a:rPr dirty="0" sz="1950" spc="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categories</a:t>
            </a:r>
            <a:r>
              <a:rPr dirty="0" sz="1950" spc="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195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Socioeconomic</a:t>
            </a:r>
            <a:r>
              <a:rPr dirty="0" sz="195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>
                <a:solidFill>
                  <a:srgbClr val="404040"/>
                </a:solidFill>
                <a:latin typeface="Trebuchet MS"/>
                <a:cs typeface="Trebuchet MS"/>
              </a:rPr>
              <a:t>Index</a:t>
            </a:r>
            <a:r>
              <a:rPr dirty="0" sz="1950" spc="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950" spc="-10">
                <a:solidFill>
                  <a:srgbClr val="404040"/>
                </a:solidFill>
                <a:latin typeface="Trebuchet MS"/>
                <a:cs typeface="Trebuchet MS"/>
              </a:rPr>
              <a:t>Level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4723" y="2401260"/>
            <a:ext cx="782320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-10" b="1">
                <a:solidFill>
                  <a:srgbClr val="404040"/>
                </a:solidFill>
                <a:latin typeface="Trebuchet MS"/>
                <a:cs typeface="Trebuchet MS"/>
              </a:rPr>
              <a:t>(SEIL).</a:t>
            </a:r>
            <a:endParaRPr sz="1950">
              <a:latin typeface="Trebuchet MS"/>
              <a:cs typeface="Trebuchet MS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748195" y="2671737"/>
          <a:ext cx="6784340" cy="2633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2660"/>
                <a:gridCol w="2232660"/>
                <a:gridCol w="2232660"/>
              </a:tblGrid>
              <a:tr h="527050">
                <a:tc>
                  <a:txBody>
                    <a:bodyPr/>
                    <a:lstStyle/>
                    <a:p>
                      <a:pPr algn="r" marR="876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SEIL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r" marR="889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Low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50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76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25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267970">
                <a:tc>
                  <a:txBody>
                    <a:bodyPr/>
                    <a:lstStyle/>
                    <a:p>
                      <a:pPr algn="r" marR="90805">
                        <a:lnSpc>
                          <a:spcPts val="171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Average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ts val="171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110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7630">
                        <a:lnSpc>
                          <a:spcPts val="171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55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0F3EE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r" marR="88900">
                        <a:lnSpc>
                          <a:spcPts val="1680"/>
                        </a:lnSpc>
                      </a:pPr>
                      <a:r>
                        <a:rPr dirty="0" sz="1450" spc="-20">
                          <a:latin typeface="Trebuchet MS"/>
                          <a:cs typeface="Trebuchet MS"/>
                        </a:rPr>
                        <a:t>High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ts val="1680"/>
                        </a:lnSpc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40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7630">
                        <a:lnSpc>
                          <a:spcPts val="1680"/>
                        </a:lnSpc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0F3EE"/>
                    </a:solidFill>
                  </a:tcPr>
                </a:tc>
              </a:tr>
              <a:tr h="484505">
                <a:tc>
                  <a:txBody>
                    <a:bodyPr/>
                    <a:lstStyle/>
                    <a:p>
                      <a:pPr algn="r" marR="88265">
                        <a:lnSpc>
                          <a:spcPts val="1710"/>
                        </a:lnSpc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Total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ts val="1710"/>
                        </a:lnSpc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200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7630">
                        <a:lnSpc>
                          <a:spcPts val="1710"/>
                        </a:lnSpc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100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0932" y="1190544"/>
            <a:ext cx="6802755" cy="7302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95910" marR="5080" indent="-283845">
              <a:lnSpc>
                <a:spcPct val="100400"/>
              </a:lnSpc>
              <a:spcBef>
                <a:spcPts val="105"/>
              </a:spcBef>
            </a:pPr>
            <a:r>
              <a:rPr dirty="0" sz="1850" spc="130" b="0">
                <a:latin typeface="Lucida Sans Unicode"/>
                <a:cs typeface="Lucida Sans Unicode"/>
              </a:rPr>
              <a:t>▶</a:t>
            </a:r>
            <a:r>
              <a:rPr dirty="0" sz="1850" spc="15" b="0">
                <a:latin typeface="Lucida Sans Unicode"/>
                <a:cs typeface="Lucida Sans Unicode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dirty="0" sz="2300" spc="-3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same</a:t>
            </a:r>
            <a:r>
              <a:rPr dirty="0" sz="2300" spc="-1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sample</a:t>
            </a:r>
            <a:r>
              <a:rPr dirty="0" sz="2300" spc="-1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3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location</a:t>
            </a:r>
            <a:r>
              <a:rPr dirty="0" sz="23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dirty="0" sz="2300" spc="-1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residence</a:t>
            </a:r>
            <a:r>
              <a:rPr dirty="0" sz="23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0">
                <a:solidFill>
                  <a:srgbClr val="404040"/>
                </a:solidFill>
                <a:latin typeface="Trebuchet MS"/>
                <a:cs typeface="Trebuchet MS"/>
              </a:rPr>
              <a:t>was </a:t>
            </a:r>
            <a:r>
              <a:rPr dirty="0" sz="2300" spc="-20" b="0">
                <a:solidFill>
                  <a:srgbClr val="404040"/>
                </a:solidFill>
                <a:latin typeface="Trebuchet MS"/>
                <a:cs typeface="Trebuchet MS"/>
              </a:rPr>
              <a:t>also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20932" y="1999998"/>
            <a:ext cx="6821170" cy="3784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2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classified</a:t>
            </a:r>
            <a:r>
              <a:rPr dirty="0" sz="23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into</a:t>
            </a:r>
            <a:r>
              <a:rPr dirty="0" sz="23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3</a:t>
            </a:r>
            <a:r>
              <a:rPr dirty="0" sz="23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sectors:</a:t>
            </a:r>
            <a:r>
              <a:rPr dirty="0" sz="23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south,</a:t>
            </a:r>
            <a:r>
              <a:rPr dirty="0" sz="23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center</a:t>
            </a:r>
            <a:r>
              <a:rPr dirty="0" sz="23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dirty="0" sz="23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404040"/>
                </a:solidFill>
                <a:latin typeface="Trebuchet MS"/>
                <a:cs typeface="Trebuchet MS"/>
              </a:rPr>
              <a:t>north.</a:t>
            </a:r>
            <a:endParaRPr sz="2300">
              <a:latin typeface="Trebuchet MS"/>
              <a:cs typeface="Trebuchet MS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1585336" y="3008477"/>
          <a:ext cx="5109845" cy="1527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0675"/>
                <a:gridCol w="1674495"/>
                <a:gridCol w="1758314"/>
              </a:tblGrid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south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44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22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center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96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48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north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60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30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Total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200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100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0932" y="1795798"/>
            <a:ext cx="4194175" cy="37846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130" b="0">
                <a:latin typeface="Lucida Sans Unicode"/>
                <a:cs typeface="Lucida Sans Unicode"/>
              </a:rPr>
              <a:t>▶</a:t>
            </a:r>
            <a:r>
              <a:rPr dirty="0" sz="1850" spc="5" b="0">
                <a:latin typeface="Lucida Sans Unicode"/>
                <a:cs typeface="Lucida Sans Unicode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dirty="0" sz="2300" spc="-5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relationship</a:t>
            </a:r>
            <a:r>
              <a:rPr dirty="0" sz="2300" spc="-35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b="0">
                <a:solidFill>
                  <a:srgbClr val="404040"/>
                </a:solidFill>
                <a:latin typeface="Trebuchet MS"/>
                <a:cs typeface="Trebuchet MS"/>
              </a:rPr>
              <a:t>between</a:t>
            </a:r>
            <a:r>
              <a:rPr dirty="0" sz="2300" spc="-50" b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25" b="0">
                <a:solidFill>
                  <a:srgbClr val="404040"/>
                </a:solidFill>
                <a:latin typeface="Trebuchet MS"/>
                <a:cs typeface="Trebuchet MS"/>
              </a:rPr>
              <a:t>two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20932" y="2253086"/>
            <a:ext cx="6955790" cy="378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-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categorical</a:t>
            </a:r>
            <a:r>
              <a:rPr dirty="0" sz="23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variables,</a:t>
            </a:r>
            <a:r>
              <a:rPr dirty="0" sz="230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tabulated</a:t>
            </a:r>
            <a:r>
              <a:rPr dirty="0" sz="23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dirty="0" sz="23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04040"/>
                </a:solidFill>
                <a:latin typeface="Trebuchet MS"/>
                <a:cs typeface="Trebuchet MS"/>
              </a:rPr>
              <a:t>against</a:t>
            </a:r>
            <a:r>
              <a:rPr dirty="0" sz="23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404040"/>
                </a:solidFill>
                <a:latin typeface="Trebuchet MS"/>
                <a:cs typeface="Trebuchet MS"/>
              </a:rPr>
              <a:t>other.</a:t>
            </a:r>
            <a:endParaRPr sz="2300">
              <a:latin typeface="Trebuchet MS"/>
              <a:cs typeface="Trebuchet MS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934647" y="2888662"/>
          <a:ext cx="6784340" cy="1832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215"/>
                <a:gridCol w="1339215"/>
                <a:gridCol w="1339215"/>
                <a:gridCol w="1339214"/>
                <a:gridCol w="1339214"/>
              </a:tblGrid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B592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20">
                          <a:latin typeface="Trebuchet MS"/>
                          <a:cs typeface="Trebuchet MS"/>
                        </a:rPr>
                        <a:t>SEIL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South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Center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North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Total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Low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33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50">
                          <a:latin typeface="Trebuchet MS"/>
                          <a:cs typeface="Trebuchet MS"/>
                        </a:rPr>
                        <a:t>7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10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50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Average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50">
                          <a:latin typeface="Trebuchet MS"/>
                          <a:cs typeface="Trebuchet MS"/>
                        </a:rPr>
                        <a:t>9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81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110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0">
                          <a:latin typeface="Trebuchet MS"/>
                          <a:cs typeface="Trebuchet MS"/>
                        </a:rPr>
                        <a:t>High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50">
                          <a:latin typeface="Trebuchet MS"/>
                          <a:cs typeface="Trebuchet MS"/>
                        </a:rPr>
                        <a:t>2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50">
                          <a:latin typeface="Trebuchet MS"/>
                          <a:cs typeface="Trebuchet MS"/>
                        </a:rPr>
                        <a:t>8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30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40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E"/>
                    </a:solidFill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10">
                          <a:latin typeface="Trebuchet MS"/>
                          <a:cs typeface="Trebuchet MS"/>
                        </a:rPr>
                        <a:t>Total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44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96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60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450" spc="-25">
                          <a:latin typeface="Trebuchet MS"/>
                          <a:cs typeface="Trebuchet MS"/>
                        </a:rPr>
                        <a:t>200</a:t>
                      </a:r>
                      <a:endParaRPr sz="1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5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67690" y="203240"/>
            <a:ext cx="201485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>
                <a:solidFill>
                  <a:srgbClr val="A5B592"/>
                </a:solidFill>
                <a:latin typeface="Trebuchet MS"/>
                <a:cs typeface="Trebuchet MS"/>
              </a:rPr>
              <a:t>SPSS</a:t>
            </a:r>
            <a:r>
              <a:rPr dirty="0" sz="2950" spc="10">
                <a:solidFill>
                  <a:srgbClr val="A5B592"/>
                </a:solidFill>
                <a:latin typeface="Trebuchet MS"/>
                <a:cs typeface="Trebuchet MS"/>
              </a:rPr>
              <a:t> </a:t>
            </a:r>
            <a:r>
              <a:rPr dirty="0" sz="2950" spc="-10">
                <a:solidFill>
                  <a:srgbClr val="A5B592"/>
                </a:solidFill>
                <a:latin typeface="Trebuchet MS"/>
                <a:cs typeface="Trebuchet MS"/>
              </a:rPr>
              <a:t>output</a:t>
            </a:r>
            <a:endParaRPr sz="295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407" y="1004569"/>
            <a:ext cx="9206884" cy="452056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690" y="203240"/>
            <a:ext cx="211264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>
                <a:latin typeface="Trebuchet MS"/>
                <a:cs typeface="Trebuchet MS"/>
              </a:rPr>
              <a:t>SPSS</a:t>
            </a:r>
            <a:r>
              <a:rPr dirty="0" spc="-20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output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304" y="1255713"/>
            <a:ext cx="8624233" cy="42066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130141"/>
            <a:ext cx="9063990" cy="4520565"/>
            <a:chOff x="0" y="1130141"/>
            <a:chExt cx="9063990" cy="45205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77" y="1130141"/>
              <a:ext cx="7534275" cy="439499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051628" y="1444070"/>
              <a:ext cx="1004569" cy="753745"/>
            </a:xfrm>
            <a:custGeom>
              <a:avLst/>
              <a:gdLst/>
              <a:ahLst/>
              <a:cxnLst/>
              <a:rect l="l" t="t" r="r" b="b"/>
              <a:pathLst>
                <a:path w="1004570" h="753744">
                  <a:moveTo>
                    <a:pt x="878998" y="0"/>
                  </a:moveTo>
                  <a:lnTo>
                    <a:pt x="125571" y="0"/>
                  </a:lnTo>
                  <a:lnTo>
                    <a:pt x="76682" y="9864"/>
                  </a:lnTo>
                  <a:lnTo>
                    <a:pt x="36769" y="36768"/>
                  </a:lnTo>
                  <a:lnTo>
                    <a:pt x="9864" y="76681"/>
                  </a:lnTo>
                  <a:lnTo>
                    <a:pt x="0" y="125569"/>
                  </a:lnTo>
                  <a:lnTo>
                    <a:pt x="0" y="627856"/>
                  </a:lnTo>
                  <a:lnTo>
                    <a:pt x="9864" y="676745"/>
                  </a:lnTo>
                  <a:lnTo>
                    <a:pt x="36769" y="716658"/>
                  </a:lnTo>
                  <a:lnTo>
                    <a:pt x="76682" y="743563"/>
                  </a:lnTo>
                  <a:lnTo>
                    <a:pt x="125571" y="753427"/>
                  </a:lnTo>
                  <a:lnTo>
                    <a:pt x="878998" y="753427"/>
                  </a:lnTo>
                  <a:lnTo>
                    <a:pt x="927887" y="743563"/>
                  </a:lnTo>
                  <a:lnTo>
                    <a:pt x="967800" y="716658"/>
                  </a:lnTo>
                  <a:lnTo>
                    <a:pt x="994705" y="676745"/>
                  </a:lnTo>
                  <a:lnTo>
                    <a:pt x="1004570" y="627856"/>
                  </a:lnTo>
                  <a:lnTo>
                    <a:pt x="1004570" y="125569"/>
                  </a:lnTo>
                  <a:lnTo>
                    <a:pt x="994705" y="76681"/>
                  </a:lnTo>
                  <a:lnTo>
                    <a:pt x="967800" y="36768"/>
                  </a:lnTo>
                  <a:lnTo>
                    <a:pt x="927887" y="9864"/>
                  </a:lnTo>
                  <a:lnTo>
                    <a:pt x="878998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051627" y="1444069"/>
              <a:ext cx="1004569" cy="753745"/>
            </a:xfrm>
            <a:custGeom>
              <a:avLst/>
              <a:gdLst/>
              <a:ahLst/>
              <a:cxnLst/>
              <a:rect l="l" t="t" r="r" b="b"/>
              <a:pathLst>
                <a:path w="1004570" h="753744">
                  <a:moveTo>
                    <a:pt x="0" y="125571"/>
                  </a:moveTo>
                  <a:lnTo>
                    <a:pt x="9864" y="76681"/>
                  </a:lnTo>
                  <a:lnTo>
                    <a:pt x="36768" y="36768"/>
                  </a:lnTo>
                  <a:lnTo>
                    <a:pt x="76681" y="9864"/>
                  </a:lnTo>
                  <a:lnTo>
                    <a:pt x="125571" y="0"/>
                  </a:lnTo>
                  <a:lnTo>
                    <a:pt x="878998" y="0"/>
                  </a:lnTo>
                  <a:lnTo>
                    <a:pt x="927888" y="9864"/>
                  </a:lnTo>
                  <a:lnTo>
                    <a:pt x="967801" y="36768"/>
                  </a:lnTo>
                  <a:lnTo>
                    <a:pt x="994705" y="76681"/>
                  </a:lnTo>
                  <a:lnTo>
                    <a:pt x="1004569" y="125571"/>
                  </a:lnTo>
                  <a:lnTo>
                    <a:pt x="1004569" y="627856"/>
                  </a:lnTo>
                  <a:lnTo>
                    <a:pt x="994705" y="676745"/>
                  </a:lnTo>
                  <a:lnTo>
                    <a:pt x="967801" y="716658"/>
                  </a:lnTo>
                  <a:lnTo>
                    <a:pt x="927888" y="743563"/>
                  </a:lnTo>
                  <a:lnTo>
                    <a:pt x="878998" y="753427"/>
                  </a:lnTo>
                  <a:lnTo>
                    <a:pt x="125571" y="753427"/>
                  </a:lnTo>
                  <a:lnTo>
                    <a:pt x="76681" y="743563"/>
                  </a:lnTo>
                  <a:lnTo>
                    <a:pt x="36768" y="716658"/>
                  </a:lnTo>
                  <a:lnTo>
                    <a:pt x="9864" y="676745"/>
                  </a:lnTo>
                  <a:lnTo>
                    <a:pt x="0" y="627856"/>
                  </a:lnTo>
                  <a:lnTo>
                    <a:pt x="0" y="125571"/>
                  </a:lnTo>
                  <a:close/>
                </a:path>
              </a:pathLst>
            </a:custGeom>
            <a:ln w="15068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7690" y="203240"/>
            <a:ext cx="211264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>
                <a:latin typeface="Trebuchet MS"/>
                <a:cs typeface="Trebuchet MS"/>
              </a:rPr>
              <a:t>SPSS</a:t>
            </a:r>
            <a:r>
              <a:rPr dirty="0" spc="-20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output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164290" y="1690527"/>
            <a:ext cx="78422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>
                <a:solidFill>
                  <a:srgbClr val="FFFFFF"/>
                </a:solidFill>
                <a:latin typeface="Trebuchet MS"/>
                <a:cs typeface="Trebuchet MS"/>
              </a:rPr>
              <a:t>Add</a:t>
            </a:r>
            <a:r>
              <a:rPr dirty="0" sz="145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-20">
                <a:solidFill>
                  <a:srgbClr val="FFFFFF"/>
                </a:solidFill>
                <a:latin typeface="Trebuchet MS"/>
                <a:cs typeface="Trebuchet MS"/>
              </a:rPr>
              <a:t>here</a:t>
            </a:r>
            <a:endParaRPr sz="1450">
              <a:latin typeface="Trebuchet MS"/>
              <a:cs typeface="Trebuchet MS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594302" y="1815341"/>
            <a:ext cx="7207884" cy="3152775"/>
            <a:chOff x="2594302" y="1815341"/>
            <a:chExt cx="7207884" cy="3152775"/>
          </a:xfrm>
        </p:grpSpPr>
        <p:sp>
          <p:nvSpPr>
            <p:cNvPr id="10" name="object 10" descr=""/>
            <p:cNvSpPr/>
            <p:nvPr/>
          </p:nvSpPr>
          <p:spPr>
            <a:xfrm>
              <a:off x="2594292" y="1815344"/>
              <a:ext cx="7200265" cy="3145155"/>
            </a:xfrm>
            <a:custGeom>
              <a:avLst/>
              <a:gdLst/>
              <a:ahLst/>
              <a:cxnLst/>
              <a:rect l="l" t="t" r="r" b="b"/>
              <a:pathLst>
                <a:path w="7200265" h="3145154">
                  <a:moveTo>
                    <a:pt x="8661" y="376262"/>
                  </a:moveTo>
                  <a:lnTo>
                    <a:pt x="6807" y="376402"/>
                  </a:lnTo>
                  <a:lnTo>
                    <a:pt x="4546" y="378993"/>
                  </a:lnTo>
                  <a:lnTo>
                    <a:pt x="8661" y="376262"/>
                  </a:lnTo>
                  <a:close/>
                </a:path>
                <a:path w="7200265" h="3145154">
                  <a:moveTo>
                    <a:pt x="5462562" y="7950"/>
                  </a:moveTo>
                  <a:lnTo>
                    <a:pt x="5462143" y="2197"/>
                  </a:lnTo>
                  <a:lnTo>
                    <a:pt x="5459628" y="0"/>
                  </a:lnTo>
                  <a:lnTo>
                    <a:pt x="29425" y="374827"/>
                  </a:lnTo>
                  <a:lnTo>
                    <a:pt x="73355" y="344906"/>
                  </a:lnTo>
                  <a:lnTo>
                    <a:pt x="75768" y="343331"/>
                  </a:lnTo>
                  <a:lnTo>
                    <a:pt x="76390" y="339991"/>
                  </a:lnTo>
                  <a:lnTo>
                    <a:pt x="74828" y="337680"/>
                  </a:lnTo>
                  <a:lnTo>
                    <a:pt x="73152" y="335280"/>
                  </a:lnTo>
                  <a:lnTo>
                    <a:pt x="69900" y="334645"/>
                  </a:lnTo>
                  <a:lnTo>
                    <a:pt x="67500" y="336219"/>
                  </a:lnTo>
                  <a:lnTo>
                    <a:pt x="8661" y="376262"/>
                  </a:lnTo>
                  <a:lnTo>
                    <a:pt x="4660" y="378993"/>
                  </a:lnTo>
                  <a:lnTo>
                    <a:pt x="0" y="382155"/>
                  </a:lnTo>
                  <a:lnTo>
                    <a:pt x="5080" y="384670"/>
                  </a:lnTo>
                  <a:lnTo>
                    <a:pt x="5753" y="385305"/>
                  </a:lnTo>
                  <a:lnTo>
                    <a:pt x="7518" y="386854"/>
                  </a:lnTo>
                  <a:lnTo>
                    <a:pt x="9512" y="386867"/>
                  </a:lnTo>
                  <a:lnTo>
                    <a:pt x="73152" y="418363"/>
                  </a:lnTo>
                  <a:lnTo>
                    <a:pt x="75768" y="419620"/>
                  </a:lnTo>
                  <a:lnTo>
                    <a:pt x="78905" y="418579"/>
                  </a:lnTo>
                  <a:lnTo>
                    <a:pt x="80162" y="415963"/>
                  </a:lnTo>
                  <a:lnTo>
                    <a:pt x="81521" y="413346"/>
                  </a:lnTo>
                  <a:lnTo>
                    <a:pt x="80365" y="410197"/>
                  </a:lnTo>
                  <a:lnTo>
                    <a:pt x="33185" y="386867"/>
                  </a:lnTo>
                  <a:lnTo>
                    <a:pt x="30022" y="385305"/>
                  </a:lnTo>
                  <a:lnTo>
                    <a:pt x="5460365" y="10464"/>
                  </a:lnTo>
                  <a:lnTo>
                    <a:pt x="5462562" y="7950"/>
                  </a:lnTo>
                  <a:close/>
                </a:path>
                <a:path w="7200265" h="3145154">
                  <a:moveTo>
                    <a:pt x="7200265" y="2516873"/>
                  </a:moveTo>
                  <a:lnTo>
                    <a:pt x="7190397" y="2467978"/>
                  </a:lnTo>
                  <a:lnTo>
                    <a:pt x="7163486" y="2428062"/>
                  </a:lnTo>
                  <a:lnTo>
                    <a:pt x="7123582" y="2401163"/>
                  </a:lnTo>
                  <a:lnTo>
                    <a:pt x="7074687" y="2391295"/>
                  </a:lnTo>
                  <a:lnTo>
                    <a:pt x="5736094" y="2391295"/>
                  </a:lnTo>
                  <a:lnTo>
                    <a:pt x="5687212" y="2401163"/>
                  </a:lnTo>
                  <a:lnTo>
                    <a:pt x="5647296" y="2428062"/>
                  </a:lnTo>
                  <a:lnTo>
                    <a:pt x="5620397" y="2467978"/>
                  </a:lnTo>
                  <a:lnTo>
                    <a:pt x="5610530" y="2516873"/>
                  </a:lnTo>
                  <a:lnTo>
                    <a:pt x="5610530" y="3019158"/>
                  </a:lnTo>
                  <a:lnTo>
                    <a:pt x="5620397" y="3068028"/>
                  </a:lnTo>
                  <a:lnTo>
                    <a:pt x="5647296" y="3107944"/>
                  </a:lnTo>
                  <a:lnTo>
                    <a:pt x="5687212" y="3134855"/>
                  </a:lnTo>
                  <a:lnTo>
                    <a:pt x="5736094" y="3144723"/>
                  </a:lnTo>
                  <a:lnTo>
                    <a:pt x="7074687" y="3144723"/>
                  </a:lnTo>
                  <a:lnTo>
                    <a:pt x="7123582" y="3134855"/>
                  </a:lnTo>
                  <a:lnTo>
                    <a:pt x="7163486" y="3107944"/>
                  </a:lnTo>
                  <a:lnTo>
                    <a:pt x="7190397" y="3068028"/>
                  </a:lnTo>
                  <a:lnTo>
                    <a:pt x="7200265" y="3019158"/>
                  </a:lnTo>
                  <a:lnTo>
                    <a:pt x="7200265" y="2516873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204824" y="4206637"/>
              <a:ext cx="1590040" cy="753745"/>
            </a:xfrm>
            <a:custGeom>
              <a:avLst/>
              <a:gdLst/>
              <a:ahLst/>
              <a:cxnLst/>
              <a:rect l="l" t="t" r="r" b="b"/>
              <a:pathLst>
                <a:path w="1590040" h="753745">
                  <a:moveTo>
                    <a:pt x="0" y="125571"/>
                  </a:moveTo>
                  <a:lnTo>
                    <a:pt x="9864" y="76681"/>
                  </a:lnTo>
                  <a:lnTo>
                    <a:pt x="36768" y="36768"/>
                  </a:lnTo>
                  <a:lnTo>
                    <a:pt x="76681" y="9864"/>
                  </a:lnTo>
                  <a:lnTo>
                    <a:pt x="125571" y="0"/>
                  </a:lnTo>
                  <a:lnTo>
                    <a:pt x="1464160" y="0"/>
                  </a:lnTo>
                  <a:lnTo>
                    <a:pt x="1513050" y="9864"/>
                  </a:lnTo>
                  <a:lnTo>
                    <a:pt x="1552963" y="36768"/>
                  </a:lnTo>
                  <a:lnTo>
                    <a:pt x="1579867" y="76681"/>
                  </a:lnTo>
                  <a:lnTo>
                    <a:pt x="1589731" y="125571"/>
                  </a:lnTo>
                  <a:lnTo>
                    <a:pt x="1589731" y="627856"/>
                  </a:lnTo>
                  <a:lnTo>
                    <a:pt x="1579867" y="676732"/>
                  </a:lnTo>
                  <a:lnTo>
                    <a:pt x="1552963" y="716646"/>
                  </a:lnTo>
                  <a:lnTo>
                    <a:pt x="1513050" y="743558"/>
                  </a:lnTo>
                  <a:lnTo>
                    <a:pt x="1464160" y="753427"/>
                  </a:lnTo>
                  <a:lnTo>
                    <a:pt x="125571" y="753427"/>
                  </a:lnTo>
                  <a:lnTo>
                    <a:pt x="76681" y="743558"/>
                  </a:lnTo>
                  <a:lnTo>
                    <a:pt x="36768" y="716646"/>
                  </a:lnTo>
                  <a:lnTo>
                    <a:pt x="9864" y="676732"/>
                  </a:lnTo>
                  <a:lnTo>
                    <a:pt x="0" y="627856"/>
                  </a:lnTo>
                  <a:lnTo>
                    <a:pt x="0" y="125571"/>
                  </a:lnTo>
                  <a:close/>
                </a:path>
              </a:pathLst>
            </a:custGeom>
            <a:ln w="15068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8554502" y="4341336"/>
            <a:ext cx="892175" cy="4781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>
                <a:solidFill>
                  <a:srgbClr val="FFFFFF"/>
                </a:solidFill>
                <a:latin typeface="Trebuchet MS"/>
                <a:cs typeface="Trebuchet MS"/>
              </a:rPr>
              <a:t>Then</a:t>
            </a:r>
            <a:r>
              <a:rPr dirty="0" sz="145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Trebuchet MS"/>
                <a:cs typeface="Trebuchet MS"/>
              </a:rPr>
              <a:t>click</a:t>
            </a:r>
            <a:endParaRPr sz="1450">
              <a:latin typeface="Trebuchet MS"/>
              <a:cs typeface="Trebuchet MS"/>
            </a:endParaRPr>
          </a:p>
          <a:p>
            <a:pPr marL="80010">
              <a:lnSpc>
                <a:spcPct val="100000"/>
              </a:lnSpc>
              <a:spcBef>
                <a:spcPts val="40"/>
              </a:spcBef>
            </a:pPr>
            <a:r>
              <a:rPr dirty="0" sz="1450" spc="-10">
                <a:solidFill>
                  <a:srgbClr val="FFFFFF"/>
                </a:solidFill>
                <a:latin typeface="Trebuchet MS"/>
                <a:cs typeface="Trebuchet MS"/>
              </a:rPr>
              <a:t>continue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845445" y="4577909"/>
            <a:ext cx="5363210" cy="543560"/>
          </a:xfrm>
          <a:custGeom>
            <a:avLst/>
            <a:gdLst/>
            <a:ahLst/>
            <a:cxnLst/>
            <a:rect l="l" t="t" r="r" b="b"/>
            <a:pathLst>
              <a:path w="5363209" h="543560">
                <a:moveTo>
                  <a:pt x="30107" y="510161"/>
                </a:moveTo>
                <a:lnTo>
                  <a:pt x="9424" y="512100"/>
                </a:lnTo>
                <a:lnTo>
                  <a:pt x="76702" y="543325"/>
                </a:lnTo>
                <a:lnTo>
                  <a:pt x="79736" y="542185"/>
                </a:lnTo>
                <a:lnTo>
                  <a:pt x="82249" y="536942"/>
                </a:lnTo>
                <a:lnTo>
                  <a:pt x="81097" y="533834"/>
                </a:lnTo>
                <a:lnTo>
                  <a:pt x="30107" y="510161"/>
                </a:lnTo>
                <a:close/>
              </a:path>
              <a:path w="5363209" h="543560">
                <a:moveTo>
                  <a:pt x="5246" y="510161"/>
                </a:moveTo>
                <a:lnTo>
                  <a:pt x="6146" y="511012"/>
                </a:lnTo>
                <a:lnTo>
                  <a:pt x="7637" y="512267"/>
                </a:lnTo>
                <a:lnTo>
                  <a:pt x="9424" y="512100"/>
                </a:lnTo>
                <a:lnTo>
                  <a:pt x="5246" y="510161"/>
                </a:lnTo>
                <a:close/>
              </a:path>
              <a:path w="5363209" h="543560">
                <a:moveTo>
                  <a:pt x="29103" y="499744"/>
                </a:moveTo>
                <a:lnTo>
                  <a:pt x="8432" y="501682"/>
                </a:lnTo>
                <a:lnTo>
                  <a:pt x="4548" y="504466"/>
                </a:lnTo>
                <a:lnTo>
                  <a:pt x="4892" y="507726"/>
                </a:lnTo>
                <a:lnTo>
                  <a:pt x="5246" y="510161"/>
                </a:lnTo>
                <a:lnTo>
                  <a:pt x="9424" y="512100"/>
                </a:lnTo>
                <a:lnTo>
                  <a:pt x="21033" y="511012"/>
                </a:lnTo>
                <a:lnTo>
                  <a:pt x="13393" y="511012"/>
                </a:lnTo>
                <a:lnTo>
                  <a:pt x="12556" y="502012"/>
                </a:lnTo>
                <a:lnTo>
                  <a:pt x="25941" y="502012"/>
                </a:lnTo>
                <a:lnTo>
                  <a:pt x="29103" y="499744"/>
                </a:lnTo>
                <a:close/>
              </a:path>
              <a:path w="5363209" h="543560">
                <a:moveTo>
                  <a:pt x="12556" y="502012"/>
                </a:moveTo>
                <a:lnTo>
                  <a:pt x="13314" y="510161"/>
                </a:lnTo>
                <a:lnTo>
                  <a:pt x="13393" y="511012"/>
                </a:lnTo>
                <a:lnTo>
                  <a:pt x="20681" y="505785"/>
                </a:lnTo>
                <a:lnTo>
                  <a:pt x="12556" y="502012"/>
                </a:lnTo>
                <a:close/>
              </a:path>
              <a:path w="5363209" h="543560">
                <a:moveTo>
                  <a:pt x="20681" y="505785"/>
                </a:moveTo>
                <a:lnTo>
                  <a:pt x="13393" y="511012"/>
                </a:lnTo>
                <a:lnTo>
                  <a:pt x="21033" y="511012"/>
                </a:lnTo>
                <a:lnTo>
                  <a:pt x="30107" y="510161"/>
                </a:lnTo>
                <a:lnTo>
                  <a:pt x="20681" y="505785"/>
                </a:lnTo>
                <a:close/>
              </a:path>
              <a:path w="5363209" h="543560">
                <a:moveTo>
                  <a:pt x="4548" y="504466"/>
                </a:moveTo>
                <a:lnTo>
                  <a:pt x="0" y="507726"/>
                </a:lnTo>
                <a:lnTo>
                  <a:pt x="5246" y="510161"/>
                </a:lnTo>
                <a:lnTo>
                  <a:pt x="4892" y="507726"/>
                </a:lnTo>
                <a:lnTo>
                  <a:pt x="4687" y="505785"/>
                </a:lnTo>
                <a:lnTo>
                  <a:pt x="4569" y="504666"/>
                </a:lnTo>
                <a:lnTo>
                  <a:pt x="4548" y="504466"/>
                </a:lnTo>
                <a:close/>
              </a:path>
              <a:path w="5363209" h="543560">
                <a:moveTo>
                  <a:pt x="5360112" y="0"/>
                </a:moveTo>
                <a:lnTo>
                  <a:pt x="5357182" y="209"/>
                </a:lnTo>
                <a:lnTo>
                  <a:pt x="29103" y="499744"/>
                </a:lnTo>
                <a:lnTo>
                  <a:pt x="20681" y="505785"/>
                </a:lnTo>
                <a:lnTo>
                  <a:pt x="30107" y="510161"/>
                </a:lnTo>
                <a:lnTo>
                  <a:pt x="5358229" y="10673"/>
                </a:lnTo>
                <a:lnTo>
                  <a:pt x="5361054" y="10359"/>
                </a:lnTo>
                <a:lnTo>
                  <a:pt x="5363147" y="7848"/>
                </a:lnTo>
                <a:lnTo>
                  <a:pt x="5362938" y="4918"/>
                </a:lnTo>
                <a:lnTo>
                  <a:pt x="5362624" y="2092"/>
                </a:lnTo>
                <a:lnTo>
                  <a:pt x="5360112" y="0"/>
                </a:lnTo>
                <a:close/>
              </a:path>
              <a:path w="5363209" h="543560">
                <a:moveTo>
                  <a:pt x="25941" y="502012"/>
                </a:moveTo>
                <a:lnTo>
                  <a:pt x="12556" y="502012"/>
                </a:lnTo>
                <a:lnTo>
                  <a:pt x="20681" y="505785"/>
                </a:lnTo>
                <a:lnTo>
                  <a:pt x="25941" y="502012"/>
                </a:lnTo>
                <a:close/>
              </a:path>
              <a:path w="5363209" h="543560">
                <a:moveTo>
                  <a:pt x="8432" y="501682"/>
                </a:moveTo>
                <a:lnTo>
                  <a:pt x="6696" y="501845"/>
                </a:lnTo>
                <a:lnTo>
                  <a:pt x="4441" y="504466"/>
                </a:lnTo>
                <a:lnTo>
                  <a:pt x="8432" y="501682"/>
                </a:lnTo>
                <a:close/>
              </a:path>
              <a:path w="5363209" h="543560">
                <a:moveTo>
                  <a:pt x="68750" y="458492"/>
                </a:moveTo>
                <a:lnTo>
                  <a:pt x="66342" y="460176"/>
                </a:lnTo>
                <a:lnTo>
                  <a:pt x="8432" y="501682"/>
                </a:lnTo>
                <a:lnTo>
                  <a:pt x="29103" y="499744"/>
                </a:lnTo>
                <a:lnTo>
                  <a:pt x="72411" y="468684"/>
                </a:lnTo>
                <a:lnTo>
                  <a:pt x="74819" y="466999"/>
                </a:lnTo>
                <a:lnTo>
                  <a:pt x="75341" y="463734"/>
                </a:lnTo>
                <a:lnTo>
                  <a:pt x="71993" y="459036"/>
                </a:lnTo>
                <a:lnTo>
                  <a:pt x="68750" y="458492"/>
                </a:lnTo>
                <a:close/>
              </a:path>
            </a:pathLst>
          </a:custGeom>
          <a:solidFill>
            <a:srgbClr val="A5B59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690" y="203240"/>
            <a:ext cx="211264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>
                <a:latin typeface="Trebuchet MS"/>
                <a:cs typeface="Trebuchet MS"/>
              </a:rPr>
              <a:t>SPSS</a:t>
            </a:r>
            <a:r>
              <a:rPr dirty="0" spc="-20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output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162" y="1255712"/>
            <a:ext cx="8875375" cy="240594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690" y="203240"/>
            <a:ext cx="211264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>
                <a:latin typeface="Trebuchet MS"/>
                <a:cs typeface="Trebuchet MS"/>
              </a:rPr>
              <a:t>SPSS</a:t>
            </a:r>
            <a:r>
              <a:rPr dirty="0" spc="-20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output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50" y="1255712"/>
            <a:ext cx="9124007" cy="26872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690" y="203240"/>
            <a:ext cx="211264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>
                <a:latin typeface="Trebuchet MS"/>
                <a:cs typeface="Trebuchet MS"/>
              </a:rPr>
              <a:t>SPSS</a:t>
            </a:r>
            <a:r>
              <a:rPr dirty="0" spc="-20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output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5544" y="1155531"/>
            <a:ext cx="8361045" cy="1383030"/>
          </a:xfrm>
          <a:prstGeom prst="rect">
            <a:avLst/>
          </a:prstGeom>
        </p:spPr>
        <p:txBody>
          <a:bodyPr wrap="square" lIns="0" tIns="167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1950" b="1">
                <a:latin typeface="Arial"/>
                <a:cs typeface="Arial"/>
              </a:rPr>
              <a:t>The</a:t>
            </a:r>
            <a:r>
              <a:rPr dirty="0" sz="1950" spc="3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last</a:t>
            </a:r>
            <a:r>
              <a:rPr dirty="0" sz="1950" spc="3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one</a:t>
            </a:r>
            <a:r>
              <a:rPr dirty="0" sz="1950" spc="3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is</a:t>
            </a:r>
            <a:r>
              <a:rPr dirty="0" sz="1950" spc="4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the</a:t>
            </a:r>
            <a:r>
              <a:rPr dirty="0" sz="1950" spc="5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most</a:t>
            </a:r>
            <a:r>
              <a:rPr dirty="0" sz="1950" spc="5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important.</a:t>
            </a:r>
            <a:r>
              <a:rPr dirty="0" sz="1950" spc="3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It</a:t>
            </a:r>
            <a:r>
              <a:rPr dirty="0" sz="1950" spc="3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shows</a:t>
            </a:r>
            <a:r>
              <a:rPr dirty="0" sz="1950" spc="-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the</a:t>
            </a:r>
            <a:r>
              <a:rPr dirty="0" sz="1950" spc="3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calculated</a:t>
            </a:r>
            <a:r>
              <a:rPr dirty="0" sz="1950" spc="1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Chi</a:t>
            </a:r>
            <a:r>
              <a:rPr dirty="0" sz="1950" spc="55" b="1">
                <a:latin typeface="Arial"/>
                <a:cs typeface="Arial"/>
              </a:rPr>
              <a:t> </a:t>
            </a:r>
            <a:r>
              <a:rPr dirty="0" sz="1950" spc="-10" b="1">
                <a:latin typeface="Arial"/>
                <a:cs typeface="Arial"/>
              </a:rPr>
              <a:t>square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950" spc="-10" b="1">
                <a:latin typeface="Arial"/>
                <a:cs typeface="Arial"/>
              </a:rPr>
              <a:t>=126.2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950" b="1">
                <a:latin typeface="Arial"/>
                <a:cs typeface="Arial"/>
              </a:rPr>
              <a:t>The</a:t>
            </a:r>
            <a:r>
              <a:rPr dirty="0" sz="1950" spc="1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df</a:t>
            </a:r>
            <a:r>
              <a:rPr dirty="0" sz="1950" spc="2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=</a:t>
            </a:r>
            <a:r>
              <a:rPr dirty="0" sz="1950" spc="3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4</a:t>
            </a:r>
            <a:r>
              <a:rPr dirty="0" sz="1950" spc="1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and</a:t>
            </a:r>
            <a:r>
              <a:rPr dirty="0" sz="1950" spc="25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P</a:t>
            </a:r>
            <a:r>
              <a:rPr dirty="0" sz="1950" spc="-30" b="1">
                <a:latin typeface="Arial"/>
                <a:cs typeface="Arial"/>
              </a:rPr>
              <a:t> </a:t>
            </a:r>
            <a:r>
              <a:rPr dirty="0" sz="1950" b="1">
                <a:latin typeface="Arial"/>
                <a:cs typeface="Arial"/>
              </a:rPr>
              <a:t>value</a:t>
            </a:r>
            <a:r>
              <a:rPr dirty="0" sz="1950" spc="35" b="1">
                <a:latin typeface="Arial"/>
                <a:cs typeface="Arial"/>
              </a:rPr>
              <a:t> </a:t>
            </a:r>
            <a:r>
              <a:rPr dirty="0" sz="1950" spc="-10" b="1">
                <a:latin typeface="Arial"/>
                <a:cs typeface="Arial"/>
              </a:rPr>
              <a:t>&lt;0.001.</a:t>
            </a:r>
            <a:endParaRPr sz="19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162" y="2639507"/>
            <a:ext cx="9041130" cy="232055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0932" y="1691414"/>
            <a:ext cx="6148070" cy="1292225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514350" indent="-501650">
              <a:lnSpc>
                <a:spcPct val="100000"/>
              </a:lnSpc>
              <a:spcBef>
                <a:spcPts val="935"/>
              </a:spcBef>
              <a:buClr>
                <a:srgbClr val="A5B592"/>
              </a:buClr>
              <a:buSzPct val="80434"/>
              <a:buAutoNum type="arabicPeriod"/>
              <a:tabLst>
                <a:tab pos="514350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300" spc="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frequency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any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cell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&lt;1</a:t>
            </a:r>
            <a:endParaRPr sz="2300">
              <a:latin typeface="Arial"/>
              <a:cs typeface="Arial"/>
            </a:endParaRPr>
          </a:p>
          <a:p>
            <a:pPr marL="514350" marR="467359" indent="-502284">
              <a:lnSpc>
                <a:spcPct val="100400"/>
              </a:lnSpc>
              <a:spcBef>
                <a:spcPts val="830"/>
              </a:spcBef>
              <a:buClr>
                <a:srgbClr val="A5B592"/>
              </a:buClr>
              <a:buSzPct val="80434"/>
              <a:buAutoNum type="arabicPeriod"/>
              <a:tabLst>
                <a:tab pos="514350" algn="l"/>
              </a:tabLst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summation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least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expected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frequencies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dirty="0" sz="2300" spc="-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20%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cells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&lt;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50" b="1">
                <a:solidFill>
                  <a:srgbClr val="404040"/>
                </a:solidFill>
                <a:latin typeface="Arial"/>
                <a:cs typeface="Arial"/>
              </a:rPr>
              <a:t>5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5"/>
              </a:spcBef>
            </a:pPr>
            <a:r>
              <a:rPr dirty="0" sz="3300"/>
              <a:t>For</a:t>
            </a:r>
            <a:r>
              <a:rPr dirty="0" sz="3300" spc="-25"/>
              <a:t> </a:t>
            </a:r>
            <a:r>
              <a:rPr dirty="0" sz="3300"/>
              <a:t>r</a:t>
            </a:r>
            <a:r>
              <a:rPr dirty="0" sz="3300" spc="-10"/>
              <a:t> </a:t>
            </a:r>
            <a:r>
              <a:rPr dirty="0" sz="3300"/>
              <a:t>X</a:t>
            </a:r>
            <a:r>
              <a:rPr dirty="0" sz="3300" spc="-25"/>
              <a:t> </a:t>
            </a:r>
            <a:r>
              <a:rPr dirty="0" sz="3300"/>
              <a:t>c</a:t>
            </a:r>
            <a:r>
              <a:rPr dirty="0" sz="3300" spc="-30"/>
              <a:t> </a:t>
            </a:r>
            <a:r>
              <a:rPr dirty="0" sz="3300"/>
              <a:t>table</a:t>
            </a:r>
            <a:r>
              <a:rPr dirty="0" sz="3300" spc="-10"/>
              <a:t> </a:t>
            </a:r>
            <a:r>
              <a:rPr dirty="0" sz="3300"/>
              <a:t>X</a:t>
            </a:r>
            <a:r>
              <a:rPr dirty="0" baseline="25252" sz="3300"/>
              <a:t>2</a:t>
            </a:r>
            <a:r>
              <a:rPr dirty="0" baseline="25252" sz="3300" spc="434"/>
              <a:t> </a:t>
            </a:r>
            <a:r>
              <a:rPr dirty="0" sz="3300"/>
              <a:t>–test</a:t>
            </a:r>
            <a:r>
              <a:rPr dirty="0" sz="3300" spc="-35"/>
              <a:t> </a:t>
            </a:r>
            <a:r>
              <a:rPr dirty="0" sz="3300"/>
              <a:t>is</a:t>
            </a:r>
            <a:r>
              <a:rPr dirty="0" sz="3300" spc="-30"/>
              <a:t> </a:t>
            </a:r>
            <a:r>
              <a:rPr dirty="0" sz="3300" spc="-25"/>
              <a:t>not </a:t>
            </a:r>
            <a:r>
              <a:rPr dirty="0" sz="3300"/>
              <a:t>applicable</a:t>
            </a:r>
            <a:r>
              <a:rPr dirty="0" sz="3300" spc="-80"/>
              <a:t> </a:t>
            </a:r>
            <a:r>
              <a:rPr dirty="0" sz="3300" spc="-25"/>
              <a:t>if:</a:t>
            </a:r>
            <a:endParaRPr sz="33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0932" y="2459588"/>
            <a:ext cx="5645150" cy="3784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frequency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any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cell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&lt;5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</a:pPr>
            <a:r>
              <a:rPr dirty="0" sz="3300"/>
              <a:t>For</a:t>
            </a:r>
            <a:r>
              <a:rPr dirty="0" sz="3300" spc="-20"/>
              <a:t> </a:t>
            </a:r>
            <a:r>
              <a:rPr dirty="0" sz="3300"/>
              <a:t>2</a:t>
            </a:r>
            <a:r>
              <a:rPr dirty="0" sz="3300" spc="-15"/>
              <a:t> </a:t>
            </a:r>
            <a:r>
              <a:rPr dirty="0" sz="3300"/>
              <a:t>X</a:t>
            </a:r>
            <a:r>
              <a:rPr dirty="0" sz="3300" spc="-30"/>
              <a:t> </a:t>
            </a:r>
            <a:r>
              <a:rPr dirty="0" sz="3300"/>
              <a:t>2</a:t>
            </a:r>
            <a:r>
              <a:rPr dirty="0" sz="3300" spc="-10"/>
              <a:t> </a:t>
            </a:r>
            <a:r>
              <a:rPr dirty="0" sz="3300"/>
              <a:t>table</a:t>
            </a:r>
            <a:r>
              <a:rPr dirty="0" sz="3300" spc="-40"/>
              <a:t> </a:t>
            </a:r>
            <a:r>
              <a:rPr dirty="0" sz="3300"/>
              <a:t>X</a:t>
            </a:r>
            <a:r>
              <a:rPr dirty="0" baseline="25252" sz="3300"/>
              <a:t>2</a:t>
            </a:r>
            <a:r>
              <a:rPr dirty="0" baseline="25252" sz="3300" spc="472"/>
              <a:t> </a:t>
            </a:r>
            <a:r>
              <a:rPr dirty="0" sz="3300"/>
              <a:t>–test</a:t>
            </a:r>
            <a:r>
              <a:rPr dirty="0" sz="3300" spc="-35"/>
              <a:t> </a:t>
            </a:r>
            <a:r>
              <a:rPr dirty="0" sz="3300"/>
              <a:t>is</a:t>
            </a:r>
            <a:r>
              <a:rPr dirty="0" sz="3300" spc="-25"/>
              <a:t> not </a:t>
            </a:r>
            <a:r>
              <a:rPr dirty="0" sz="3300"/>
              <a:t>applicable</a:t>
            </a:r>
            <a:r>
              <a:rPr dirty="0" sz="3300" spc="-80"/>
              <a:t> </a:t>
            </a:r>
            <a:r>
              <a:rPr dirty="0" sz="3300" spc="-25"/>
              <a:t>if:</a:t>
            </a:r>
            <a:endParaRPr sz="33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Fisher’s</a:t>
            </a:r>
            <a:r>
              <a:rPr dirty="0" spc="-35"/>
              <a:t> </a:t>
            </a:r>
            <a:r>
              <a:rPr dirty="0"/>
              <a:t>Exact</a:t>
            </a:r>
            <a:r>
              <a:rPr dirty="0" spc="-30"/>
              <a:t> </a:t>
            </a:r>
            <a:r>
              <a:rPr dirty="0" spc="-20"/>
              <a:t>Test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20932" y="1795798"/>
            <a:ext cx="6909434" cy="30518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5910" marR="48260" indent="-283845">
              <a:lnSpc>
                <a:spcPct val="100400"/>
              </a:lnSpc>
              <a:spcBef>
                <a:spcPts val="105"/>
              </a:spcBef>
              <a:tabLst>
                <a:tab pos="655320" algn="l"/>
              </a:tabLst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4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This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used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if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chi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square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applicable</a:t>
            </a:r>
            <a:r>
              <a:rPr dirty="0" sz="2300" spc="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because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4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small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300" spc="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value.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(when</a:t>
            </a:r>
            <a:r>
              <a:rPr dirty="0" sz="2300" spc="-6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expected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frequency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any cell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50" b="1">
                <a:solidFill>
                  <a:srgbClr val="404040"/>
                </a:solidFill>
                <a:latin typeface="Arial"/>
                <a:cs typeface="Arial"/>
              </a:rPr>
              <a:t>2 X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	2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table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less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than</a:t>
            </a:r>
            <a:r>
              <a:rPr dirty="0" sz="2300" spc="5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5)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5"/>
              </a:spcBef>
            </a:pPr>
            <a:endParaRPr sz="2300">
              <a:latin typeface="Arial"/>
              <a:cs typeface="Arial"/>
            </a:endParaRPr>
          </a:p>
          <a:p>
            <a:pPr marL="295910" marR="5080" indent="-283845">
              <a:lnSpc>
                <a:spcPct val="100299"/>
              </a:lnSpc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6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tables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which</a:t>
            </a:r>
            <a:r>
              <a:rPr dirty="0" sz="2300" spc="-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use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chi</a:t>
            </a:r>
            <a:r>
              <a:rPr dirty="0" sz="2300" spc="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square</a:t>
            </a:r>
            <a:r>
              <a:rPr dirty="0" sz="2300" spc="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5" b="1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appropriate,</a:t>
            </a:r>
            <a:r>
              <a:rPr dirty="0" sz="2300" spc="-3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two</a:t>
            </a:r>
            <a:r>
              <a:rPr dirty="0" sz="2300" spc="-8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tests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give very</a:t>
            </a:r>
            <a:r>
              <a:rPr dirty="0" sz="2300" spc="-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similar results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0932" y="2355406"/>
            <a:ext cx="5462905" cy="154305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algn="ctr" marL="616585">
              <a:lnSpc>
                <a:spcPct val="100000"/>
              </a:lnSpc>
              <a:spcBef>
                <a:spcPts val="950"/>
              </a:spcBef>
            </a:pP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(a+b)!</a:t>
            </a:r>
            <a:r>
              <a:rPr dirty="0" sz="2600" spc="9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(c+d)!</a:t>
            </a:r>
            <a:r>
              <a:rPr dirty="0" sz="2600" spc="10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(a+c)!</a:t>
            </a:r>
            <a:r>
              <a:rPr dirty="0" sz="2600" spc="7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404040"/>
                </a:solidFill>
                <a:latin typeface="Trebuchet MS"/>
                <a:cs typeface="Trebuchet MS"/>
              </a:rPr>
              <a:t>(b+d)!</a:t>
            </a:r>
            <a:endParaRPr sz="2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P=----------------------------------------</a:t>
            </a:r>
            <a:r>
              <a:rPr dirty="0" sz="2600" spc="-50" b="1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endParaRPr sz="2600">
              <a:latin typeface="Trebuchet MS"/>
              <a:cs typeface="Trebuchet MS"/>
            </a:endParaRPr>
          </a:p>
          <a:p>
            <a:pPr algn="ctr" marR="252095">
              <a:lnSpc>
                <a:spcPct val="100000"/>
              </a:lnSpc>
              <a:spcBef>
                <a:spcPts val="875"/>
              </a:spcBef>
            </a:pP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n!</a:t>
            </a:r>
            <a:r>
              <a:rPr dirty="0" sz="2600" spc="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a!</a:t>
            </a:r>
            <a:r>
              <a:rPr dirty="0" sz="2600" spc="30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b!</a:t>
            </a:r>
            <a:r>
              <a:rPr dirty="0" sz="2600" spc="4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404040"/>
                </a:solidFill>
                <a:latin typeface="Trebuchet MS"/>
                <a:cs typeface="Trebuchet MS"/>
              </a:rPr>
              <a:t>c!</a:t>
            </a:r>
            <a:r>
              <a:rPr dirty="0" sz="2600" spc="25" b="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404040"/>
                </a:solidFill>
                <a:latin typeface="Trebuchet MS"/>
                <a:cs typeface="Trebuchet MS"/>
              </a:rPr>
              <a:t>d!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/>
              <a:t>Fisher’s</a:t>
            </a:r>
            <a:r>
              <a:rPr dirty="0" spc="-35"/>
              <a:t> </a:t>
            </a:r>
            <a:r>
              <a:rPr dirty="0"/>
              <a:t>Exact</a:t>
            </a:r>
            <a:r>
              <a:rPr dirty="0" spc="-30"/>
              <a:t> </a:t>
            </a:r>
            <a:r>
              <a:rPr dirty="0" spc="-20"/>
              <a:t>Test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25"/>
              <a:t>Yate’s</a:t>
            </a:r>
            <a:r>
              <a:rPr dirty="0" spc="-65"/>
              <a:t> </a:t>
            </a:r>
            <a:r>
              <a:rPr dirty="0"/>
              <a:t>Continuity</a:t>
            </a:r>
            <a:r>
              <a:rPr dirty="0" spc="-114"/>
              <a:t> </a:t>
            </a:r>
            <a:r>
              <a:rPr dirty="0" spc="-10"/>
              <a:t>Correction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5910" marR="5080" indent="-283845">
              <a:lnSpc>
                <a:spcPct val="150500"/>
              </a:lnSpc>
              <a:spcBef>
                <a:spcPts val="95"/>
              </a:spcBef>
            </a:pPr>
            <a:r>
              <a:rPr dirty="0" sz="1800" spc="185" b="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30" b="0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Because</a:t>
            </a:r>
            <a:r>
              <a:rPr dirty="0" spc="15"/>
              <a:t> </a:t>
            </a:r>
            <a:r>
              <a:rPr dirty="0"/>
              <a:t>Chi</a:t>
            </a:r>
            <a:r>
              <a:rPr dirty="0" spc="-10"/>
              <a:t> </a:t>
            </a:r>
            <a:r>
              <a:rPr dirty="0"/>
              <a:t>square</a:t>
            </a:r>
            <a:r>
              <a:rPr dirty="0" spc="-25"/>
              <a:t> </a:t>
            </a:r>
            <a:r>
              <a:rPr dirty="0"/>
              <a:t>is</a:t>
            </a:r>
            <a:r>
              <a:rPr dirty="0" spc="-20"/>
              <a:t> </a:t>
            </a:r>
            <a:r>
              <a:rPr dirty="0"/>
              <a:t>a </a:t>
            </a:r>
            <a:r>
              <a:rPr dirty="0" spc="-10"/>
              <a:t>continuous </a:t>
            </a:r>
            <a:r>
              <a:rPr dirty="0"/>
              <a:t>distribution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5"/>
              <a:t> </a:t>
            </a:r>
            <a:r>
              <a:rPr dirty="0"/>
              <a:t>categorical</a:t>
            </a:r>
            <a:r>
              <a:rPr dirty="0" spc="-40"/>
              <a:t> </a:t>
            </a:r>
            <a:r>
              <a:rPr dirty="0"/>
              <a:t>data</a:t>
            </a:r>
            <a:r>
              <a:rPr dirty="0" spc="-10"/>
              <a:t> </a:t>
            </a:r>
            <a:r>
              <a:rPr dirty="0"/>
              <a:t>are</a:t>
            </a:r>
            <a:r>
              <a:rPr dirty="0" spc="-25"/>
              <a:t> </a:t>
            </a:r>
            <a:r>
              <a:rPr dirty="0" spc="-10"/>
              <a:t>discrete, </a:t>
            </a:r>
            <a:r>
              <a:rPr dirty="0"/>
              <a:t>some</a:t>
            </a:r>
            <a:r>
              <a:rPr dirty="0" spc="-10"/>
              <a:t> </a:t>
            </a:r>
            <a:r>
              <a:rPr dirty="0"/>
              <a:t>statisticians</a:t>
            </a:r>
            <a:r>
              <a:rPr dirty="0" spc="-40"/>
              <a:t> </a:t>
            </a:r>
            <a:r>
              <a:rPr dirty="0"/>
              <a:t>use</a:t>
            </a:r>
            <a:r>
              <a:rPr dirty="0" spc="-10"/>
              <a:t> </a:t>
            </a:r>
            <a:r>
              <a:rPr dirty="0"/>
              <a:t>a</a:t>
            </a:r>
            <a:r>
              <a:rPr dirty="0" spc="-20"/>
              <a:t> </a:t>
            </a:r>
            <a:r>
              <a:rPr dirty="0"/>
              <a:t>version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5"/>
              <a:t> </a:t>
            </a:r>
            <a:r>
              <a:rPr dirty="0"/>
              <a:t>chi</a:t>
            </a:r>
            <a:r>
              <a:rPr dirty="0" spc="-10"/>
              <a:t> square </a:t>
            </a:r>
            <a:r>
              <a:rPr dirty="0"/>
              <a:t>called</a:t>
            </a:r>
            <a:r>
              <a:rPr dirty="0" spc="-114"/>
              <a:t> </a:t>
            </a:r>
            <a:r>
              <a:rPr dirty="0" spc="-20"/>
              <a:t>Yate’s</a:t>
            </a:r>
            <a:r>
              <a:rPr dirty="0" spc="-50"/>
              <a:t> </a:t>
            </a:r>
            <a:r>
              <a:rPr dirty="0"/>
              <a:t>corrected</a:t>
            </a:r>
            <a:r>
              <a:rPr dirty="0" spc="-45"/>
              <a:t> </a:t>
            </a:r>
            <a:r>
              <a:rPr dirty="0"/>
              <a:t>chi</a:t>
            </a:r>
            <a:r>
              <a:rPr dirty="0" spc="-20"/>
              <a:t> </a:t>
            </a:r>
            <a:r>
              <a:rPr dirty="0" spc="-10"/>
              <a:t>square</a:t>
            </a:r>
            <a:r>
              <a:rPr dirty="0" sz="1450" spc="-10" b="0">
                <a:latin typeface="Trebuchet MS"/>
                <a:cs typeface="Trebuchet MS"/>
              </a:rPr>
              <a:t>.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spc="-25"/>
              <a:t>Yate’s</a:t>
            </a:r>
            <a:r>
              <a:rPr dirty="0" spc="-65"/>
              <a:t> </a:t>
            </a:r>
            <a:r>
              <a:rPr dirty="0"/>
              <a:t>Continuity</a:t>
            </a:r>
            <a:r>
              <a:rPr dirty="0" spc="-114"/>
              <a:t> </a:t>
            </a:r>
            <a:r>
              <a:rPr dirty="0" spc="-10"/>
              <a:t>Correction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20932" y="2253086"/>
            <a:ext cx="6370320" cy="16427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190240" algn="l"/>
              </a:tabLst>
            </a:pPr>
            <a:r>
              <a:rPr dirty="0" sz="1850" spc="130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50" spc="3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X²</a:t>
            </a:r>
            <a:r>
              <a:rPr dirty="0" sz="2300" spc="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=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∑</a:t>
            </a:r>
            <a:r>
              <a:rPr dirty="0" sz="2300" spc="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( |0</a:t>
            </a:r>
            <a:r>
              <a:rPr dirty="0" sz="2300" spc="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–E|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dirty="0" sz="2300" spc="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0.5)²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	/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50" b="1">
                <a:solidFill>
                  <a:srgbClr val="404040"/>
                </a:solidFill>
                <a:latin typeface="Arial"/>
                <a:cs typeface="Arial"/>
              </a:rPr>
              <a:t>E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64"/>
              </a:spcBef>
            </a:pPr>
            <a:endParaRPr sz="2300">
              <a:latin typeface="Arial"/>
              <a:cs typeface="Arial"/>
            </a:endParaRPr>
          </a:p>
          <a:p>
            <a:pPr marL="295910" marR="5080" indent="-283845">
              <a:lnSpc>
                <a:spcPct val="100400"/>
              </a:lnSpc>
            </a:pPr>
            <a:r>
              <a:rPr dirty="0" sz="1800" spc="185">
                <a:solidFill>
                  <a:srgbClr val="A5B592"/>
                </a:solidFill>
                <a:latin typeface="Lucida Sans Unicode"/>
                <a:cs typeface="Lucida Sans Unicode"/>
              </a:rPr>
              <a:t>▶</a:t>
            </a:r>
            <a:r>
              <a:rPr dirty="0" sz="1800" spc="35">
                <a:solidFill>
                  <a:srgbClr val="A5B592"/>
                </a:solidFill>
                <a:latin typeface="Lucida Sans Unicode"/>
                <a:cs typeface="Lucida Sans Unicode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 corrected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version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2300" spc="-2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more</a:t>
            </a:r>
            <a:r>
              <a:rPr dirty="0" sz="2300" spc="-1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conservative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than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the non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404040"/>
                </a:solidFill>
                <a:latin typeface="Arial"/>
                <a:cs typeface="Arial"/>
              </a:rPr>
              <a:t>corrected</a:t>
            </a:r>
            <a:r>
              <a:rPr dirty="0" sz="23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04040"/>
                </a:solidFill>
                <a:latin typeface="Arial"/>
                <a:cs typeface="Arial"/>
              </a:rPr>
              <a:t>version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437" y="366274"/>
            <a:ext cx="295973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Trebuchet MS"/>
                <a:cs typeface="Trebuchet MS"/>
              </a:rPr>
              <a:t>University of</a:t>
            </a:r>
            <a:r>
              <a:rPr dirty="0" sz="900" spc="3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Baghdad/</a:t>
            </a:r>
            <a:r>
              <a:rPr dirty="0" sz="900" spc="-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College</a:t>
            </a:r>
            <a:r>
              <a:rPr dirty="0" sz="900" spc="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of</a:t>
            </a:r>
            <a:r>
              <a:rPr dirty="0" sz="900" spc="1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Medicine</a:t>
            </a:r>
            <a:r>
              <a:rPr dirty="0" sz="900" spc="1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2022-</a:t>
            </a:r>
            <a:r>
              <a:rPr dirty="0" sz="900" spc="-20" b="1"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51806" y="2737878"/>
            <a:ext cx="3413125" cy="74104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00" i="1">
                <a:solidFill>
                  <a:srgbClr val="404040"/>
                </a:solidFill>
                <a:latin typeface="Times New Roman"/>
                <a:cs typeface="Times New Roman"/>
              </a:rPr>
              <a:t>THANK</a:t>
            </a:r>
            <a:r>
              <a:rPr dirty="0" sz="4700" spc="-245" i="1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z="4700" spc="-35" i="1">
                <a:solidFill>
                  <a:srgbClr val="404040"/>
                </a:solidFill>
                <a:latin typeface="Times New Roman"/>
                <a:cs typeface="Times New Roman"/>
              </a:rPr>
              <a:t>YOU</a:t>
            </a:r>
            <a:endParaRPr sz="4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2024-10-14T21:19:08Z</dcterms:created>
  <dcterms:modified xsi:type="dcterms:W3CDTF">2024-10-14T21:19:08Z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2024-10-14T00:00:00Z</vt:filetime>
  </property>
  <property fmtid="{D5CDD505-2E9C-101B-9397-08002B2CF9AE}" pid="3" name="LastSaved">
    <vt:filetime>2024-10-14T00:00:00Z</vt:filetime>
  </property>
  <property fmtid="{D5CDD505-2E9C-101B-9397-08002B2CF9AE}" pid="4" name="Producer">
    <vt:lpwstr>iOS Version 17.6.1 (Build 21G93) Quartz PDFContext</vt:lpwstr>
  </property>
</Properties>
</file>