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9"/>
  </p:notesMasterIdLst>
  <p:sldIdLst>
    <p:sldId id="258" r:id="rId2"/>
    <p:sldId id="257" r:id="rId3"/>
    <p:sldId id="259" r:id="rId4"/>
    <p:sldId id="260" r:id="rId5"/>
    <p:sldId id="262" r:id="rId6"/>
    <p:sldId id="263" r:id="rId7"/>
    <p:sldId id="264" r:id="rId8"/>
    <p:sldId id="265" r:id="rId9"/>
    <p:sldId id="271" r:id="rId10"/>
    <p:sldId id="267" r:id="rId11"/>
    <p:sldId id="268" r:id="rId12"/>
    <p:sldId id="272" r:id="rId13"/>
    <p:sldId id="273" r:id="rId14"/>
    <p:sldId id="274" r:id="rId15"/>
    <p:sldId id="269" r:id="rId16"/>
    <p:sldId id="275" r:id="rId17"/>
    <p:sldId id="270" r:id="rId1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F23969B-EBFF-4613-B77C-0E8E0FA2AB3C}" type="datetimeFigureOut">
              <a:rPr lang="ar-IQ" smtClean="0"/>
              <a:t>15/05/1446</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C5FFA27-FC27-43F7-8D76-CCDD86AA2AFD}" type="slidenum">
              <a:rPr lang="ar-IQ" smtClean="0"/>
              <a:t>‹#›</a:t>
            </a:fld>
            <a:endParaRPr lang="ar-IQ"/>
          </a:p>
        </p:txBody>
      </p:sp>
    </p:spTree>
    <p:extLst>
      <p:ext uri="{BB962C8B-B14F-4D97-AF65-F5344CB8AC3E}">
        <p14:creationId xmlns:p14="http://schemas.microsoft.com/office/powerpoint/2010/main" val="231601840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8C5FFA27-FC27-43F7-8D76-CCDD86AA2AFD}" type="slidenum">
              <a:rPr lang="ar-IQ" smtClean="0"/>
              <a:t>4</a:t>
            </a:fld>
            <a:endParaRPr lang="ar-IQ"/>
          </a:p>
        </p:txBody>
      </p:sp>
    </p:spTree>
    <p:extLst>
      <p:ext uri="{BB962C8B-B14F-4D97-AF65-F5344CB8AC3E}">
        <p14:creationId xmlns:p14="http://schemas.microsoft.com/office/powerpoint/2010/main" val="264085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15/05/1446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15/05/1446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15/05/1446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15/05/1446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15/05/1446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15/05/1446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15/05/1446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15/05/1446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15/05/1446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15/05/1446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15/05/1446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15/05/1446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19672" y="476672"/>
            <a:ext cx="5904656" cy="523220"/>
          </a:xfrm>
          <a:prstGeom prst="rect">
            <a:avLst/>
          </a:prstGeom>
        </p:spPr>
        <p:txBody>
          <a:bodyPr wrap="square">
            <a:spAutoFit/>
          </a:bodyPr>
          <a:lstStyle/>
          <a:p>
            <a:pPr algn="ctr"/>
            <a:r>
              <a:rPr lang="en-US" sz="2800" b="1" dirty="0">
                <a:latin typeface="Times New Roman" pitchFamily="18" charset="0"/>
                <a:cs typeface="Times New Roman" pitchFamily="18" charset="0"/>
              </a:rPr>
              <a:t>Pituitary Disorders</a:t>
            </a:r>
            <a:endParaRPr lang="ar-IQ"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25224"/>
            <a:ext cx="8784976" cy="583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14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0"/>
            <a:ext cx="9036496" cy="5693866"/>
          </a:xfrm>
          <a:prstGeom prst="rect">
            <a:avLst/>
          </a:prstGeom>
        </p:spPr>
        <p:txBody>
          <a:bodyPr wrap="square">
            <a:spAutoFit/>
          </a:bodyPr>
          <a:lstStyle/>
          <a:p>
            <a:pPr algn="l"/>
            <a:r>
              <a:rPr lang="en-US" sz="2800" b="1" dirty="0">
                <a:latin typeface="Times New Roman" pitchFamily="18" charset="0"/>
                <a:cs typeface="Times New Roman" pitchFamily="18" charset="0"/>
              </a:rPr>
              <a:t>Signs and symptoms:</a:t>
            </a:r>
          </a:p>
          <a:p>
            <a:pPr algn="l"/>
            <a:r>
              <a:rPr lang="en-US" sz="2800" dirty="0">
                <a:latin typeface="Times New Roman" pitchFamily="18" charset="0"/>
                <a:cs typeface="Times New Roman" pitchFamily="18" charset="0"/>
              </a:rPr>
              <a:t>* Inhibit skeletal growth Maximum height 3 feet. </a:t>
            </a:r>
          </a:p>
          <a:p>
            <a:pPr algn="l"/>
            <a:endParaRPr lang="en-US" sz="2800" dirty="0">
              <a:latin typeface="Times New Roman" pitchFamily="18" charset="0"/>
              <a:cs typeface="Times New Roman" pitchFamily="18" charset="0"/>
            </a:endParaRPr>
          </a:p>
          <a:p>
            <a:pPr algn="l"/>
            <a:r>
              <a:rPr lang="en-US" sz="2800" dirty="0">
                <a:latin typeface="Times New Roman" pitchFamily="18" charset="0"/>
                <a:cs typeface="Times New Roman" pitchFamily="18" charset="0"/>
              </a:rPr>
              <a:t>*Body proportions of different parts of body are almost</a:t>
            </a:r>
          </a:p>
          <a:p>
            <a:pPr algn="l"/>
            <a:r>
              <a:rPr lang="en-US" sz="2800" dirty="0">
                <a:latin typeface="Times New Roman" pitchFamily="18" charset="0"/>
                <a:cs typeface="Times New Roman" pitchFamily="18" charset="0"/>
              </a:rPr>
              <a:t>normal, only head becomes slightly larger in relation to</a:t>
            </a:r>
          </a:p>
          <a:p>
            <a:pPr algn="l"/>
            <a:r>
              <a:rPr lang="en-US" sz="2800" dirty="0">
                <a:latin typeface="Times New Roman" pitchFamily="18" charset="0"/>
                <a:cs typeface="Times New Roman" pitchFamily="18" charset="0"/>
              </a:rPr>
              <a:t>Body</a:t>
            </a:r>
          </a:p>
          <a:p>
            <a:pPr algn="l"/>
            <a:endParaRPr lang="en-US" sz="2800" dirty="0">
              <a:latin typeface="Times New Roman" pitchFamily="18" charset="0"/>
              <a:cs typeface="Times New Roman" pitchFamily="18" charset="0"/>
            </a:endParaRPr>
          </a:p>
          <a:p>
            <a:pPr algn="l"/>
            <a:r>
              <a:rPr lang="en-US" sz="2800" dirty="0">
                <a:latin typeface="Times New Roman" pitchFamily="18" charset="0"/>
                <a:cs typeface="Times New Roman" pitchFamily="18" charset="0"/>
              </a:rPr>
              <a:t>*Mental activity normal, with no mental retardation</a:t>
            </a:r>
          </a:p>
          <a:p>
            <a:pPr algn="l"/>
            <a:endParaRPr lang="en-US" sz="2800" dirty="0">
              <a:latin typeface="Times New Roman" pitchFamily="18" charset="0"/>
              <a:cs typeface="Times New Roman" pitchFamily="18" charset="0"/>
            </a:endParaRPr>
          </a:p>
          <a:p>
            <a:pPr algn="l"/>
            <a:r>
              <a:rPr lang="en-US" sz="2800" dirty="0">
                <a:latin typeface="Times New Roman" pitchFamily="18" charset="0"/>
                <a:cs typeface="Times New Roman" pitchFamily="18" charset="0"/>
              </a:rPr>
              <a:t>*Reproductive function is not affected, if only GH</a:t>
            </a:r>
          </a:p>
          <a:p>
            <a:pPr algn="l"/>
            <a:r>
              <a:rPr lang="en-US" sz="2800" dirty="0">
                <a:latin typeface="Times New Roman" pitchFamily="18" charset="0"/>
                <a:cs typeface="Times New Roman" pitchFamily="18" charset="0"/>
              </a:rPr>
              <a:t>deficient, but during </a:t>
            </a:r>
            <a:r>
              <a:rPr lang="en-US" sz="2800" dirty="0" err="1">
                <a:latin typeface="Times New Roman" pitchFamily="18" charset="0"/>
                <a:cs typeface="Times New Roman" pitchFamily="18" charset="0"/>
              </a:rPr>
              <a:t>panhypopituitarism</a:t>
            </a:r>
            <a:r>
              <a:rPr lang="en-US" sz="2800" dirty="0">
                <a:latin typeface="Times New Roman" pitchFamily="18" charset="0"/>
                <a:cs typeface="Times New Roman" pitchFamily="18" charset="0"/>
              </a:rPr>
              <a:t> the dwarfs do</a:t>
            </a:r>
          </a:p>
          <a:p>
            <a:pPr algn="l"/>
            <a:r>
              <a:rPr lang="en-US" sz="2800" dirty="0">
                <a:latin typeface="Times New Roman" pitchFamily="18" charset="0"/>
                <a:cs typeface="Times New Roman" pitchFamily="18" charset="0"/>
              </a:rPr>
              <a:t>not obtain puberty due to the deficiency of gonadotropic</a:t>
            </a:r>
          </a:p>
          <a:p>
            <a:pPr algn="l"/>
            <a:r>
              <a:rPr lang="en-US" sz="2800" dirty="0">
                <a:latin typeface="Times New Roman" pitchFamily="18" charset="0"/>
                <a:cs typeface="Times New Roman" pitchFamily="18" charset="0"/>
              </a:rPr>
              <a:t>hormone</a:t>
            </a:r>
            <a:endParaRPr lang="ar-IQ" sz="2800" dirty="0">
              <a:latin typeface="Times New Roman" pitchFamily="18" charset="0"/>
              <a:cs typeface="Times New Roman" pitchFamily="18" charset="0"/>
            </a:endParaRPr>
          </a:p>
        </p:txBody>
      </p:sp>
    </p:spTree>
    <p:extLst>
      <p:ext uri="{BB962C8B-B14F-4D97-AF65-F5344CB8AC3E}">
        <p14:creationId xmlns:p14="http://schemas.microsoft.com/office/powerpoint/2010/main" val="33491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71992" cy="1200329"/>
          </a:xfrm>
          <a:prstGeom prst="rect">
            <a:avLst/>
          </a:prstGeom>
        </p:spPr>
        <p:txBody>
          <a:bodyPr wrap="square">
            <a:spAutoFit/>
          </a:bodyPr>
          <a:lstStyle/>
          <a:p>
            <a:pPr algn="l"/>
            <a:r>
              <a:rPr lang="en-US" sz="2400" b="1" dirty="0" err="1">
                <a:latin typeface="Times New Roman" pitchFamily="18" charset="0"/>
                <a:cs typeface="Times New Roman" pitchFamily="18" charset="0"/>
              </a:rPr>
              <a:t>Acromicria</a:t>
            </a:r>
            <a:endParaRPr lang="en-US" sz="2400" b="1" dirty="0">
              <a:latin typeface="Times New Roman" pitchFamily="18" charset="0"/>
              <a:cs typeface="Times New Roman" pitchFamily="18" charset="0"/>
            </a:endParaRPr>
          </a:p>
          <a:p>
            <a:pPr algn="l"/>
            <a:r>
              <a:rPr lang="en-US" sz="2400" dirty="0">
                <a:latin typeface="Times New Roman" pitchFamily="18" charset="0"/>
                <a:cs typeface="Times New Roman" pitchFamily="18" charset="0"/>
              </a:rPr>
              <a:t>Rare disease in adults characterized by the atrophy of the  extremities of the body</a:t>
            </a:r>
            <a:endParaRPr lang="ar-IQ"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521" y="1484784"/>
            <a:ext cx="3110671" cy="17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6424"/>
            <a:ext cx="4716016" cy="33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16424"/>
            <a:ext cx="4355976" cy="3441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395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8676456" cy="3539430"/>
          </a:xfrm>
          <a:prstGeom prst="rect">
            <a:avLst/>
          </a:prstGeom>
        </p:spPr>
        <p:txBody>
          <a:bodyPr wrap="square">
            <a:spAutoFit/>
          </a:bodyPr>
          <a:lstStyle/>
          <a:p>
            <a:pPr algn="l"/>
            <a:r>
              <a:rPr lang="en-US" sz="3200" b="1" dirty="0">
                <a:latin typeface="Times New Roman" pitchFamily="18" charset="0"/>
                <a:cs typeface="Times New Roman" pitchFamily="18" charset="0"/>
              </a:rPr>
              <a:t>Simmonds disease:</a:t>
            </a:r>
          </a:p>
          <a:p>
            <a:pPr algn="l"/>
            <a:r>
              <a:rPr lang="en-US" sz="3200" dirty="0">
                <a:latin typeface="Times New Roman" pitchFamily="18" charset="0"/>
                <a:cs typeface="Times New Roman" pitchFamily="18" charset="0"/>
              </a:rPr>
              <a:t> is a chronic deficiency of function of the pituitary gland, a form of hypopituitarism that leads to atrophy of many of the viscera, including the heart, liver, spleen, kidneys, thyroid, adrenals, and gonads The disease results in emaciation and death if left untreated</a:t>
            </a:r>
            <a:endParaRPr lang="ar-IQ" sz="32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302224"/>
            <a:ext cx="6876256" cy="3555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714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036496" cy="1384995"/>
          </a:xfrm>
          <a:prstGeom prst="rect">
            <a:avLst/>
          </a:prstGeom>
        </p:spPr>
        <p:txBody>
          <a:bodyPr wrap="square">
            <a:spAutoFit/>
          </a:bodyPr>
          <a:lstStyle/>
          <a:p>
            <a:pPr algn="l"/>
            <a:r>
              <a:rPr lang="en-US" sz="2800" dirty="0">
                <a:latin typeface="Times New Roman" pitchFamily="18" charset="0"/>
                <a:cs typeface="Times New Roman" pitchFamily="18" charset="0"/>
              </a:rPr>
              <a:t>Syndrome of inappropriate </a:t>
            </a:r>
            <a:r>
              <a:rPr lang="en-US" sz="2800" dirty="0" err="1">
                <a:latin typeface="Times New Roman" pitchFamily="18" charset="0"/>
                <a:cs typeface="Times New Roman" pitchFamily="18" charset="0"/>
              </a:rPr>
              <a:t>hypersecretion</a:t>
            </a:r>
            <a:r>
              <a:rPr lang="en-US" sz="2800" dirty="0">
                <a:latin typeface="Times New Roman" pitchFamily="18" charset="0"/>
                <a:cs typeface="Times New Roman" pitchFamily="18" charset="0"/>
              </a:rPr>
              <a:t> of ADH (SIADH) </a:t>
            </a:r>
          </a:p>
          <a:p>
            <a:pPr algn="l"/>
            <a:r>
              <a:rPr lang="en-US" sz="2800" dirty="0">
                <a:latin typeface="Times New Roman" pitchFamily="18" charset="0"/>
                <a:cs typeface="Times New Roman" pitchFamily="18" charset="0"/>
              </a:rPr>
              <a:t>It is characterized by loss of sodium through urine due to </a:t>
            </a:r>
            <a:r>
              <a:rPr lang="en-US" sz="2800" dirty="0" err="1">
                <a:latin typeface="Times New Roman" pitchFamily="18" charset="0"/>
                <a:cs typeface="Times New Roman" pitchFamily="18" charset="0"/>
              </a:rPr>
              <a:t>hypersecretion</a:t>
            </a:r>
            <a:r>
              <a:rPr lang="en-US" sz="2800" dirty="0">
                <a:latin typeface="Times New Roman" pitchFamily="18" charset="0"/>
                <a:cs typeface="Times New Roman" pitchFamily="18" charset="0"/>
              </a:rPr>
              <a:t> of ADH</a:t>
            </a:r>
            <a:endParaRPr lang="ar-IQ" sz="28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8" y="1916832"/>
            <a:ext cx="4637810" cy="472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16832"/>
            <a:ext cx="4176464"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861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144000" cy="6063198"/>
          </a:xfrm>
          <a:prstGeom prst="rect">
            <a:avLst/>
          </a:prstGeom>
        </p:spPr>
        <p:txBody>
          <a:bodyPr wrap="square">
            <a:spAutoFit/>
          </a:bodyPr>
          <a:lstStyle/>
          <a:p>
            <a:pPr algn="l"/>
            <a:r>
              <a:rPr lang="ar-IQ" sz="3600" b="1" dirty="0">
                <a:latin typeface="Times New Roman" pitchFamily="18" charset="0"/>
                <a:cs typeface="Times New Roman" pitchFamily="18" charset="0"/>
              </a:rPr>
              <a:t>:</a:t>
            </a:r>
            <a:r>
              <a:rPr lang="en-US" sz="3600" b="1" dirty="0">
                <a:latin typeface="Times New Roman" pitchFamily="18" charset="0"/>
                <a:cs typeface="Times New Roman" pitchFamily="18" charset="0"/>
              </a:rPr>
              <a:t>Diabetes </a:t>
            </a:r>
            <a:r>
              <a:rPr lang="en-US" sz="3600" b="1" dirty="0" err="1">
                <a:latin typeface="Times New Roman" pitchFamily="18" charset="0"/>
                <a:cs typeface="Times New Roman" pitchFamily="18" charset="0"/>
              </a:rPr>
              <a:t>insipidus</a:t>
            </a:r>
            <a:endParaRPr lang="en-US" sz="3600" b="1" dirty="0">
              <a:latin typeface="Times New Roman" pitchFamily="18" charset="0"/>
              <a:cs typeface="Times New Roman" pitchFamily="18" charset="0"/>
            </a:endParaRPr>
          </a:p>
          <a:p>
            <a:pPr algn="l"/>
            <a:r>
              <a:rPr lang="en-US" sz="3200" dirty="0" err="1">
                <a:latin typeface="Times New Roman" pitchFamily="18" charset="0"/>
                <a:cs typeface="Times New Roman" pitchFamily="18" charset="0"/>
              </a:rPr>
              <a:t>Hyposecretion</a:t>
            </a:r>
            <a:r>
              <a:rPr lang="en-US" sz="3200" dirty="0">
                <a:latin typeface="Times New Roman" pitchFamily="18" charset="0"/>
                <a:cs typeface="Times New Roman" pitchFamily="18" charset="0"/>
              </a:rPr>
              <a:t> of ADH causes excess excretion of water through urine It causes water </a:t>
            </a:r>
            <a:r>
              <a:rPr lang="en-US" sz="3200" dirty="0" err="1">
                <a:latin typeface="Times New Roman" pitchFamily="18" charset="0"/>
                <a:cs typeface="Times New Roman" pitchFamily="18" charset="0"/>
              </a:rPr>
              <a:t>imbalancement</a:t>
            </a:r>
            <a:r>
              <a:rPr lang="en-US" sz="3200" dirty="0">
                <a:latin typeface="Times New Roman" pitchFamily="18" charset="0"/>
                <a:cs typeface="Times New Roman" pitchFamily="18" charset="0"/>
              </a:rPr>
              <a:t> in the body This imbalance leads to intense thirst even after drinking fluids( polydipsia and excretion of </a:t>
            </a:r>
            <a:r>
              <a:rPr lang="ar-IQ" sz="3200" dirty="0">
                <a:latin typeface="Times New Roman" pitchFamily="18" charset="0"/>
                <a:cs typeface="Times New Roman" pitchFamily="18" charset="0"/>
              </a:rPr>
              <a:t>(</a:t>
            </a:r>
            <a:r>
              <a:rPr lang="en-US" sz="3200" dirty="0">
                <a:latin typeface="Times New Roman" pitchFamily="18" charset="0"/>
                <a:cs typeface="Times New Roman" pitchFamily="18" charset="0"/>
              </a:rPr>
              <a:t>large amounts of Urine( polyuria</a:t>
            </a:r>
          </a:p>
          <a:p>
            <a:pPr algn="l"/>
            <a:endParaRPr lang="en-US" sz="3200" dirty="0">
              <a:latin typeface="Times New Roman" pitchFamily="18" charset="0"/>
              <a:cs typeface="Times New Roman" pitchFamily="18" charset="0"/>
            </a:endParaRPr>
          </a:p>
          <a:p>
            <a:pPr algn="l"/>
            <a:endParaRPr lang="ar-IQ" sz="3200" dirty="0">
              <a:latin typeface="Times New Roman" pitchFamily="18" charset="0"/>
              <a:cs typeface="Times New Roman" pitchFamily="18" charset="0"/>
            </a:endParaRPr>
          </a:p>
          <a:p>
            <a:pPr algn="l"/>
            <a:r>
              <a:rPr lang="ar-IQ" sz="3200" b="1" dirty="0">
                <a:latin typeface="Times New Roman" pitchFamily="18" charset="0"/>
                <a:cs typeface="Times New Roman" pitchFamily="18" charset="0"/>
              </a:rPr>
              <a:t>:</a:t>
            </a:r>
            <a:r>
              <a:rPr lang="en-US" sz="3200" b="1" dirty="0">
                <a:latin typeface="Times New Roman" pitchFamily="18" charset="0"/>
                <a:cs typeface="Times New Roman" pitchFamily="18" charset="0"/>
              </a:rPr>
              <a:t>It is of two types</a:t>
            </a:r>
          </a:p>
          <a:p>
            <a:pPr algn="l"/>
            <a:r>
              <a:rPr lang="en-US" sz="3200" dirty="0">
                <a:latin typeface="Times New Roman" pitchFamily="18" charset="0"/>
                <a:cs typeface="Times New Roman" pitchFamily="18" charset="0"/>
              </a:rPr>
              <a:t>a) central diabetes </a:t>
            </a:r>
            <a:r>
              <a:rPr lang="en-US" sz="3200" dirty="0" err="1">
                <a:latin typeface="Times New Roman" pitchFamily="18" charset="0"/>
                <a:cs typeface="Times New Roman" pitchFamily="18" charset="0"/>
              </a:rPr>
              <a:t>insipidus</a:t>
            </a:r>
            <a:endParaRPr lang="en-US" sz="3200" dirty="0">
              <a:latin typeface="Times New Roman" pitchFamily="18" charset="0"/>
              <a:cs typeface="Times New Roman" pitchFamily="18" charset="0"/>
            </a:endParaRPr>
          </a:p>
          <a:p>
            <a:pPr algn="l"/>
            <a:endParaRPr lang="en-US" sz="3200" dirty="0">
              <a:latin typeface="Times New Roman" pitchFamily="18" charset="0"/>
              <a:cs typeface="Times New Roman" pitchFamily="18" charset="0"/>
            </a:endParaRPr>
          </a:p>
          <a:p>
            <a:pPr algn="l"/>
            <a:r>
              <a:rPr lang="en-US" sz="3200" dirty="0">
                <a:latin typeface="Times New Roman" pitchFamily="18" charset="0"/>
                <a:cs typeface="Times New Roman" pitchFamily="18" charset="0"/>
              </a:rPr>
              <a:t>b)</a:t>
            </a:r>
            <a:r>
              <a:rPr lang="en-US" sz="3200" dirty="0" err="1">
                <a:latin typeface="Times New Roman" pitchFamily="18" charset="0"/>
                <a:cs typeface="Times New Roman" pitchFamily="18" charset="0"/>
              </a:rPr>
              <a:t>Nephrogenic</a:t>
            </a:r>
            <a:r>
              <a:rPr lang="en-US" sz="3200" dirty="0">
                <a:latin typeface="Times New Roman" pitchFamily="18" charset="0"/>
                <a:cs typeface="Times New Roman" pitchFamily="18" charset="0"/>
              </a:rPr>
              <a:t> diabetes </a:t>
            </a:r>
            <a:r>
              <a:rPr lang="en-US" sz="3200" dirty="0" err="1">
                <a:latin typeface="Times New Roman" pitchFamily="18" charset="0"/>
                <a:cs typeface="Times New Roman" pitchFamily="18" charset="0"/>
              </a:rPr>
              <a:t>insipidus</a:t>
            </a:r>
            <a:endParaRPr lang="ar-IQ" sz="3200" dirty="0">
              <a:latin typeface="Times New Roman" pitchFamily="18" charset="0"/>
              <a:cs typeface="Times New Roman" pitchFamily="18" charset="0"/>
            </a:endParaRPr>
          </a:p>
        </p:txBody>
      </p:sp>
    </p:spTree>
    <p:extLst>
      <p:ext uri="{BB962C8B-B14F-4D97-AF65-F5344CB8AC3E}">
        <p14:creationId xmlns:p14="http://schemas.microsoft.com/office/powerpoint/2010/main" val="372951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60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76672"/>
            <a:ext cx="9144000" cy="5539978"/>
          </a:xfrm>
          <a:prstGeom prst="rect">
            <a:avLst/>
          </a:prstGeom>
        </p:spPr>
        <p:txBody>
          <a:bodyPr wrap="square">
            <a:spAutoFit/>
          </a:bodyPr>
          <a:lstStyle/>
          <a:p>
            <a:pPr algn="l"/>
            <a:r>
              <a:rPr lang="en-US" sz="6600" b="1" dirty="0">
                <a:solidFill>
                  <a:srgbClr val="000000"/>
                </a:solidFill>
                <a:latin typeface="Times New Roman" pitchFamily="18" charset="0"/>
                <a:cs typeface="Times New Roman" pitchFamily="18" charset="0"/>
              </a:rPr>
              <a:t>Treatment :</a:t>
            </a:r>
          </a:p>
          <a:p>
            <a:pPr algn="l"/>
            <a:r>
              <a:rPr lang="en-US" sz="4800" dirty="0">
                <a:solidFill>
                  <a:srgbClr val="000000"/>
                </a:solidFill>
                <a:latin typeface="Times New Roman" pitchFamily="18" charset="0"/>
                <a:cs typeface="Times New Roman" pitchFamily="18" charset="0"/>
              </a:rPr>
              <a:t>* Drug therapy: </a:t>
            </a:r>
            <a:r>
              <a:rPr lang="en-US" sz="4800" dirty="0" err="1">
                <a:solidFill>
                  <a:srgbClr val="000000"/>
                </a:solidFill>
                <a:latin typeface="Times New Roman" pitchFamily="18" charset="0"/>
                <a:cs typeface="Times New Roman" pitchFamily="18" charset="0"/>
              </a:rPr>
              <a:t>Bromocriptine</a:t>
            </a:r>
            <a:r>
              <a:rPr lang="en-US" sz="4800" dirty="0">
                <a:solidFill>
                  <a:srgbClr val="000000"/>
                </a:solidFill>
                <a:latin typeface="Times New Roman" pitchFamily="18" charset="0"/>
                <a:cs typeface="Times New Roman" pitchFamily="18" charset="0"/>
              </a:rPr>
              <a:t>.</a:t>
            </a:r>
          </a:p>
          <a:p>
            <a:pPr algn="l"/>
            <a:endParaRPr lang="ar-IQ" sz="4800" dirty="0">
              <a:solidFill>
                <a:srgbClr val="000000"/>
              </a:solidFill>
              <a:latin typeface="Times New Roman" pitchFamily="18" charset="0"/>
              <a:cs typeface="Times New Roman" pitchFamily="18" charset="0"/>
            </a:endParaRPr>
          </a:p>
          <a:p>
            <a:pPr algn="l"/>
            <a:r>
              <a:rPr lang="en-US" sz="4800" dirty="0">
                <a:solidFill>
                  <a:srgbClr val="000000"/>
                </a:solidFill>
                <a:latin typeface="Times New Roman" pitchFamily="18" charset="0"/>
                <a:cs typeface="Times New Roman" pitchFamily="18" charset="0"/>
              </a:rPr>
              <a:t>* Radiation therapy.</a:t>
            </a:r>
          </a:p>
          <a:p>
            <a:pPr algn="l"/>
            <a:endParaRPr lang="ar-IQ" sz="4800" dirty="0">
              <a:solidFill>
                <a:srgbClr val="000000"/>
              </a:solidFill>
              <a:latin typeface="Times New Roman" pitchFamily="18" charset="0"/>
              <a:cs typeface="Times New Roman" pitchFamily="18" charset="0"/>
            </a:endParaRPr>
          </a:p>
          <a:p>
            <a:pPr algn="l"/>
            <a:r>
              <a:rPr lang="en-US" sz="4800" dirty="0">
                <a:solidFill>
                  <a:srgbClr val="000000"/>
                </a:solidFill>
                <a:latin typeface="Times New Roman" pitchFamily="18" charset="0"/>
                <a:cs typeface="Times New Roman" pitchFamily="18" charset="0"/>
              </a:rPr>
              <a:t>*Surgery: To remove pituitary adenoma</a:t>
            </a:r>
          </a:p>
        </p:txBody>
      </p:sp>
    </p:spTree>
    <p:extLst>
      <p:ext uri="{BB962C8B-B14F-4D97-AF65-F5344CB8AC3E}">
        <p14:creationId xmlns:p14="http://schemas.microsoft.com/office/powerpoint/2010/main" val="3488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8658"/>
            <a:ext cx="6480720" cy="462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8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0"/>
            <a:ext cx="47160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 y="0"/>
            <a:ext cx="443729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31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332656"/>
            <a:ext cx="8424936" cy="1384995"/>
          </a:xfrm>
          <a:prstGeom prst="rect">
            <a:avLst/>
          </a:prstGeom>
        </p:spPr>
        <p:txBody>
          <a:bodyPr wrap="square">
            <a:spAutoFit/>
          </a:bodyPr>
          <a:lstStyle/>
          <a:p>
            <a:pPr algn="l"/>
            <a:r>
              <a:rPr lang="en-US" sz="2800" b="1" dirty="0">
                <a:solidFill>
                  <a:schemeClr val="accent1">
                    <a:lumMod val="50000"/>
                  </a:schemeClr>
                </a:solidFill>
                <a:latin typeface="Times New Roman" pitchFamily="18" charset="0"/>
                <a:cs typeface="Times New Roman" pitchFamily="18" charset="0"/>
              </a:rPr>
              <a:t>Two reasons for pituitary disorders</a:t>
            </a:r>
          </a:p>
          <a:p>
            <a:pPr algn="l"/>
            <a:r>
              <a:rPr lang="en-US" sz="2800" b="1" dirty="0">
                <a:solidFill>
                  <a:schemeClr val="accent1">
                    <a:lumMod val="50000"/>
                  </a:schemeClr>
                </a:solidFill>
                <a:latin typeface="Times New Roman" pitchFamily="18" charset="0"/>
                <a:cs typeface="Times New Roman" pitchFamily="18" charset="0"/>
              </a:rPr>
              <a:t>*  Hyperactivity       </a:t>
            </a:r>
          </a:p>
          <a:p>
            <a:pPr algn="l"/>
            <a:r>
              <a:rPr lang="en-US" sz="2800" b="1" dirty="0">
                <a:solidFill>
                  <a:schemeClr val="accent1">
                    <a:lumMod val="50000"/>
                  </a:schemeClr>
                </a:solidFill>
                <a:latin typeface="Times New Roman" pitchFamily="18" charset="0"/>
                <a:cs typeface="Times New Roman" pitchFamily="18" charset="0"/>
              </a:rPr>
              <a:t>*  </a:t>
            </a:r>
            <a:r>
              <a:rPr lang="en-US" sz="2800" b="1" dirty="0" err="1">
                <a:solidFill>
                  <a:schemeClr val="accent1">
                    <a:lumMod val="50000"/>
                  </a:schemeClr>
                </a:solidFill>
                <a:latin typeface="Times New Roman" pitchFamily="18" charset="0"/>
                <a:cs typeface="Times New Roman" pitchFamily="18" charset="0"/>
              </a:rPr>
              <a:t>Hypoactivity</a:t>
            </a:r>
            <a:endParaRPr lang="en-US" sz="2800" b="1" dirty="0">
              <a:solidFill>
                <a:schemeClr val="accent1">
                  <a:lumMod val="50000"/>
                </a:schemeClr>
              </a:solidFill>
              <a:latin typeface="Times New Roman" pitchFamily="18" charset="0"/>
              <a:cs typeface="Times New Roman" pitchFamily="18" charset="0"/>
            </a:endParaRPr>
          </a:p>
        </p:txBody>
      </p:sp>
      <p:graphicFrame>
        <p:nvGraphicFramePr>
          <p:cNvPr id="7" name="جدول 6"/>
          <p:cNvGraphicFramePr>
            <a:graphicFrameLocks noGrp="1"/>
          </p:cNvGraphicFramePr>
          <p:nvPr>
            <p:extLst>
              <p:ext uri="{D42A27DB-BD31-4B8C-83A1-F6EECF244321}">
                <p14:modId xmlns:p14="http://schemas.microsoft.com/office/powerpoint/2010/main" val="3030230979"/>
              </p:ext>
            </p:extLst>
          </p:nvPr>
        </p:nvGraphicFramePr>
        <p:xfrm>
          <a:off x="107504" y="1717648"/>
          <a:ext cx="9036496" cy="5140352"/>
        </p:xfrm>
        <a:graphic>
          <a:graphicData uri="http://schemas.openxmlformats.org/drawingml/2006/table">
            <a:tbl>
              <a:tblPr rtl="1" firstRow="1" bandRow="1">
                <a:tableStyleId>{5C22544A-7EE6-4342-B048-85BDC9FD1C3A}</a:tableStyleId>
              </a:tblPr>
              <a:tblGrid>
                <a:gridCol w="2918926">
                  <a:extLst>
                    <a:ext uri="{9D8B030D-6E8A-4147-A177-3AD203B41FA5}">
                      <a16:colId xmlns:a16="http://schemas.microsoft.com/office/drawing/2014/main" val="20000"/>
                    </a:ext>
                  </a:extLst>
                </a:gridCol>
                <a:gridCol w="2852260">
                  <a:extLst>
                    <a:ext uri="{9D8B030D-6E8A-4147-A177-3AD203B41FA5}">
                      <a16:colId xmlns:a16="http://schemas.microsoft.com/office/drawing/2014/main" val="20001"/>
                    </a:ext>
                  </a:extLst>
                </a:gridCol>
                <a:gridCol w="3265310">
                  <a:extLst>
                    <a:ext uri="{9D8B030D-6E8A-4147-A177-3AD203B41FA5}">
                      <a16:colId xmlns:a16="http://schemas.microsoft.com/office/drawing/2014/main" val="20002"/>
                    </a:ext>
                  </a:extLst>
                </a:gridCol>
              </a:tblGrid>
              <a:tr h="895207">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baseline="0" dirty="0">
                          <a:solidFill>
                            <a:schemeClr val="tx1"/>
                          </a:solidFill>
                          <a:latin typeface="+mn-lt"/>
                          <a:ea typeface="+mn-ea"/>
                          <a:cs typeface="+mn-cs"/>
                        </a:rPr>
                        <a:t>HYPO</a:t>
                      </a:r>
                      <a:r>
                        <a:rPr kumimoji="0" lang="en-US" sz="1800" b="0" i="0" u="none" strike="noStrike" kern="1200" baseline="0" dirty="0">
                          <a:solidFill>
                            <a:schemeClr val="tx1"/>
                          </a:solidFill>
                          <a:latin typeface="+mn-lt"/>
                          <a:ea typeface="+mn-ea"/>
                          <a:cs typeface="+mn-cs"/>
                        </a:rPr>
                        <a:t>	</a:t>
                      </a:r>
                    </a:p>
                    <a:p>
                      <a:pPr algn="ctr" rtl="1"/>
                      <a:endParaRPr lang="ar-IQ" dirty="0"/>
                    </a:p>
                  </a:txBody>
                  <a:tcPr/>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baseline="0" dirty="0">
                          <a:solidFill>
                            <a:schemeClr val="tx1"/>
                          </a:solidFill>
                          <a:latin typeface="Times New Roman" pitchFamily="18" charset="0"/>
                          <a:ea typeface="+mn-ea"/>
                          <a:cs typeface="Times New Roman" pitchFamily="18" charset="0"/>
                        </a:rPr>
                        <a:t>HYPER</a:t>
                      </a:r>
                      <a:r>
                        <a:rPr kumimoji="0" lang="en-US" sz="2800" b="0" i="0" u="none" strike="noStrike" kern="1200" baseline="0" dirty="0">
                          <a:solidFill>
                            <a:schemeClr val="tx1"/>
                          </a:solidFill>
                          <a:latin typeface="Times New Roman" pitchFamily="18" charset="0"/>
                          <a:ea typeface="+mn-ea"/>
                          <a:cs typeface="Times New Roman" pitchFamily="18" charset="0"/>
                        </a:rPr>
                        <a:t>	</a:t>
                      </a:r>
                    </a:p>
                    <a:p>
                      <a:pPr rtl="1"/>
                      <a:endParaRPr lang="ar-IQ"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baseline="0" dirty="0">
                          <a:solidFill>
                            <a:schemeClr val="tx1"/>
                          </a:solidFill>
                          <a:latin typeface="Times New Roman" pitchFamily="18" charset="0"/>
                          <a:ea typeface="+mn-ea"/>
                          <a:cs typeface="Times New Roman" pitchFamily="18" charset="0"/>
                        </a:rPr>
                        <a:t>Parts	</a:t>
                      </a:r>
                    </a:p>
                    <a:p>
                      <a:pPr rtl="1"/>
                      <a:endParaRPr lang="ar-IQ" dirty="0"/>
                    </a:p>
                  </a:txBody>
                  <a:tcPr/>
                </a:tc>
                <a:extLst>
                  <a:ext uri="{0D108BD9-81ED-4DB2-BD59-A6C34878D82A}">
                    <a16:rowId xmlns:a16="http://schemas.microsoft.com/office/drawing/2014/main" val="10000"/>
                  </a:ext>
                </a:extLst>
              </a:tr>
              <a:tr h="670357">
                <a:tc>
                  <a:txBody>
                    <a:bodyPr/>
                    <a:lstStyle/>
                    <a:p>
                      <a:pPr algn="l"/>
                      <a:r>
                        <a:rPr lang="en-US" sz="2400" b="1" i="0" u="none" strike="noStrike" baseline="0" dirty="0">
                          <a:solidFill>
                            <a:srgbClr val="000000"/>
                          </a:solidFill>
                          <a:latin typeface="Times New Roman" pitchFamily="18" charset="0"/>
                          <a:cs typeface="Times New Roman" pitchFamily="18" charset="0"/>
                        </a:rPr>
                        <a:t>1.Dwarfism</a:t>
                      </a:r>
                    </a:p>
                  </a:txBody>
                  <a:tcPr/>
                </a:tc>
                <a:tc>
                  <a:txBody>
                    <a:bodyPr/>
                    <a:lstStyle/>
                    <a:p>
                      <a:pPr algn="l"/>
                      <a:r>
                        <a:rPr lang="en-US" sz="2400" b="1" i="0" u="none" strike="noStrike" baseline="0" dirty="0">
                          <a:solidFill>
                            <a:srgbClr val="000000"/>
                          </a:solidFill>
                          <a:latin typeface="Times New Roman" pitchFamily="18" charset="0"/>
                          <a:cs typeface="Times New Roman" pitchFamily="18" charset="0"/>
                        </a:rPr>
                        <a:t>1.Gigantism</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baseline="0" dirty="0">
                          <a:solidFill>
                            <a:schemeClr val="dk1"/>
                          </a:solidFill>
                          <a:latin typeface="+mn-lt"/>
                          <a:ea typeface="+mn-ea"/>
                          <a:cs typeface="+mn-cs"/>
                        </a:rPr>
                        <a:t>Anterior Pituitary	</a:t>
                      </a:r>
                    </a:p>
                  </a:txBody>
                  <a:tcPr/>
                </a:tc>
                <a:extLst>
                  <a:ext uri="{0D108BD9-81ED-4DB2-BD59-A6C34878D82A}">
                    <a16:rowId xmlns:a16="http://schemas.microsoft.com/office/drawing/2014/main" val="10001"/>
                  </a:ext>
                </a:extLst>
              </a:tr>
              <a:tr h="704965">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2.Acromicria</a:t>
                      </a:r>
                    </a:p>
                  </a:txBody>
                  <a:tcPr/>
                </a:tc>
                <a:tc>
                  <a:txBody>
                    <a:bodyPr/>
                    <a:lstStyle/>
                    <a:p>
                      <a:pPr algn="l"/>
                      <a:r>
                        <a:rPr lang="en-US" sz="2400" b="1" i="0" u="none" strike="noStrike" baseline="0" dirty="0">
                          <a:solidFill>
                            <a:srgbClr val="000000"/>
                          </a:solidFill>
                          <a:latin typeface="Times New Roman" pitchFamily="18" charset="0"/>
                          <a:cs typeface="Times New Roman" pitchFamily="18" charset="0"/>
                        </a:rPr>
                        <a:t>2.Acromegaly</a:t>
                      </a:r>
                    </a:p>
                  </a:txBody>
                  <a:tcPr/>
                </a:tc>
                <a:tc>
                  <a:txBody>
                    <a:bodyPr/>
                    <a:lstStyle/>
                    <a:p>
                      <a:pPr algn="ctr" rtl="1"/>
                      <a:endParaRPr lang="ar-IQ" sz="2400" b="1" dirty="0"/>
                    </a:p>
                  </a:txBody>
                  <a:tcPr/>
                </a:tc>
                <a:extLst>
                  <a:ext uri="{0D108BD9-81ED-4DB2-BD59-A6C34878D82A}">
                    <a16:rowId xmlns:a16="http://schemas.microsoft.com/office/drawing/2014/main" val="10002"/>
                  </a:ext>
                </a:extLst>
              </a:tr>
              <a:tr h="769459">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3.Simmond’sdisease</a:t>
                      </a:r>
                    </a:p>
                  </a:txBody>
                  <a:tcPr/>
                </a:tc>
                <a:tc>
                  <a:txBody>
                    <a:bodyPr/>
                    <a:lstStyle/>
                    <a:p>
                      <a:pPr algn="l"/>
                      <a:r>
                        <a:rPr lang="en-US" sz="2400" b="1" i="0" u="none" strike="noStrike" baseline="0" dirty="0">
                          <a:solidFill>
                            <a:srgbClr val="000000"/>
                          </a:solidFill>
                          <a:latin typeface="Times New Roman" pitchFamily="18" charset="0"/>
                          <a:cs typeface="Times New Roman" pitchFamily="18" charset="0"/>
                        </a:rPr>
                        <a:t>3.Cushing’sdisease</a:t>
                      </a:r>
                    </a:p>
                  </a:txBody>
                  <a:tcPr/>
                </a:tc>
                <a:tc>
                  <a:txBody>
                    <a:bodyPr/>
                    <a:lstStyle/>
                    <a:p>
                      <a:pPr algn="ctr" rtl="1"/>
                      <a:endParaRPr lang="ar-IQ" sz="2400" b="1" dirty="0"/>
                    </a:p>
                  </a:txBody>
                  <a:tcPr/>
                </a:tc>
                <a:extLst>
                  <a:ext uri="{0D108BD9-81ED-4DB2-BD59-A6C34878D82A}">
                    <a16:rowId xmlns:a16="http://schemas.microsoft.com/office/drawing/2014/main" val="10003"/>
                  </a:ext>
                </a:extLst>
              </a:tr>
              <a:tr h="2100364">
                <a:tc>
                  <a:txBody>
                    <a:bodyPr/>
                    <a:lstStyle/>
                    <a:p>
                      <a:pPr algn="l"/>
                      <a:r>
                        <a:rPr lang="en-US" sz="2400" b="1" i="0" u="none" strike="noStrike" baseline="0" dirty="0">
                          <a:solidFill>
                            <a:srgbClr val="000000"/>
                          </a:solidFill>
                          <a:latin typeface="Times New Roman" pitchFamily="18" charset="0"/>
                          <a:cs typeface="Times New Roman" pitchFamily="18" charset="0"/>
                        </a:rPr>
                        <a:t>Diabetes </a:t>
                      </a:r>
                      <a:r>
                        <a:rPr lang="en-US" sz="2400" b="1" i="0" u="none" strike="noStrike" baseline="0" dirty="0" err="1">
                          <a:solidFill>
                            <a:srgbClr val="000000"/>
                          </a:solidFill>
                          <a:latin typeface="Times New Roman" pitchFamily="18" charset="0"/>
                          <a:cs typeface="Times New Roman" pitchFamily="18" charset="0"/>
                        </a:rPr>
                        <a:t>insipidus</a:t>
                      </a:r>
                      <a:r>
                        <a:rPr lang="en-US" sz="2400" b="1" i="0" u="none" strike="noStrike" baseline="0" dirty="0">
                          <a:solidFill>
                            <a:srgbClr val="000000"/>
                          </a:solidFill>
                          <a:latin typeface="Times New Roman" pitchFamily="18" charset="0"/>
                          <a:cs typeface="Times New Roman" pitchFamily="18" charset="0"/>
                        </a:rPr>
                        <a:t>	</a:t>
                      </a:r>
                    </a:p>
                    <a:p>
                      <a:pPr algn="l" rtl="1"/>
                      <a:endParaRPr lang="ar-IQ" sz="2400" b="1" dirty="0">
                        <a:latin typeface="Times New Roman" pitchFamily="18" charset="0"/>
                        <a:cs typeface="Times New Roman" pitchFamily="18" charset="0"/>
                      </a:endParaRPr>
                    </a:p>
                  </a:txBody>
                  <a:tcPr/>
                </a:tc>
                <a:tc>
                  <a:txBody>
                    <a:bodyPr/>
                    <a:lstStyle/>
                    <a:p>
                      <a:pPr algn="l"/>
                      <a:r>
                        <a:rPr lang="en-US" sz="2400" b="1" i="0" u="none" strike="noStrike" baseline="0" dirty="0">
                          <a:solidFill>
                            <a:srgbClr val="000000"/>
                          </a:solidFill>
                          <a:latin typeface="Times New Roman" pitchFamily="18" charset="0"/>
                          <a:cs typeface="Times New Roman" pitchFamily="18" charset="0"/>
                        </a:rPr>
                        <a:t>Syndrome of inappropriate </a:t>
                      </a:r>
                      <a:r>
                        <a:rPr lang="en-US" sz="2400" b="1" i="0" u="none" strike="noStrike" baseline="0" dirty="0" err="1">
                          <a:solidFill>
                            <a:srgbClr val="000000"/>
                          </a:solidFill>
                          <a:latin typeface="Times New Roman" pitchFamily="18" charset="0"/>
                          <a:cs typeface="Times New Roman" pitchFamily="18" charset="0"/>
                        </a:rPr>
                        <a:t>hypersecretion</a:t>
                      </a:r>
                      <a:r>
                        <a:rPr lang="en-US" sz="2400" b="1" i="0" u="none" strike="noStrike" baseline="0" dirty="0">
                          <a:solidFill>
                            <a:srgbClr val="000000"/>
                          </a:solidFill>
                          <a:latin typeface="Times New Roman" pitchFamily="18" charset="0"/>
                          <a:cs typeface="Times New Roman" pitchFamily="18" charset="0"/>
                        </a:rPr>
                        <a:t> of ADH(SIADH)</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kumimoji="0" lang="en-US" sz="2400" b="1" i="0" u="none" strike="noStrike" kern="1200" baseline="0" dirty="0">
                          <a:solidFill>
                            <a:schemeClr val="dk1"/>
                          </a:solidFill>
                          <a:latin typeface="+mn-lt"/>
                          <a:ea typeface="+mn-ea"/>
                          <a:cs typeface="+mn-cs"/>
                        </a:rPr>
                        <a:t>Posterior Pituitary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80034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116632"/>
            <a:ext cx="9144000" cy="6617196"/>
          </a:xfrm>
          <a:prstGeom prst="rect">
            <a:avLst/>
          </a:prstGeom>
        </p:spPr>
        <p:txBody>
          <a:bodyPr wrap="square">
            <a:spAutoFit/>
          </a:bodyPr>
          <a:lstStyle/>
          <a:p>
            <a:pPr algn="l" rtl="0"/>
            <a:r>
              <a:rPr lang="en-US" sz="3200" b="1" dirty="0">
                <a:solidFill>
                  <a:srgbClr val="000000"/>
                </a:solidFill>
                <a:latin typeface="Times New Roman" pitchFamily="18" charset="0"/>
                <a:cs typeface="Times New Roman" pitchFamily="18" charset="0"/>
              </a:rPr>
              <a:t>Gigantism</a:t>
            </a:r>
            <a:r>
              <a:rPr lang="en-US" sz="2400" dirty="0">
                <a:solidFill>
                  <a:srgbClr val="000000"/>
                </a:solidFill>
                <a:latin typeface="Times New Roman" pitchFamily="18" charset="0"/>
                <a:cs typeface="Times New Roman" pitchFamily="18" charset="0"/>
              </a:rPr>
              <a:t>: It is caused by over production of the Growth Hormone that occurs during childhood. The over production of the growth hormone is due to a Pituitary Gland tumor As the tumor grows it  compresses against the Pituitary Gland making an excessive amount of GH.</a:t>
            </a:r>
          </a:p>
          <a:p>
            <a:pPr algn="l" rtl="0"/>
            <a:endParaRPr lang="en-US" sz="2400" b="1" dirty="0">
              <a:solidFill>
                <a:srgbClr val="000000"/>
              </a:solidFill>
              <a:latin typeface="Times New Roman" pitchFamily="18" charset="0"/>
              <a:cs typeface="Times New Roman" pitchFamily="18" charset="0"/>
            </a:endParaRPr>
          </a:p>
          <a:p>
            <a:pPr algn="l" rtl="0"/>
            <a:r>
              <a:rPr lang="en-US" sz="3200" b="1" dirty="0">
                <a:solidFill>
                  <a:srgbClr val="000000"/>
                </a:solidFill>
                <a:latin typeface="Times New Roman" pitchFamily="18" charset="0"/>
                <a:cs typeface="Times New Roman" pitchFamily="18" charset="0"/>
              </a:rPr>
              <a:t>Signs and symptoms:</a:t>
            </a:r>
          </a:p>
          <a:p>
            <a:pPr algn="l" rtl="0"/>
            <a:r>
              <a:rPr lang="en-US" sz="2400" dirty="0">
                <a:solidFill>
                  <a:srgbClr val="000000"/>
                </a:solidFill>
                <a:latin typeface="Times New Roman" pitchFamily="18" charset="0"/>
                <a:cs typeface="Times New Roman" pitchFamily="18" charset="0"/>
              </a:rPr>
              <a:t>* General overgrowth of the person</a:t>
            </a:r>
          </a:p>
          <a:p>
            <a:pPr algn="l" rtl="0"/>
            <a:r>
              <a:rPr lang="en-US" sz="2400" dirty="0">
                <a:solidFill>
                  <a:srgbClr val="000000"/>
                </a:solidFill>
                <a:latin typeface="Times New Roman" pitchFamily="18" charset="0"/>
                <a:cs typeface="Times New Roman" pitchFamily="18" charset="0"/>
              </a:rPr>
              <a:t>Leads to the development of a huge stature, with a height of more than 7-8 feet The limbs are disproportionally long.</a:t>
            </a:r>
          </a:p>
          <a:p>
            <a:pPr algn="l" rtl="0"/>
            <a:endParaRPr lang="en-US" sz="2400" dirty="0">
              <a:solidFill>
                <a:srgbClr val="000000"/>
              </a:solidFill>
              <a:latin typeface="Times New Roman" pitchFamily="18" charset="0"/>
              <a:cs typeface="Times New Roman" pitchFamily="18" charset="0"/>
            </a:endParaRPr>
          </a:p>
          <a:p>
            <a:pPr algn="l" rtl="0"/>
            <a:endParaRPr lang="en-US" sz="2400" dirty="0">
              <a:solidFill>
                <a:srgbClr val="000000"/>
              </a:solidFill>
              <a:latin typeface="Times New Roman" pitchFamily="18" charset="0"/>
              <a:cs typeface="Times New Roman" pitchFamily="18" charset="0"/>
            </a:endParaRPr>
          </a:p>
          <a:p>
            <a:pPr algn="l" rtl="0"/>
            <a:r>
              <a:rPr lang="en-US" sz="2400" dirty="0">
                <a:solidFill>
                  <a:srgbClr val="000000"/>
                </a:solidFill>
                <a:latin typeface="Times New Roman" pitchFamily="18" charset="0"/>
                <a:cs typeface="Times New Roman" pitchFamily="18" charset="0"/>
              </a:rPr>
              <a:t>*Giants are hyperglycemic and develop</a:t>
            </a:r>
          </a:p>
          <a:p>
            <a:pPr algn="l" rtl="0"/>
            <a:r>
              <a:rPr lang="en-US" sz="2400" dirty="0">
                <a:solidFill>
                  <a:srgbClr val="000000"/>
                </a:solidFill>
                <a:latin typeface="Times New Roman" pitchFamily="18" charset="0"/>
                <a:cs typeface="Times New Roman" pitchFamily="18" charset="0"/>
              </a:rPr>
              <a:t>Glycosuria and pituitary diabetes.</a:t>
            </a:r>
          </a:p>
          <a:p>
            <a:pPr algn="l" rtl="0"/>
            <a:r>
              <a:rPr lang="en-US" sz="2400" dirty="0">
                <a:solidFill>
                  <a:srgbClr val="000000"/>
                </a:solidFill>
                <a:latin typeface="Times New Roman" pitchFamily="18" charset="0"/>
                <a:cs typeface="Times New Roman" pitchFamily="18" charset="0"/>
              </a:rPr>
              <a:t>Hyperglycemia causes constant</a:t>
            </a:r>
          </a:p>
          <a:p>
            <a:pPr algn="l" rtl="0"/>
            <a:r>
              <a:rPr lang="en-US" sz="2400" dirty="0">
                <a:solidFill>
                  <a:srgbClr val="000000"/>
                </a:solidFill>
                <a:latin typeface="Times New Roman" pitchFamily="18" charset="0"/>
                <a:cs typeface="Times New Roman" pitchFamily="18" charset="0"/>
              </a:rPr>
              <a:t>Stimulation of </a:t>
            </a:r>
            <a:r>
              <a:rPr lang="el-GR" sz="2400" dirty="0">
                <a:solidFill>
                  <a:srgbClr val="000000"/>
                </a:solidFill>
                <a:latin typeface="Times New Roman" pitchFamily="18" charset="0"/>
                <a:cs typeface="Times New Roman" pitchFamily="18" charset="0"/>
              </a:rPr>
              <a:t>β-</a:t>
            </a:r>
            <a:r>
              <a:rPr lang="en-US" sz="2400" dirty="0">
                <a:solidFill>
                  <a:srgbClr val="000000"/>
                </a:solidFill>
                <a:latin typeface="Times New Roman" pitchFamily="18" charset="0"/>
                <a:cs typeface="Times New Roman" pitchFamily="18" charset="0"/>
              </a:rPr>
              <a:t>cells of Langerhans </a:t>
            </a:r>
          </a:p>
          <a:p>
            <a:pPr algn="l"/>
            <a:r>
              <a:rPr lang="en-US" sz="2400" dirty="0">
                <a:solidFill>
                  <a:srgbClr val="000000"/>
                </a:solidFill>
                <a:latin typeface="Times New Roman" pitchFamily="18" charset="0"/>
                <a:cs typeface="Times New Roman" pitchFamily="18" charset="0"/>
              </a:rPr>
              <a:t>in pancreas.</a:t>
            </a:r>
            <a:endParaRPr lang="ar-IQ"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635513"/>
            <a:ext cx="3551088"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223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260648"/>
            <a:ext cx="9058250" cy="4955203"/>
          </a:xfrm>
          <a:prstGeom prst="rect">
            <a:avLst/>
          </a:prstGeom>
        </p:spPr>
        <p:txBody>
          <a:bodyPr wrap="square">
            <a:spAutoFit/>
          </a:bodyPr>
          <a:lstStyle/>
          <a:p>
            <a:pPr algn="l"/>
            <a:r>
              <a:rPr lang="en-US" sz="3200" b="1" dirty="0">
                <a:solidFill>
                  <a:srgbClr val="000000"/>
                </a:solidFill>
                <a:latin typeface="Times New Roman" pitchFamily="18" charset="0"/>
                <a:cs typeface="Times New Roman" pitchFamily="18" charset="0"/>
              </a:rPr>
              <a:t>Acromegaly</a:t>
            </a:r>
            <a:r>
              <a:rPr lang="en-US" sz="2800" b="1" dirty="0">
                <a:solidFill>
                  <a:srgbClr val="000000"/>
                </a:solidFill>
                <a:latin typeface="Times New Roman" pitchFamily="18" charset="0"/>
                <a:cs typeface="Times New Roman" pitchFamily="18" charset="0"/>
              </a:rPr>
              <a:t>: </a:t>
            </a:r>
            <a:r>
              <a:rPr lang="en-US" sz="2800" dirty="0">
                <a:solidFill>
                  <a:srgbClr val="000000"/>
                </a:solidFill>
                <a:latin typeface="Times New Roman" pitchFamily="18" charset="0"/>
                <a:cs typeface="Times New Roman" pitchFamily="18" charset="0"/>
              </a:rPr>
              <a:t>Hormonal disorder ,pituitary gland produces too much growth hormone during adulthood Acromegaly patient bones increase in size, Including hands ,feet and face Acromegaly usually affects middle-aged adults.</a:t>
            </a:r>
          </a:p>
          <a:p>
            <a:pPr algn="l"/>
            <a:r>
              <a:rPr lang="en-US" sz="3200" b="1" dirty="0">
                <a:solidFill>
                  <a:srgbClr val="000000"/>
                </a:solidFill>
                <a:latin typeface="Times New Roman" pitchFamily="18" charset="0"/>
                <a:cs typeface="Times New Roman" pitchFamily="18" charset="0"/>
              </a:rPr>
              <a:t>Signs and symptoms:</a:t>
            </a:r>
          </a:p>
          <a:p>
            <a:pPr algn="l"/>
            <a:r>
              <a:rPr lang="en-US" sz="2400" b="1" dirty="0">
                <a:solidFill>
                  <a:srgbClr val="000000"/>
                </a:solidFill>
                <a:latin typeface="Times New Roman" pitchFamily="18" charset="0"/>
                <a:cs typeface="Times New Roman" pitchFamily="18" charset="0"/>
              </a:rPr>
              <a:t>*</a:t>
            </a:r>
            <a:r>
              <a:rPr lang="en-US" sz="2400" dirty="0" err="1">
                <a:solidFill>
                  <a:srgbClr val="000000"/>
                </a:solidFill>
                <a:latin typeface="Times New Roman" pitchFamily="18" charset="0"/>
                <a:cs typeface="Times New Roman" pitchFamily="18" charset="0"/>
              </a:rPr>
              <a:t>Acromegalic</a:t>
            </a:r>
            <a:r>
              <a:rPr lang="en-US" sz="2400" dirty="0">
                <a:solidFill>
                  <a:srgbClr val="000000"/>
                </a:solidFill>
                <a:latin typeface="Times New Roman" pitchFamily="18" charset="0"/>
                <a:cs typeface="Times New Roman" pitchFamily="18" charset="0"/>
              </a:rPr>
              <a:t> or (  gorilla face) Face with rough feature ,such as, thickening of lips, thickening and wrinkles formation on forehead and pragmatism (protrusion of lower jaw).</a:t>
            </a:r>
          </a:p>
          <a:p>
            <a:pPr algn="l"/>
            <a:r>
              <a:rPr lang="en-US" sz="2400" b="1" dirty="0">
                <a:solidFill>
                  <a:srgbClr val="000000"/>
                </a:solidFill>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Enlargement of hands and feet.</a:t>
            </a:r>
          </a:p>
          <a:p>
            <a:pPr algn="l"/>
            <a:r>
              <a:rPr lang="en-US" sz="2400" dirty="0">
                <a:solidFill>
                  <a:srgbClr val="000000"/>
                </a:solidFill>
                <a:latin typeface="Times New Roman" pitchFamily="18" charset="0"/>
                <a:cs typeface="Times New Roman" pitchFamily="18" charset="0"/>
              </a:rPr>
              <a:t>*Enlargement of visceral organ ,such as, lungs ,thymus, heart, liver, etc.</a:t>
            </a:r>
          </a:p>
          <a:p>
            <a:pPr algn="l"/>
            <a:r>
              <a:rPr lang="en-US" sz="2400" dirty="0">
                <a:solidFill>
                  <a:srgbClr val="000000"/>
                </a:solidFill>
                <a:latin typeface="Times New Roman" pitchFamily="18" charset="0"/>
                <a:cs typeface="Times New Roman" pitchFamily="18" charset="0"/>
              </a:rPr>
              <a:t>*Hyperactivity of thyroid, parathyroid ,and </a:t>
            </a:r>
          </a:p>
          <a:p>
            <a:pPr algn="l"/>
            <a:r>
              <a:rPr lang="en-US" sz="2400" dirty="0">
                <a:solidFill>
                  <a:srgbClr val="000000"/>
                </a:solidFill>
                <a:latin typeface="Times New Roman" pitchFamily="18" charset="0"/>
                <a:cs typeface="Times New Roman" pitchFamily="18" charset="0"/>
              </a:rPr>
              <a:t>Adrenal gland.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9403" y="4447393"/>
            <a:ext cx="2686050" cy="243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797153"/>
            <a:ext cx="2652873" cy="2082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50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332656"/>
            <a:ext cx="9036496" cy="6247864"/>
          </a:xfrm>
          <a:prstGeom prst="rect">
            <a:avLst/>
          </a:prstGeom>
        </p:spPr>
        <p:txBody>
          <a:bodyPr wrap="square">
            <a:spAutoFit/>
          </a:bodyPr>
          <a:lstStyle/>
          <a:p>
            <a:pPr algn="l"/>
            <a:r>
              <a:rPr lang="en-US" sz="4000" b="1" dirty="0">
                <a:solidFill>
                  <a:srgbClr val="000000"/>
                </a:solidFill>
                <a:latin typeface="Times New Roman"/>
              </a:rPr>
              <a:t>CUSHING'S DISEASE</a:t>
            </a:r>
          </a:p>
          <a:p>
            <a:pPr algn="l"/>
            <a:r>
              <a:rPr lang="en-US" sz="3600" dirty="0">
                <a:solidFill>
                  <a:srgbClr val="000000"/>
                </a:solidFill>
                <a:latin typeface="Wingdings"/>
              </a:rPr>
              <a:t></a:t>
            </a:r>
            <a:r>
              <a:rPr lang="en-US" sz="3600" dirty="0">
                <a:solidFill>
                  <a:srgbClr val="000000"/>
                </a:solidFill>
                <a:latin typeface="Times New Roman"/>
              </a:rPr>
              <a:t>Rare disease characterized by obesity.</a:t>
            </a:r>
          </a:p>
          <a:p>
            <a:pPr algn="l"/>
            <a:r>
              <a:rPr lang="en-US" sz="3600" dirty="0">
                <a:solidFill>
                  <a:srgbClr val="000000"/>
                </a:solidFill>
                <a:latin typeface="Wingdings"/>
              </a:rPr>
              <a:t></a:t>
            </a:r>
            <a:r>
              <a:rPr lang="en-US" sz="3600" dirty="0">
                <a:solidFill>
                  <a:srgbClr val="000000"/>
                </a:solidFill>
                <a:latin typeface="Times New Roman"/>
              </a:rPr>
              <a:t>Develop by basophilic adenoma of </a:t>
            </a:r>
            <a:r>
              <a:rPr lang="en-US" sz="3600" dirty="0" err="1">
                <a:solidFill>
                  <a:srgbClr val="000000"/>
                </a:solidFill>
                <a:latin typeface="Times New Roman"/>
              </a:rPr>
              <a:t>adenohypophysis</a:t>
            </a:r>
            <a:r>
              <a:rPr lang="en-US" sz="3600" dirty="0">
                <a:solidFill>
                  <a:srgbClr val="000000"/>
                </a:solidFill>
                <a:latin typeface="Times New Roman"/>
              </a:rPr>
              <a:t> It increases secretion of </a:t>
            </a:r>
            <a:r>
              <a:rPr lang="en-US" sz="3600" dirty="0" err="1">
                <a:solidFill>
                  <a:srgbClr val="000000"/>
                </a:solidFill>
                <a:latin typeface="Times New Roman"/>
              </a:rPr>
              <a:t>AcTH</a:t>
            </a:r>
            <a:r>
              <a:rPr lang="en-US" sz="3600" dirty="0">
                <a:solidFill>
                  <a:srgbClr val="000000"/>
                </a:solidFill>
                <a:latin typeface="Times New Roman"/>
              </a:rPr>
              <a:t> which in turn stimulate adrenal cortex to    release cortisol.</a:t>
            </a:r>
          </a:p>
          <a:p>
            <a:pPr algn="l"/>
            <a:r>
              <a:rPr lang="en-US" sz="3600" dirty="0">
                <a:solidFill>
                  <a:srgbClr val="000000"/>
                </a:solidFill>
                <a:latin typeface="Wingdings"/>
              </a:rPr>
              <a:t></a:t>
            </a:r>
            <a:r>
              <a:rPr lang="en-US" sz="3600" dirty="0">
                <a:solidFill>
                  <a:srgbClr val="000000"/>
                </a:solidFill>
                <a:latin typeface="Times New Roman"/>
              </a:rPr>
              <a:t>Develop by hyperplasia or tumor of adrenal cortex.</a:t>
            </a:r>
          </a:p>
          <a:p>
            <a:pPr algn="l"/>
            <a:r>
              <a:rPr lang="en-US" sz="3600" dirty="0">
                <a:solidFill>
                  <a:srgbClr val="000000"/>
                </a:solidFill>
                <a:latin typeface="Wingdings"/>
              </a:rPr>
              <a:t></a:t>
            </a:r>
            <a:r>
              <a:rPr lang="en-US" sz="3600" dirty="0">
                <a:solidFill>
                  <a:srgbClr val="000000"/>
                </a:solidFill>
                <a:latin typeface="Times New Roman"/>
              </a:rPr>
              <a:t>The disorder due to the pituitary cause is Cushing's diseases and when due to adrenal cause, called Cushing syndrome.</a:t>
            </a:r>
          </a:p>
        </p:txBody>
      </p:sp>
    </p:spTree>
    <p:extLst>
      <p:ext uri="{BB962C8B-B14F-4D97-AF65-F5344CB8AC3E}">
        <p14:creationId xmlns:p14="http://schemas.microsoft.com/office/powerpoint/2010/main" val="2822069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4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0"/>
            <a:ext cx="9036496" cy="6801862"/>
          </a:xfrm>
          <a:prstGeom prst="rect">
            <a:avLst/>
          </a:prstGeom>
        </p:spPr>
        <p:txBody>
          <a:bodyPr wrap="square">
            <a:spAutoFit/>
          </a:bodyPr>
          <a:lstStyle/>
          <a:p>
            <a:pPr algn="l"/>
            <a:r>
              <a:rPr lang="en-US" sz="4000" b="1" dirty="0">
                <a:solidFill>
                  <a:srgbClr val="000000"/>
                </a:solidFill>
                <a:latin typeface="Times New Roman"/>
              </a:rPr>
              <a:t>DWARFISM</a:t>
            </a:r>
          </a:p>
          <a:p>
            <a:pPr algn="l"/>
            <a:r>
              <a:rPr lang="en-US" sz="2800" dirty="0">
                <a:solidFill>
                  <a:srgbClr val="000000"/>
                </a:solidFill>
                <a:latin typeface="Wingdings"/>
              </a:rPr>
              <a:t></a:t>
            </a:r>
            <a:r>
              <a:rPr lang="en-US" sz="2800" dirty="0">
                <a:solidFill>
                  <a:srgbClr val="000000"/>
                </a:solidFill>
                <a:latin typeface="Times New Roman"/>
              </a:rPr>
              <a:t>It is  a pituitary  disorder in children, characterized by stunted growth.</a:t>
            </a:r>
          </a:p>
          <a:p>
            <a:pPr algn="l"/>
            <a:r>
              <a:rPr lang="en-US" sz="2800" dirty="0">
                <a:solidFill>
                  <a:srgbClr val="000000"/>
                </a:solidFill>
                <a:latin typeface="Wingdings"/>
              </a:rPr>
              <a:t></a:t>
            </a:r>
            <a:r>
              <a:rPr lang="en-US" sz="2800" dirty="0">
                <a:solidFill>
                  <a:srgbClr val="000000"/>
                </a:solidFill>
                <a:latin typeface="Times New Roman"/>
              </a:rPr>
              <a:t>Tumor of </a:t>
            </a:r>
            <a:r>
              <a:rPr lang="en-US" sz="2800" dirty="0" err="1">
                <a:solidFill>
                  <a:srgbClr val="000000"/>
                </a:solidFill>
                <a:latin typeface="Times New Roman"/>
              </a:rPr>
              <a:t>chromophobe</a:t>
            </a:r>
            <a:r>
              <a:rPr lang="en-US" sz="2800" dirty="0">
                <a:solidFill>
                  <a:srgbClr val="000000"/>
                </a:solidFill>
                <a:latin typeface="Times New Roman"/>
              </a:rPr>
              <a:t> cell It is an on functioning tumor, which compresses and destroys the normal cells secreting GH.</a:t>
            </a:r>
          </a:p>
          <a:p>
            <a:pPr algn="l"/>
            <a:r>
              <a:rPr lang="en-US" sz="2800" dirty="0">
                <a:solidFill>
                  <a:srgbClr val="000000"/>
                </a:solidFill>
                <a:latin typeface="Wingdings"/>
              </a:rPr>
              <a:t></a:t>
            </a:r>
            <a:r>
              <a:rPr lang="en-US" sz="2800" dirty="0">
                <a:solidFill>
                  <a:srgbClr val="000000"/>
                </a:solidFill>
                <a:latin typeface="Times New Roman"/>
              </a:rPr>
              <a:t>It is a common cause for </a:t>
            </a:r>
            <a:r>
              <a:rPr lang="en-US" sz="2800" dirty="0" err="1">
                <a:solidFill>
                  <a:srgbClr val="000000"/>
                </a:solidFill>
                <a:latin typeface="Times New Roman"/>
              </a:rPr>
              <a:t>hyposecretion</a:t>
            </a:r>
            <a:r>
              <a:rPr lang="en-US" sz="2800" dirty="0">
                <a:solidFill>
                  <a:srgbClr val="000000"/>
                </a:solidFill>
                <a:latin typeface="Times New Roman"/>
              </a:rPr>
              <a:t> of GH ,leading to dwarfism.</a:t>
            </a:r>
          </a:p>
          <a:p>
            <a:pPr algn="l"/>
            <a:r>
              <a:rPr lang="en-US" sz="2800" dirty="0">
                <a:solidFill>
                  <a:srgbClr val="000000"/>
                </a:solidFill>
                <a:latin typeface="Wingdings"/>
              </a:rPr>
              <a:t></a:t>
            </a:r>
            <a:r>
              <a:rPr lang="en-US" sz="2800" dirty="0">
                <a:solidFill>
                  <a:srgbClr val="000000"/>
                </a:solidFill>
                <a:latin typeface="Times New Roman"/>
              </a:rPr>
              <a:t>Deficiency of growth hormone releasing hormone(GRH), secreted by hypothalamus.</a:t>
            </a:r>
          </a:p>
          <a:p>
            <a:pPr algn="l"/>
            <a:r>
              <a:rPr lang="en-US" sz="2800" dirty="0">
                <a:solidFill>
                  <a:srgbClr val="000000"/>
                </a:solidFill>
                <a:latin typeface="Wingdings"/>
              </a:rPr>
              <a:t></a:t>
            </a:r>
            <a:r>
              <a:rPr lang="en-US" sz="2800" dirty="0">
                <a:solidFill>
                  <a:srgbClr val="000000"/>
                </a:solidFill>
                <a:latin typeface="Times New Roman"/>
              </a:rPr>
              <a:t>Deficiency of </a:t>
            </a:r>
            <a:r>
              <a:rPr lang="en-US" sz="2800" dirty="0" err="1">
                <a:solidFill>
                  <a:srgbClr val="000000"/>
                </a:solidFill>
                <a:latin typeface="Times New Roman"/>
              </a:rPr>
              <a:t>somatomedin</a:t>
            </a:r>
            <a:r>
              <a:rPr lang="en-US" sz="2800" dirty="0">
                <a:solidFill>
                  <a:srgbClr val="000000"/>
                </a:solidFill>
                <a:latin typeface="Times New Roman"/>
              </a:rPr>
              <a:t>-C.</a:t>
            </a:r>
          </a:p>
          <a:p>
            <a:pPr algn="l"/>
            <a:r>
              <a:rPr lang="en-US" sz="2800" dirty="0">
                <a:solidFill>
                  <a:srgbClr val="000000"/>
                </a:solidFill>
                <a:latin typeface="Wingdings"/>
              </a:rPr>
              <a:t></a:t>
            </a:r>
            <a:r>
              <a:rPr lang="en-US" sz="2800" dirty="0">
                <a:solidFill>
                  <a:srgbClr val="000000"/>
                </a:solidFill>
                <a:latin typeface="Times New Roman"/>
              </a:rPr>
              <a:t>Atrophy or degeneration of acidophilic cells in anterior pituitary.</a:t>
            </a:r>
          </a:p>
          <a:p>
            <a:pPr algn="l"/>
            <a:r>
              <a:rPr lang="en-US" sz="2800" dirty="0">
                <a:solidFill>
                  <a:srgbClr val="000000"/>
                </a:solidFill>
                <a:latin typeface="Wingdings"/>
              </a:rPr>
              <a:t></a:t>
            </a:r>
            <a:r>
              <a:rPr lang="en-US" sz="3200" dirty="0" err="1">
                <a:solidFill>
                  <a:srgbClr val="000000"/>
                </a:solidFill>
                <a:latin typeface="Times New Roman"/>
              </a:rPr>
              <a:t>Panhypopituitarism</a:t>
            </a:r>
            <a:r>
              <a:rPr lang="en-US" sz="2800" dirty="0">
                <a:solidFill>
                  <a:srgbClr val="000000"/>
                </a:solidFill>
                <a:latin typeface="Times New Roman"/>
              </a:rPr>
              <a:t>: There is reduction in the secretion of all the hormones of anterior pituitary hormones.</a:t>
            </a:r>
          </a:p>
        </p:txBody>
      </p:sp>
    </p:spTree>
    <p:extLst>
      <p:ext uri="{BB962C8B-B14F-4D97-AF65-F5344CB8AC3E}">
        <p14:creationId xmlns:p14="http://schemas.microsoft.com/office/powerpoint/2010/main" val="775082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 y="0"/>
            <a:ext cx="913286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2809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TotalTime>
  <Words>669</Words>
  <Application>Microsoft Office PowerPoint</Application>
  <PresentationFormat>On-screen Show (4:3)</PresentationFormat>
  <Paragraphs>83</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Constantia</vt:lpstr>
      <vt:lpstr>Times New Roman</vt:lpstr>
      <vt:lpstr>Wingdings</vt:lpstr>
      <vt:lpstr>Wingdings 2</vt:lpstr>
      <vt:lpstr>تدفق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aba</dc:creator>
  <cp:lastModifiedBy>lenovo</cp:lastModifiedBy>
  <cp:revision>21</cp:revision>
  <dcterms:created xsi:type="dcterms:W3CDTF">2024-10-08T19:33:29Z</dcterms:created>
  <dcterms:modified xsi:type="dcterms:W3CDTF">2024-11-16T11:02:33Z</dcterms:modified>
</cp:coreProperties>
</file>