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66" r:id="rId4"/>
    <p:sldId id="265" r:id="rId5"/>
    <p:sldId id="264" r:id="rId6"/>
    <p:sldId id="263" r:id="rId7"/>
    <p:sldId id="262" r:id="rId8"/>
    <p:sldId id="261" r:id="rId9"/>
    <p:sldId id="260" r:id="rId10"/>
    <p:sldId id="291" r:id="rId11"/>
    <p:sldId id="259" r:id="rId12"/>
    <p:sldId id="297" r:id="rId13"/>
    <p:sldId id="292" r:id="rId14"/>
    <p:sldId id="293" r:id="rId15"/>
    <p:sldId id="294" r:id="rId16"/>
    <p:sldId id="296" r:id="rId17"/>
    <p:sldId id="29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59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4000" b="1" dirty="0" smtClean="0">
                <a:solidFill>
                  <a:srgbClr val="0070C0"/>
                </a:solidFill>
              </a:rPr>
              <a:t>   Principles of Antimicrobial Therapy</a:t>
            </a:r>
            <a:r>
              <a:rPr lang="en-US" sz="4000" b="1" dirty="0" smtClean="0"/>
              <a:t/>
            </a:r>
            <a:br>
              <a:rPr lang="en-US" sz="4000" b="1" dirty="0" smtClean="0"/>
            </a:br>
            <a:endParaRPr lang="en-US" sz="4000" b="1" dirty="0" smtClean="0"/>
          </a:p>
          <a:p>
            <a:pPr>
              <a:buNone/>
            </a:pPr>
            <a:endParaRPr lang="en-US" sz="4000" b="1" dirty="0" smtClean="0"/>
          </a:p>
          <a:p>
            <a:pPr>
              <a:buNone/>
            </a:pPr>
            <a:r>
              <a:rPr lang="en-US" sz="4000" b="1" dirty="0" smtClean="0"/>
              <a:t>       </a:t>
            </a:r>
          </a:p>
          <a:p>
            <a:pPr>
              <a:buNone/>
            </a:pPr>
            <a:r>
              <a:rPr lang="en-US" dirty="0" smtClean="0"/>
              <a:t>                            Dr. </a:t>
            </a:r>
            <a:r>
              <a:rPr lang="en-US" dirty="0" err="1" smtClean="0"/>
              <a:t>farah</a:t>
            </a:r>
            <a:r>
              <a:rPr lang="en-US" dirty="0" smtClean="0"/>
              <a:t> kais</a:t>
            </a:r>
            <a:endParaRPr lang="ar-IQ"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3200" b="1" dirty="0" smtClean="0">
                <a:solidFill>
                  <a:schemeClr val="accent1">
                    <a:lumMod val="75000"/>
                  </a:schemeClr>
                </a:solidFill>
              </a:rPr>
              <a:t>Drug Resistance</a:t>
            </a:r>
            <a:br>
              <a:rPr lang="en-US" sz="3200" b="1" dirty="0" smtClean="0">
                <a:solidFill>
                  <a:schemeClr val="accent1">
                    <a:lumMod val="75000"/>
                  </a:schemeClr>
                </a:solidFill>
              </a:rPr>
            </a:br>
            <a:endParaRPr lang="ar-IQ" sz="3200" b="1" dirty="0">
              <a:solidFill>
                <a:schemeClr val="accent1">
                  <a:lumMod val="75000"/>
                </a:schemeClr>
              </a:solidFill>
            </a:endParaRPr>
          </a:p>
        </p:txBody>
      </p:sp>
      <p:sp>
        <p:nvSpPr>
          <p:cNvPr id="3" name="Content Placeholder 2"/>
          <p:cNvSpPr>
            <a:spLocks noGrp="1"/>
          </p:cNvSpPr>
          <p:nvPr>
            <p:ph idx="1"/>
          </p:nvPr>
        </p:nvSpPr>
        <p:spPr>
          <a:xfrm>
            <a:off x="457200" y="685800"/>
            <a:ext cx="8229600" cy="6172200"/>
          </a:xfrm>
        </p:spPr>
        <p:txBody>
          <a:bodyPr>
            <a:noAutofit/>
          </a:bodyPr>
          <a:lstStyle/>
          <a:p>
            <a:pPr algn="just"/>
            <a:r>
              <a:rPr lang="en-US" sz="2800" dirty="0" smtClean="0"/>
              <a:t>Bacteria are considered resistant to an antibiotic if the maximal level of that antibiotic that can be tolerated by the host does not halt bacterial growth. Some organisms are inherently resistant to an antibiotic. </a:t>
            </a:r>
          </a:p>
          <a:p>
            <a:pPr algn="just"/>
            <a:r>
              <a:rPr lang="en-US" sz="2800" dirty="0" smtClean="0"/>
              <a:t>For example, </a:t>
            </a:r>
            <a:r>
              <a:rPr lang="en-US" sz="2800" dirty="0" smtClean="0">
                <a:solidFill>
                  <a:srgbClr val="FF0000"/>
                </a:solidFill>
              </a:rPr>
              <a:t>most gram-negative organisms are inherently resistant to </a:t>
            </a:r>
            <a:r>
              <a:rPr lang="en-US" sz="2800" dirty="0" err="1" smtClean="0">
                <a:solidFill>
                  <a:srgbClr val="FF0000"/>
                </a:solidFill>
              </a:rPr>
              <a:t>vancomycin</a:t>
            </a:r>
            <a:r>
              <a:rPr lang="en-US" sz="2800" dirty="0" smtClean="0">
                <a:solidFill>
                  <a:srgbClr val="92D050"/>
                </a:solidFill>
              </a:rPr>
              <a:t>. </a:t>
            </a:r>
          </a:p>
          <a:p>
            <a:pPr algn="just"/>
            <a:r>
              <a:rPr lang="en-US" sz="2800" dirty="0" smtClean="0"/>
              <a:t>However, microbial species that are normally</a:t>
            </a:r>
          </a:p>
          <a:p>
            <a:pPr algn="just"/>
            <a:r>
              <a:rPr lang="en-US" sz="2800" dirty="0" smtClean="0"/>
              <a:t>responsive to a particular drug may develop more virulent or resistant strains through spontaneous mutation or acquired resistance and selection. </a:t>
            </a:r>
          </a:p>
          <a:p>
            <a:pPr algn="just"/>
            <a:r>
              <a:rPr lang="en-US" sz="2800" dirty="0" smtClean="0"/>
              <a:t>Some of these strains may even become resistant to more than one antibiotic.</a:t>
            </a:r>
          </a:p>
          <a:p>
            <a:endParaRPr lang="ar-IQ"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chemeClr val="accent1">
                    <a:lumMod val="75000"/>
                  </a:schemeClr>
                </a:solidFill>
              </a:rPr>
              <a:t>A. Genetic alterations leading to drug resistance</a:t>
            </a:r>
            <a:br>
              <a:rPr lang="en-US" sz="3200" dirty="0" smtClean="0">
                <a:solidFill>
                  <a:schemeClr val="accent1">
                    <a:lumMod val="75000"/>
                  </a:schemeClr>
                </a:solidFill>
              </a:rPr>
            </a:br>
            <a:endParaRPr lang="ar-IQ" sz="3200" dirty="0">
              <a:solidFill>
                <a:schemeClr val="accent1">
                  <a:lumMod val="75000"/>
                </a:schemeClr>
              </a:solidFill>
            </a:endParaRPr>
          </a:p>
        </p:txBody>
      </p:sp>
      <p:sp>
        <p:nvSpPr>
          <p:cNvPr id="3" name="Content Placeholder 2"/>
          <p:cNvSpPr>
            <a:spLocks noGrp="1"/>
          </p:cNvSpPr>
          <p:nvPr>
            <p:ph idx="1"/>
          </p:nvPr>
        </p:nvSpPr>
        <p:spPr/>
        <p:txBody>
          <a:bodyPr>
            <a:normAutofit/>
          </a:bodyPr>
          <a:lstStyle/>
          <a:p>
            <a:pPr algn="just"/>
            <a:r>
              <a:rPr lang="en-US" sz="2800" dirty="0" smtClean="0"/>
              <a:t>Acquired antibiotic resistance requires the temporary or permanent gain or alteration of bacterial genetic</a:t>
            </a:r>
          </a:p>
          <a:p>
            <a:pPr algn="just"/>
            <a:r>
              <a:rPr lang="en-US" sz="2800" dirty="0" smtClean="0"/>
              <a:t>information.</a:t>
            </a:r>
          </a:p>
          <a:p>
            <a:pPr algn="just"/>
            <a:r>
              <a:rPr lang="en-US" sz="2800" dirty="0" smtClean="0"/>
              <a:t> Resistance develops due to the ability of DNA to undergo spontaneous mutation or to move from one organism to another .</a:t>
            </a:r>
          </a:p>
          <a:p>
            <a:endParaRPr lang="ar-IQ"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57200" y="5334000"/>
            <a:ext cx="8229600" cy="1295400"/>
          </a:xfrm>
        </p:spPr>
        <p:txBody>
          <a:bodyPr>
            <a:noAutofit/>
          </a:bodyPr>
          <a:lstStyle/>
          <a:p>
            <a:r>
              <a:rPr lang="en-US" sz="3200" b="1" dirty="0" smtClean="0"/>
              <a:t>Figure 1</a:t>
            </a:r>
            <a:r>
              <a:rPr lang="en-US" sz="3200" b="1" dirty="0" smtClean="0"/>
              <a:t>: Some </a:t>
            </a:r>
            <a:r>
              <a:rPr lang="en-US" sz="3200" b="1" dirty="0" smtClean="0"/>
              <a:t>mechanisms of resistance to antibiotics.</a:t>
            </a:r>
            <a:r>
              <a:rPr lang="en-US" sz="3200" dirty="0" smtClean="0"/>
              <a:t/>
            </a:r>
            <a:br>
              <a:rPr lang="en-US" sz="3200" dirty="0" smtClean="0"/>
            </a:br>
            <a:endParaRPr lang="ar-IQ" sz="3200" dirty="0"/>
          </a:p>
        </p:txBody>
      </p:sp>
      <p:pic>
        <p:nvPicPr>
          <p:cNvPr id="4" name="Content Placeholder 3"/>
          <p:cNvPicPr>
            <a:picLocks noGrp="1"/>
          </p:cNvPicPr>
          <p:nvPr>
            <p:ph idx="1"/>
          </p:nvPr>
        </p:nvPicPr>
        <p:blipFill>
          <a:blip r:embed="rId2" cstate="print"/>
          <a:srcRect l="21850" t="14148" r="19894" b="20257"/>
          <a:stretch>
            <a:fillRect/>
          </a:stretch>
        </p:blipFill>
        <p:spPr bwMode="auto">
          <a:xfrm>
            <a:off x="990600" y="457200"/>
            <a:ext cx="7149414"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chemeClr val="accent1">
                    <a:lumMod val="75000"/>
                  </a:schemeClr>
                </a:solidFill>
              </a:rPr>
              <a:t>B. Altered expression of proteins in drug-resistant organisms</a:t>
            </a:r>
            <a:r>
              <a:rPr lang="en-US" dirty="0" smtClean="0"/>
              <a:t/>
            </a:r>
            <a:br>
              <a:rPr lang="en-US" dirty="0" smtClean="0"/>
            </a:br>
            <a:endParaRPr lang="ar-IQ" dirty="0"/>
          </a:p>
        </p:txBody>
      </p:sp>
      <p:sp>
        <p:nvSpPr>
          <p:cNvPr id="3" name="Content Placeholder 2"/>
          <p:cNvSpPr>
            <a:spLocks noGrp="1"/>
          </p:cNvSpPr>
          <p:nvPr>
            <p:ph idx="1"/>
          </p:nvPr>
        </p:nvSpPr>
        <p:spPr/>
        <p:txBody>
          <a:bodyPr>
            <a:normAutofit/>
          </a:bodyPr>
          <a:lstStyle/>
          <a:p>
            <a:pPr algn="just"/>
            <a:r>
              <a:rPr lang="en-US" sz="2800" dirty="0" smtClean="0">
                <a:solidFill>
                  <a:srgbClr val="00B050"/>
                </a:solidFill>
              </a:rPr>
              <a:t>Drug resistance is mediated by a variety of mechanisms, such as</a:t>
            </a:r>
          </a:p>
          <a:p>
            <a:pPr algn="just"/>
            <a:r>
              <a:rPr lang="en-US" sz="2800" dirty="0" smtClean="0"/>
              <a:t> </a:t>
            </a:r>
            <a:r>
              <a:rPr lang="en-US" sz="2800" b="1" dirty="0" smtClean="0"/>
              <a:t>An alteration in an antibiotic target site</a:t>
            </a:r>
          </a:p>
          <a:p>
            <a:pPr algn="just"/>
            <a:r>
              <a:rPr lang="en-US" sz="2800" b="1" dirty="0" smtClean="0"/>
              <a:t> Decreased penetration of the drug due to lower permeability</a:t>
            </a:r>
          </a:p>
          <a:p>
            <a:pPr algn="just"/>
            <a:r>
              <a:rPr lang="en-US" sz="2800" b="1" dirty="0" smtClean="0"/>
              <a:t> Increased efflux of the drug, or presence of antibiotic-inactivating enzymes.</a:t>
            </a:r>
            <a:endParaRPr lang="ar-IQ"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1">
                    <a:lumMod val="75000"/>
                  </a:schemeClr>
                </a:solidFill>
              </a:rPr>
              <a:t>1. Modification of target sites</a:t>
            </a:r>
            <a:br>
              <a:rPr lang="en-US" sz="3200" b="1" dirty="0" smtClean="0">
                <a:solidFill>
                  <a:schemeClr val="accent1">
                    <a:lumMod val="75000"/>
                  </a:schemeClr>
                </a:solidFill>
              </a:rPr>
            </a:br>
            <a:endParaRPr lang="ar-IQ" sz="3200" b="1" dirty="0">
              <a:solidFill>
                <a:schemeClr val="accent1">
                  <a:lumMod val="75000"/>
                </a:schemeClr>
              </a:solidFill>
            </a:endParaRPr>
          </a:p>
        </p:txBody>
      </p:sp>
      <p:sp>
        <p:nvSpPr>
          <p:cNvPr id="3" name="Content Placeholder 2"/>
          <p:cNvSpPr>
            <a:spLocks noGrp="1"/>
          </p:cNvSpPr>
          <p:nvPr>
            <p:ph idx="1"/>
          </p:nvPr>
        </p:nvSpPr>
        <p:spPr/>
        <p:txBody>
          <a:bodyPr>
            <a:normAutofit/>
          </a:bodyPr>
          <a:lstStyle/>
          <a:p>
            <a:r>
              <a:rPr lang="en-US" sz="2800" dirty="0" smtClean="0"/>
              <a:t>Alteration of the target site of an antibiotic through mutation can confer resistance to one or more related antibiotics.</a:t>
            </a:r>
          </a:p>
          <a:p>
            <a:r>
              <a:rPr lang="en-US" sz="2800" dirty="0" smtClean="0"/>
              <a:t>For example, </a:t>
            </a:r>
            <a:r>
              <a:rPr lang="en-US" sz="2800" i="1" dirty="0" smtClean="0"/>
              <a:t>S. </a:t>
            </a:r>
            <a:r>
              <a:rPr lang="en-US" sz="2800" i="1" dirty="0" err="1" smtClean="0"/>
              <a:t>pneumoniae</a:t>
            </a:r>
            <a:r>
              <a:rPr lang="en-US" sz="2800" i="1" dirty="0" smtClean="0"/>
              <a:t> </a:t>
            </a:r>
            <a:r>
              <a:rPr lang="en-US" sz="2800" dirty="0" smtClean="0"/>
              <a:t>resistance to β-</a:t>
            </a:r>
            <a:r>
              <a:rPr lang="en-US" sz="2800" dirty="0" err="1" smtClean="0"/>
              <a:t>lactam</a:t>
            </a:r>
            <a:r>
              <a:rPr lang="en-US" sz="2800" dirty="0" smtClean="0"/>
              <a:t> antibiotics involves alterations in one or more of the major bacterial penicillin-binding proteins, resulting in decreased binding of the antibiotic to its target.</a:t>
            </a:r>
          </a:p>
          <a:p>
            <a:endParaRPr lang="ar-IQ"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chemeClr val="accent1">
                    <a:lumMod val="75000"/>
                  </a:schemeClr>
                </a:solidFill>
              </a:rPr>
              <a:t>2. Decreased accumulation</a:t>
            </a:r>
            <a:r>
              <a:rPr lang="en-US" dirty="0" smtClean="0">
                <a:solidFill>
                  <a:schemeClr val="accent1">
                    <a:lumMod val="75000"/>
                  </a:schemeClr>
                </a:solidFill>
              </a:rPr>
              <a:t/>
            </a:r>
            <a:br>
              <a:rPr lang="en-US" dirty="0" smtClean="0">
                <a:solidFill>
                  <a:schemeClr val="accent1">
                    <a:lumMod val="75000"/>
                  </a:schemeClr>
                </a:solidFill>
              </a:rPr>
            </a:br>
            <a:endParaRPr lang="ar-IQ" dirty="0">
              <a:solidFill>
                <a:schemeClr val="accent1">
                  <a:lumMod val="75000"/>
                </a:schemeClr>
              </a:solidFill>
            </a:endParaRPr>
          </a:p>
        </p:txBody>
      </p:sp>
      <p:sp>
        <p:nvSpPr>
          <p:cNvPr id="3" name="Content Placeholder 2"/>
          <p:cNvSpPr>
            <a:spLocks noGrp="1"/>
          </p:cNvSpPr>
          <p:nvPr>
            <p:ph idx="1"/>
          </p:nvPr>
        </p:nvSpPr>
        <p:spPr>
          <a:xfrm>
            <a:off x="457200" y="990600"/>
            <a:ext cx="8229600" cy="5135563"/>
          </a:xfrm>
        </p:spPr>
        <p:txBody>
          <a:bodyPr>
            <a:noAutofit/>
          </a:bodyPr>
          <a:lstStyle/>
          <a:p>
            <a:pPr algn="just"/>
            <a:r>
              <a:rPr lang="en-US" sz="2800" dirty="0" smtClean="0"/>
              <a:t>Decreased uptake or increased efflux of an antibiotic can confer resistance because the drug is unable to attain access to the site of its action in sufficient concentrations to injure or kill the organism. </a:t>
            </a:r>
          </a:p>
          <a:p>
            <a:pPr algn="just"/>
            <a:r>
              <a:rPr lang="en-US" sz="2800" dirty="0" smtClean="0"/>
              <a:t>For example, </a:t>
            </a:r>
            <a:r>
              <a:rPr lang="en-US" sz="2800" dirty="0" smtClean="0">
                <a:solidFill>
                  <a:schemeClr val="accent1">
                    <a:lumMod val="75000"/>
                  </a:schemeClr>
                </a:solidFill>
              </a:rPr>
              <a:t>gram-negative organisms </a:t>
            </a:r>
            <a:r>
              <a:rPr lang="en-US" sz="2800" dirty="0" smtClean="0"/>
              <a:t>can limit the penetration of certain agents, including </a:t>
            </a:r>
            <a:r>
              <a:rPr lang="en-US" sz="2800" dirty="0" smtClean="0">
                <a:solidFill>
                  <a:schemeClr val="accent1">
                    <a:lumMod val="75000"/>
                  </a:schemeClr>
                </a:solidFill>
              </a:rPr>
              <a:t>β-</a:t>
            </a:r>
            <a:r>
              <a:rPr lang="en-US" sz="2800" dirty="0" err="1" smtClean="0">
                <a:solidFill>
                  <a:schemeClr val="accent1">
                    <a:lumMod val="75000"/>
                  </a:schemeClr>
                </a:solidFill>
              </a:rPr>
              <a:t>lactam</a:t>
            </a:r>
            <a:r>
              <a:rPr lang="en-US" sz="2800" dirty="0" smtClean="0">
                <a:solidFill>
                  <a:schemeClr val="accent1">
                    <a:lumMod val="75000"/>
                  </a:schemeClr>
                </a:solidFill>
              </a:rPr>
              <a:t> </a:t>
            </a:r>
            <a:r>
              <a:rPr lang="en-US" sz="2800" dirty="0" smtClean="0"/>
              <a:t>antibiotics, as a result of </a:t>
            </a:r>
            <a:r>
              <a:rPr lang="en-US" sz="2800" dirty="0" smtClean="0">
                <a:solidFill>
                  <a:schemeClr val="accent1">
                    <a:lumMod val="75000"/>
                  </a:schemeClr>
                </a:solidFill>
              </a:rPr>
              <a:t>an alteration in the</a:t>
            </a:r>
          </a:p>
          <a:p>
            <a:pPr algn="just"/>
            <a:r>
              <a:rPr lang="en-US" sz="2800" dirty="0" smtClean="0">
                <a:solidFill>
                  <a:schemeClr val="accent1">
                    <a:lumMod val="75000"/>
                  </a:schemeClr>
                </a:solidFill>
              </a:rPr>
              <a:t>number and structure of </a:t>
            </a:r>
            <a:r>
              <a:rPr lang="en-US" sz="2800" dirty="0" err="1" smtClean="0">
                <a:solidFill>
                  <a:schemeClr val="accent1">
                    <a:lumMod val="75000"/>
                  </a:schemeClr>
                </a:solidFill>
              </a:rPr>
              <a:t>porins</a:t>
            </a:r>
            <a:r>
              <a:rPr lang="en-US" sz="2800" dirty="0" smtClean="0">
                <a:solidFill>
                  <a:schemeClr val="accent1">
                    <a:lumMod val="75000"/>
                  </a:schemeClr>
                </a:solidFill>
              </a:rPr>
              <a:t> (channels) in the outer membrane.</a:t>
            </a:r>
          </a:p>
          <a:p>
            <a:pPr algn="just"/>
            <a:r>
              <a:rPr lang="en-US" sz="2800" dirty="0" smtClean="0">
                <a:solidFill>
                  <a:schemeClr val="accent1">
                    <a:lumMod val="75000"/>
                  </a:schemeClr>
                </a:solidFill>
              </a:rPr>
              <a:t> </a:t>
            </a:r>
            <a:r>
              <a:rPr lang="en-US" sz="2800" dirty="0" smtClean="0"/>
              <a:t>Also, the presence of an </a:t>
            </a:r>
            <a:r>
              <a:rPr lang="en-US" sz="2800" dirty="0" smtClean="0">
                <a:solidFill>
                  <a:schemeClr val="accent1">
                    <a:lumMod val="75000"/>
                  </a:schemeClr>
                </a:solidFill>
              </a:rPr>
              <a:t>efflux pump </a:t>
            </a:r>
            <a:r>
              <a:rPr lang="en-US" sz="2800" dirty="0" smtClean="0"/>
              <a:t>can limit levels of a drug in an organism, as seen with </a:t>
            </a:r>
            <a:r>
              <a:rPr lang="en-US" sz="2800" b="1" dirty="0" err="1" smtClean="0"/>
              <a:t>tetracyclines</a:t>
            </a:r>
            <a:r>
              <a:rPr lang="en-US" sz="2800" b="1" dirty="0" smtClean="0"/>
              <a:t>.</a:t>
            </a:r>
          </a:p>
          <a:p>
            <a:pPr algn="just"/>
            <a:endParaRPr lang="ar-IQ"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1">
                    <a:lumMod val="75000"/>
                  </a:schemeClr>
                </a:solidFill>
              </a:rPr>
              <a:t>3. Enzymatic inactivation</a:t>
            </a:r>
            <a:r>
              <a:rPr lang="en-US" sz="3200" b="1" dirty="0" smtClean="0"/>
              <a:t/>
            </a:r>
            <a:br>
              <a:rPr lang="en-US" sz="3200" b="1" dirty="0" smtClean="0"/>
            </a:br>
            <a:endParaRPr lang="ar-IQ" sz="3200" b="1" dirty="0"/>
          </a:p>
        </p:txBody>
      </p:sp>
      <p:sp>
        <p:nvSpPr>
          <p:cNvPr id="3" name="Content Placeholder 2"/>
          <p:cNvSpPr>
            <a:spLocks noGrp="1"/>
          </p:cNvSpPr>
          <p:nvPr>
            <p:ph idx="1"/>
          </p:nvPr>
        </p:nvSpPr>
        <p:spPr>
          <a:xfrm>
            <a:off x="457200" y="1143000"/>
            <a:ext cx="8229600" cy="4983163"/>
          </a:xfrm>
        </p:spPr>
        <p:txBody>
          <a:bodyPr>
            <a:noAutofit/>
          </a:bodyPr>
          <a:lstStyle/>
          <a:p>
            <a:pPr algn="just">
              <a:buNone/>
            </a:pPr>
            <a:r>
              <a:rPr lang="en-US" sz="2800" dirty="0" smtClean="0"/>
              <a:t>   *The </a:t>
            </a:r>
            <a:r>
              <a:rPr lang="en-US" sz="2800" dirty="0" smtClean="0"/>
              <a:t>ability to destroy or inactivate the antimicrobial agent can also confer resistance on microorganisms. </a:t>
            </a:r>
            <a:r>
              <a:rPr lang="en-US" sz="2800" dirty="0" smtClean="0">
                <a:solidFill>
                  <a:schemeClr val="accent1">
                    <a:lumMod val="75000"/>
                  </a:schemeClr>
                </a:solidFill>
              </a:rPr>
              <a:t>Examples</a:t>
            </a:r>
            <a:r>
              <a:rPr lang="en-US" sz="2800" dirty="0" smtClean="0"/>
              <a:t> of antibiotic-inactivating enzymes include 1) </a:t>
            </a:r>
            <a:r>
              <a:rPr lang="el-GR" sz="2800" dirty="0" smtClean="0">
                <a:solidFill>
                  <a:schemeClr val="accent1">
                    <a:lumMod val="75000"/>
                  </a:schemeClr>
                </a:solidFill>
              </a:rPr>
              <a:t>β-</a:t>
            </a:r>
            <a:r>
              <a:rPr lang="en-US" sz="2800" dirty="0" err="1" smtClean="0">
                <a:solidFill>
                  <a:schemeClr val="accent1">
                    <a:lumMod val="75000"/>
                  </a:schemeClr>
                </a:solidFill>
              </a:rPr>
              <a:t>lactamases</a:t>
            </a:r>
            <a:r>
              <a:rPr lang="en-US" sz="2800" dirty="0" smtClean="0">
                <a:solidFill>
                  <a:schemeClr val="accent1">
                    <a:lumMod val="75000"/>
                  </a:schemeClr>
                </a:solidFill>
              </a:rPr>
              <a:t> </a:t>
            </a:r>
            <a:r>
              <a:rPr lang="en-US" sz="2800" dirty="0" smtClean="0"/>
              <a:t>(“</a:t>
            </a:r>
            <a:r>
              <a:rPr lang="en-US" sz="2800" dirty="0" err="1" smtClean="0"/>
              <a:t>penicillinases</a:t>
            </a:r>
            <a:r>
              <a:rPr lang="en-US" sz="2800" dirty="0" smtClean="0"/>
              <a:t>”) that hydrolytically inactivate the </a:t>
            </a:r>
            <a:r>
              <a:rPr lang="el-GR" sz="2800" dirty="0" smtClean="0"/>
              <a:t>β-</a:t>
            </a:r>
            <a:r>
              <a:rPr lang="en-US" sz="2800" dirty="0" err="1" smtClean="0"/>
              <a:t>lactam</a:t>
            </a:r>
            <a:r>
              <a:rPr lang="en-US" sz="2800" dirty="0" smtClean="0"/>
              <a:t> ring of </a:t>
            </a:r>
            <a:r>
              <a:rPr lang="en-US" sz="2800" b="1" dirty="0" err="1" smtClean="0">
                <a:solidFill>
                  <a:schemeClr val="accent3">
                    <a:lumMod val="75000"/>
                  </a:schemeClr>
                </a:solidFill>
              </a:rPr>
              <a:t>penicillins</a:t>
            </a:r>
            <a:r>
              <a:rPr lang="en-US" sz="2800" b="1" dirty="0" smtClean="0">
                <a:solidFill>
                  <a:schemeClr val="accent3">
                    <a:lumMod val="75000"/>
                  </a:schemeClr>
                </a:solidFill>
              </a:rPr>
              <a:t>, </a:t>
            </a:r>
            <a:r>
              <a:rPr lang="en-US" sz="2800" b="1" dirty="0" err="1" smtClean="0">
                <a:solidFill>
                  <a:schemeClr val="accent3">
                    <a:lumMod val="75000"/>
                  </a:schemeClr>
                </a:solidFill>
              </a:rPr>
              <a:t>cephalosporins</a:t>
            </a:r>
            <a:r>
              <a:rPr lang="en-US" sz="2800" b="1" dirty="0" smtClean="0">
                <a:solidFill>
                  <a:schemeClr val="accent3">
                    <a:lumMod val="75000"/>
                  </a:schemeClr>
                </a:solidFill>
              </a:rPr>
              <a:t>, and related drugs;</a:t>
            </a:r>
          </a:p>
          <a:p>
            <a:pPr algn="just">
              <a:buNone/>
            </a:pPr>
            <a:r>
              <a:rPr lang="en-US" sz="2800" dirty="0" smtClean="0"/>
              <a:t> 2) </a:t>
            </a:r>
            <a:r>
              <a:rPr lang="en-US" sz="2800" dirty="0" err="1" smtClean="0"/>
              <a:t>Acetyltransferases</a:t>
            </a:r>
            <a:r>
              <a:rPr lang="en-US" sz="2800" dirty="0" smtClean="0"/>
              <a:t> that transfer an acetyl group to the antibiotic, inactivating </a:t>
            </a:r>
            <a:r>
              <a:rPr lang="en-US" sz="2800" b="1" dirty="0" err="1" smtClean="0">
                <a:solidFill>
                  <a:schemeClr val="accent3">
                    <a:lumMod val="75000"/>
                  </a:schemeClr>
                </a:solidFill>
              </a:rPr>
              <a:t>chloramphenicol</a:t>
            </a:r>
            <a:r>
              <a:rPr lang="en-US" sz="2800" b="1" dirty="0" smtClean="0">
                <a:solidFill>
                  <a:schemeClr val="accent3">
                    <a:lumMod val="75000"/>
                  </a:schemeClr>
                </a:solidFill>
              </a:rPr>
              <a:t> or </a:t>
            </a:r>
            <a:r>
              <a:rPr lang="en-US" sz="2800" b="1" dirty="0" err="1" smtClean="0">
                <a:solidFill>
                  <a:schemeClr val="accent3">
                    <a:lumMod val="75000"/>
                  </a:schemeClr>
                </a:solidFill>
              </a:rPr>
              <a:t>aminoglycosides</a:t>
            </a:r>
            <a:r>
              <a:rPr lang="en-US" sz="2800" b="1" dirty="0" smtClean="0">
                <a:solidFill>
                  <a:schemeClr val="accent3">
                    <a:lumMod val="75000"/>
                  </a:schemeClr>
                </a:solidFill>
              </a:rPr>
              <a:t>; </a:t>
            </a:r>
            <a:r>
              <a:rPr lang="en-US" sz="2800" dirty="0" smtClean="0"/>
              <a:t>and</a:t>
            </a:r>
          </a:p>
          <a:p>
            <a:pPr algn="just">
              <a:buNone/>
            </a:pPr>
            <a:r>
              <a:rPr lang="en-US" sz="2800" dirty="0" smtClean="0"/>
              <a:t> </a:t>
            </a:r>
            <a:r>
              <a:rPr lang="en-US" sz="2800" dirty="0" smtClean="0"/>
              <a:t>3) </a:t>
            </a:r>
            <a:r>
              <a:rPr lang="en-US" sz="2800" dirty="0" err="1" smtClean="0"/>
              <a:t>Esterases</a:t>
            </a:r>
            <a:r>
              <a:rPr lang="en-US" sz="2800" dirty="0" smtClean="0"/>
              <a:t> that hydrolyze the </a:t>
            </a:r>
            <a:r>
              <a:rPr lang="en-US" sz="2800" b="1" dirty="0" err="1" smtClean="0">
                <a:solidFill>
                  <a:schemeClr val="accent3">
                    <a:lumMod val="75000"/>
                  </a:schemeClr>
                </a:solidFill>
              </a:rPr>
              <a:t>lactone</a:t>
            </a:r>
            <a:r>
              <a:rPr lang="en-US" sz="2800" b="1" dirty="0" smtClean="0">
                <a:solidFill>
                  <a:schemeClr val="accent3">
                    <a:lumMod val="75000"/>
                  </a:schemeClr>
                </a:solidFill>
              </a:rPr>
              <a:t> ring of</a:t>
            </a:r>
          </a:p>
          <a:p>
            <a:pPr algn="just">
              <a:buNone/>
            </a:pPr>
            <a:r>
              <a:rPr lang="en-US" sz="2800" b="1" dirty="0" err="1" smtClean="0">
                <a:solidFill>
                  <a:schemeClr val="accent3">
                    <a:lumMod val="75000"/>
                  </a:schemeClr>
                </a:solidFill>
              </a:rPr>
              <a:t>macrolides</a:t>
            </a:r>
            <a:r>
              <a:rPr lang="en-US" sz="2800" b="1" dirty="0" smtClean="0">
                <a:solidFill>
                  <a:schemeClr val="accent3">
                    <a:lumMod val="75000"/>
                  </a:schemeClr>
                </a:solidFill>
              </a:rPr>
              <a:t>.</a:t>
            </a:r>
            <a:endParaRPr lang="en-US" sz="2800"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925762"/>
          </a:xfrm>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solidFill>
                  <a:srgbClr val="0070C0"/>
                </a:solidFill>
              </a:rPr>
              <a:t>H.W</a:t>
            </a:r>
            <a:br>
              <a:rPr lang="en-US" b="1" dirty="0" smtClean="0">
                <a:solidFill>
                  <a:srgbClr val="0070C0"/>
                </a:solidFill>
              </a:rPr>
            </a:br>
            <a:r>
              <a:rPr lang="en-US" b="1" dirty="0" smtClean="0">
                <a:solidFill>
                  <a:srgbClr val="0070C0"/>
                </a:solidFill>
              </a:rPr>
              <a:t> </a:t>
            </a:r>
            <a:r>
              <a:rPr lang="en-US" b="1" dirty="0" smtClean="0"/>
              <a:t/>
            </a:r>
            <a:br>
              <a:rPr lang="en-US" b="1" dirty="0" smtClean="0"/>
            </a:br>
            <a:r>
              <a:rPr lang="en-US" sz="3600" dirty="0" smtClean="0"/>
              <a:t>Prophylactic Use of Antibiotics</a:t>
            </a:r>
            <a:r>
              <a:rPr lang="en-US" sz="3600" b="1" dirty="0" smtClean="0"/>
              <a:t/>
            </a:r>
            <a:br>
              <a:rPr lang="en-US" sz="3600" b="1" dirty="0" smtClean="0"/>
            </a:br>
            <a:r>
              <a:rPr lang="en-US" sz="3600" b="1" dirty="0" smtClean="0"/>
              <a:t> </a:t>
            </a:r>
            <a:r>
              <a:rPr lang="en-US" b="1" dirty="0" smtClean="0"/>
              <a:t/>
            </a:r>
            <a:br>
              <a:rPr lang="en-US" b="1" dirty="0" smtClean="0"/>
            </a:br>
            <a:r>
              <a:rPr lang="en-US" b="1" dirty="0" smtClean="0"/>
              <a:t/>
            </a:r>
            <a:br>
              <a:rPr lang="en-US" b="1" dirty="0" smtClean="0"/>
            </a:br>
            <a:endParaRPr lang="ar-IQ"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1">
                    <a:lumMod val="75000"/>
                  </a:schemeClr>
                </a:solidFill>
              </a:rPr>
              <a:t>Complications of Antibiotic Therapy</a:t>
            </a:r>
            <a:br>
              <a:rPr lang="en-US" sz="3200" b="1" dirty="0" smtClean="0">
                <a:solidFill>
                  <a:schemeClr val="accent1">
                    <a:lumMod val="75000"/>
                  </a:schemeClr>
                </a:solidFill>
              </a:rPr>
            </a:br>
            <a:endParaRPr lang="ar-IQ" sz="3200" b="1" dirty="0">
              <a:solidFill>
                <a:schemeClr val="accent1">
                  <a:lumMod val="75000"/>
                </a:schemeClr>
              </a:solidFill>
            </a:endParaRPr>
          </a:p>
        </p:txBody>
      </p:sp>
      <p:sp>
        <p:nvSpPr>
          <p:cNvPr id="4" name="Content Placeholder 3"/>
          <p:cNvSpPr>
            <a:spLocks noGrp="1"/>
          </p:cNvSpPr>
          <p:nvPr>
            <p:ph idx="1"/>
          </p:nvPr>
        </p:nvSpPr>
        <p:spPr/>
        <p:txBody>
          <a:bodyPr/>
          <a:lstStyle/>
          <a:p>
            <a:pPr algn="just"/>
            <a:r>
              <a:rPr lang="en-US" sz="2800" dirty="0" smtClean="0"/>
              <a:t>Even though antibiotics are selectively toxic to an invading organism, the host may still experience adverse effects.</a:t>
            </a:r>
          </a:p>
          <a:p>
            <a:pPr algn="just"/>
            <a:r>
              <a:rPr lang="en-US" sz="2800" dirty="0" smtClean="0"/>
              <a:t>For example, the drug may produce an </a:t>
            </a:r>
            <a:r>
              <a:rPr lang="en-US" sz="2800" dirty="0" smtClean="0">
                <a:solidFill>
                  <a:srgbClr val="00B050"/>
                </a:solidFill>
              </a:rPr>
              <a:t>allergic response or may be toxic in ways unrelated to the antimicrobial activity.</a:t>
            </a:r>
          </a:p>
          <a:p>
            <a:endParaRPr lang="ar-IQ"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600" b="1" dirty="0" smtClean="0">
                <a:solidFill>
                  <a:schemeClr val="accent1">
                    <a:lumMod val="75000"/>
                  </a:schemeClr>
                </a:solidFill>
              </a:rPr>
              <a:t>A. Hypersensitivity</a:t>
            </a:r>
            <a:r>
              <a:rPr lang="en-US" b="1" dirty="0" smtClean="0"/>
              <a:t/>
            </a:r>
            <a:br>
              <a:rPr lang="en-US" b="1" dirty="0" smtClean="0"/>
            </a:br>
            <a:endParaRPr lang="ar-IQ" b="1" dirty="0"/>
          </a:p>
        </p:txBody>
      </p:sp>
      <p:sp>
        <p:nvSpPr>
          <p:cNvPr id="3" name="Content Placeholder 2"/>
          <p:cNvSpPr>
            <a:spLocks noGrp="1"/>
          </p:cNvSpPr>
          <p:nvPr>
            <p:ph idx="1"/>
          </p:nvPr>
        </p:nvSpPr>
        <p:spPr>
          <a:xfrm>
            <a:off x="457200" y="1066800"/>
            <a:ext cx="8229600" cy="5059363"/>
          </a:xfrm>
        </p:spPr>
        <p:txBody>
          <a:bodyPr>
            <a:normAutofit/>
          </a:bodyPr>
          <a:lstStyle/>
          <a:p>
            <a:pPr algn="just"/>
            <a:r>
              <a:rPr lang="en-US" sz="2800" dirty="0" smtClean="0"/>
              <a:t>Hypersensitivity or immune reactions to antimicrobial drugs or their metabolic products frequently occur. </a:t>
            </a:r>
          </a:p>
          <a:p>
            <a:pPr algn="just"/>
            <a:r>
              <a:rPr lang="en-US" sz="2800" dirty="0" smtClean="0"/>
              <a:t>For example, the </a:t>
            </a:r>
            <a:r>
              <a:rPr lang="en-US" sz="2800" dirty="0" err="1" smtClean="0">
                <a:solidFill>
                  <a:srgbClr val="00B0F0"/>
                </a:solidFill>
              </a:rPr>
              <a:t>penicillins</a:t>
            </a:r>
            <a:r>
              <a:rPr lang="en-US" sz="2800" dirty="0" smtClean="0">
                <a:solidFill>
                  <a:srgbClr val="00B0F0"/>
                </a:solidFill>
              </a:rPr>
              <a:t>,</a:t>
            </a:r>
            <a:r>
              <a:rPr lang="en-US" sz="2800" dirty="0" smtClean="0"/>
              <a:t> despite their almost absolute selective microbial toxicity, can cause serious hypersensitivity</a:t>
            </a:r>
          </a:p>
          <a:p>
            <a:pPr algn="just"/>
            <a:r>
              <a:rPr lang="en-US" sz="2800" dirty="0" smtClean="0"/>
              <a:t>problems, ranging from </a:t>
            </a:r>
            <a:r>
              <a:rPr lang="en-US" sz="2800" dirty="0" err="1" smtClean="0">
                <a:solidFill>
                  <a:srgbClr val="00B0F0"/>
                </a:solidFill>
              </a:rPr>
              <a:t>urticaria</a:t>
            </a:r>
            <a:r>
              <a:rPr lang="en-US" sz="2800" dirty="0" smtClean="0">
                <a:solidFill>
                  <a:srgbClr val="00B0F0"/>
                </a:solidFill>
              </a:rPr>
              <a:t> </a:t>
            </a:r>
            <a:r>
              <a:rPr lang="en-US" sz="2800" dirty="0" smtClean="0"/>
              <a:t>to </a:t>
            </a:r>
            <a:r>
              <a:rPr lang="en-US" sz="2800" dirty="0" smtClean="0">
                <a:solidFill>
                  <a:srgbClr val="00B0F0"/>
                </a:solidFill>
              </a:rPr>
              <a:t>anaphylactic shock</a:t>
            </a:r>
            <a:endParaRPr lang="ar-IQ" sz="2800" dirty="0">
              <a:solidFill>
                <a:srgbClr val="00B0F0"/>
              </a:solidFill>
            </a:endParaRPr>
          </a:p>
        </p:txBody>
      </p:sp>
      <p:pic>
        <p:nvPicPr>
          <p:cNvPr id="6" name="Picture 2"/>
          <p:cNvPicPr>
            <a:picLocks noChangeAspect="1" noChangeArrowheads="1"/>
          </p:cNvPicPr>
          <p:nvPr/>
        </p:nvPicPr>
        <p:blipFill>
          <a:blip r:embed="rId2" cstate="print"/>
          <a:srcRect l="20656" t="26938" r="27283" b="14135"/>
          <a:stretch>
            <a:fillRect/>
          </a:stretch>
        </p:blipFill>
        <p:spPr bwMode="auto">
          <a:xfrm>
            <a:off x="4648200" y="4572000"/>
            <a:ext cx="41910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H.W</a:t>
            </a:r>
            <a:endParaRPr lang="ar-IQ" dirty="0">
              <a:solidFill>
                <a:srgbClr val="0070C0"/>
              </a:solidFill>
            </a:endParaRPr>
          </a:p>
        </p:txBody>
      </p:sp>
      <p:sp>
        <p:nvSpPr>
          <p:cNvPr id="3" name="Content Placeholder 2"/>
          <p:cNvSpPr>
            <a:spLocks noGrp="1"/>
          </p:cNvSpPr>
          <p:nvPr>
            <p:ph idx="1"/>
          </p:nvPr>
        </p:nvSpPr>
        <p:spPr/>
        <p:txBody>
          <a:bodyPr/>
          <a:lstStyle/>
          <a:p>
            <a:pPr algn="just"/>
            <a:r>
              <a:rPr lang="en-US" sz="2800" dirty="0" smtClean="0"/>
              <a:t>What are the medications to treat mild ,moderate , sever penicillin hypersensitivity?</a:t>
            </a:r>
          </a:p>
          <a:p>
            <a:pPr algn="just"/>
            <a:endParaRPr lang="ar-IQ" sz="28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1">
                    <a:lumMod val="75000"/>
                  </a:schemeClr>
                </a:solidFill>
              </a:rPr>
              <a:t>B. Direct toxicity</a:t>
            </a:r>
            <a:r>
              <a:rPr lang="en-US" sz="3200" dirty="0" smtClean="0">
                <a:solidFill>
                  <a:schemeClr val="accent1">
                    <a:lumMod val="75000"/>
                  </a:schemeClr>
                </a:solidFill>
              </a:rPr>
              <a:t/>
            </a:r>
            <a:br>
              <a:rPr lang="en-US" sz="3200" dirty="0" smtClean="0">
                <a:solidFill>
                  <a:schemeClr val="accent1">
                    <a:lumMod val="75000"/>
                  </a:schemeClr>
                </a:solidFill>
              </a:rPr>
            </a:br>
            <a:endParaRPr lang="ar-IQ" sz="3200" dirty="0">
              <a:solidFill>
                <a:schemeClr val="accent1">
                  <a:lumMod val="75000"/>
                </a:schemeClr>
              </a:solidFill>
            </a:endParaRPr>
          </a:p>
        </p:txBody>
      </p:sp>
      <p:sp>
        <p:nvSpPr>
          <p:cNvPr id="3" name="Content Placeholder 2"/>
          <p:cNvSpPr>
            <a:spLocks noGrp="1"/>
          </p:cNvSpPr>
          <p:nvPr>
            <p:ph idx="1"/>
          </p:nvPr>
        </p:nvSpPr>
        <p:spPr>
          <a:xfrm>
            <a:off x="457200" y="914400"/>
            <a:ext cx="8229600" cy="5486400"/>
          </a:xfrm>
        </p:spPr>
        <p:txBody>
          <a:bodyPr>
            <a:noAutofit/>
          </a:bodyPr>
          <a:lstStyle/>
          <a:p>
            <a:pPr algn="just"/>
            <a:r>
              <a:rPr lang="en-US" sz="2800" dirty="0" smtClean="0"/>
              <a:t>High serum levels of certain antibiotics may cause toxicity by directly affecting cellular processes in the host. </a:t>
            </a:r>
          </a:p>
          <a:p>
            <a:pPr algn="just"/>
            <a:r>
              <a:rPr lang="en-US" sz="2800" dirty="0" smtClean="0"/>
              <a:t>For example, </a:t>
            </a:r>
            <a:r>
              <a:rPr lang="en-US" sz="2800" dirty="0" err="1" smtClean="0">
                <a:solidFill>
                  <a:srgbClr val="00B0F0"/>
                </a:solidFill>
              </a:rPr>
              <a:t>aminoglycosides</a:t>
            </a:r>
            <a:r>
              <a:rPr lang="en-US" sz="2800" dirty="0" smtClean="0"/>
              <a:t> can cause </a:t>
            </a:r>
            <a:r>
              <a:rPr lang="en-US" sz="2800" dirty="0" err="1" smtClean="0">
                <a:solidFill>
                  <a:srgbClr val="00B0F0"/>
                </a:solidFill>
              </a:rPr>
              <a:t>ototoxicity</a:t>
            </a:r>
            <a:r>
              <a:rPr lang="en-US" sz="2800" dirty="0" smtClean="0">
                <a:solidFill>
                  <a:srgbClr val="00B0F0"/>
                </a:solidFill>
              </a:rPr>
              <a:t> </a:t>
            </a:r>
            <a:r>
              <a:rPr lang="en-US" sz="2800" dirty="0" smtClean="0"/>
              <a:t>by interfering with membrane function in the auditory hair cells.</a:t>
            </a:r>
          </a:p>
          <a:p>
            <a:pPr algn="just"/>
            <a:r>
              <a:rPr lang="en-US" sz="2800" dirty="0" err="1" smtClean="0">
                <a:solidFill>
                  <a:srgbClr val="00B0F0"/>
                </a:solidFill>
              </a:rPr>
              <a:t>Chloramphenicol</a:t>
            </a:r>
            <a:r>
              <a:rPr lang="en-US" sz="2800" dirty="0" smtClean="0"/>
              <a:t> can have a </a:t>
            </a:r>
            <a:r>
              <a:rPr lang="en-US" sz="2800" dirty="0" smtClean="0">
                <a:solidFill>
                  <a:srgbClr val="00B0F0"/>
                </a:solidFill>
              </a:rPr>
              <a:t>direct toxic effect on mitochondria, leading to bone marrow suppression.</a:t>
            </a:r>
          </a:p>
          <a:p>
            <a:pPr algn="just"/>
            <a:r>
              <a:rPr lang="en-US" sz="2800" dirty="0" err="1" smtClean="0">
                <a:solidFill>
                  <a:srgbClr val="00B0F0"/>
                </a:solidFill>
              </a:rPr>
              <a:t>Fluoroquinolones</a:t>
            </a:r>
            <a:r>
              <a:rPr lang="en-US" sz="2800" dirty="0" smtClean="0"/>
              <a:t> can have effects on </a:t>
            </a:r>
            <a:r>
              <a:rPr lang="en-US" sz="2800" dirty="0" smtClean="0">
                <a:solidFill>
                  <a:srgbClr val="00B0F0"/>
                </a:solidFill>
              </a:rPr>
              <a:t>cartilage and tendons</a:t>
            </a:r>
            <a:r>
              <a:rPr lang="en-US" sz="2800" dirty="0" smtClean="0"/>
              <a:t>, and </a:t>
            </a:r>
            <a:r>
              <a:rPr lang="en-US" sz="2800" dirty="0" err="1" smtClean="0">
                <a:solidFill>
                  <a:srgbClr val="00B0F0"/>
                </a:solidFill>
              </a:rPr>
              <a:t>tetracyclines</a:t>
            </a:r>
            <a:r>
              <a:rPr lang="en-US" sz="2800" dirty="0" smtClean="0"/>
              <a:t> have </a:t>
            </a:r>
            <a:r>
              <a:rPr lang="en-US" sz="2800" dirty="0" smtClean="0">
                <a:solidFill>
                  <a:srgbClr val="00B0F0"/>
                </a:solidFill>
              </a:rPr>
              <a:t>direct effects on bones.</a:t>
            </a:r>
          </a:p>
          <a:p>
            <a:pPr algn="just"/>
            <a:r>
              <a:rPr lang="en-US" sz="2800" dirty="0" smtClean="0"/>
              <a:t> A number of </a:t>
            </a:r>
            <a:r>
              <a:rPr lang="en-US" sz="2800" b="1" dirty="0" smtClean="0"/>
              <a:t>antibiotics</a:t>
            </a:r>
            <a:r>
              <a:rPr lang="en-US" sz="2800" dirty="0" smtClean="0"/>
              <a:t> can cause </a:t>
            </a:r>
            <a:r>
              <a:rPr lang="en-US" sz="2800" b="1" dirty="0" smtClean="0"/>
              <a:t>photosensitivity.</a:t>
            </a:r>
          </a:p>
          <a:p>
            <a:endParaRPr lang="ar-IQ"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rPr>
              <a:t>C. </a:t>
            </a:r>
            <a:r>
              <a:rPr lang="en-US" b="1" dirty="0" err="1" smtClean="0">
                <a:solidFill>
                  <a:schemeClr val="accent1">
                    <a:lumMod val="75000"/>
                  </a:schemeClr>
                </a:solidFill>
              </a:rPr>
              <a:t>Superinfections</a:t>
            </a:r>
            <a:r>
              <a:rPr lang="en-US" dirty="0" smtClean="0">
                <a:solidFill>
                  <a:schemeClr val="accent1">
                    <a:lumMod val="75000"/>
                  </a:schemeClr>
                </a:solidFill>
              </a:rPr>
              <a:t/>
            </a:r>
            <a:br>
              <a:rPr lang="en-US" dirty="0" smtClean="0">
                <a:solidFill>
                  <a:schemeClr val="accent1">
                    <a:lumMod val="75000"/>
                  </a:schemeClr>
                </a:solidFill>
              </a:rPr>
            </a:br>
            <a:endParaRPr lang="ar-IQ" dirty="0">
              <a:solidFill>
                <a:schemeClr val="accent1">
                  <a:lumMod val="75000"/>
                </a:schemeClr>
              </a:solidFill>
            </a:endParaRPr>
          </a:p>
        </p:txBody>
      </p:sp>
      <p:sp>
        <p:nvSpPr>
          <p:cNvPr id="3" name="Content Placeholder 2"/>
          <p:cNvSpPr>
            <a:spLocks noGrp="1"/>
          </p:cNvSpPr>
          <p:nvPr>
            <p:ph idx="1"/>
          </p:nvPr>
        </p:nvSpPr>
        <p:spPr/>
        <p:txBody>
          <a:bodyPr>
            <a:normAutofit/>
          </a:bodyPr>
          <a:lstStyle/>
          <a:p>
            <a:pPr algn="just"/>
            <a:r>
              <a:rPr lang="en-US" sz="2800" dirty="0" smtClean="0"/>
              <a:t>Drug therapy, particularly with </a:t>
            </a:r>
            <a:r>
              <a:rPr lang="en-US" sz="2800" dirty="0" smtClean="0">
                <a:solidFill>
                  <a:schemeClr val="accent1">
                    <a:lumMod val="75000"/>
                  </a:schemeClr>
                </a:solidFill>
              </a:rPr>
              <a:t>broad-spectrum antimicrobials or combinations of agents</a:t>
            </a:r>
            <a:r>
              <a:rPr lang="en-US" sz="2800" dirty="0" smtClean="0"/>
              <a:t>, can lead to alterations of </a:t>
            </a:r>
            <a:r>
              <a:rPr lang="en-US" sz="2800" dirty="0" smtClean="0">
                <a:solidFill>
                  <a:schemeClr val="accent1">
                    <a:lumMod val="75000"/>
                  </a:schemeClr>
                </a:solidFill>
              </a:rPr>
              <a:t>the normal microbial flora of the upper respiratory, oral, intestinal, and genitourinary tracts, </a:t>
            </a:r>
            <a:r>
              <a:rPr lang="en-US" sz="2800" dirty="0" smtClean="0"/>
              <a:t>permitting the overgrowth of opportunistic organisms, especially </a:t>
            </a:r>
            <a:r>
              <a:rPr lang="en-US" sz="2800" dirty="0" smtClean="0">
                <a:solidFill>
                  <a:schemeClr val="accent1">
                    <a:lumMod val="75000"/>
                  </a:schemeClr>
                </a:solidFill>
              </a:rPr>
              <a:t>fungi or resistant bacteria.</a:t>
            </a:r>
          </a:p>
          <a:p>
            <a:pPr algn="just"/>
            <a:r>
              <a:rPr lang="en-US" sz="2800" dirty="0" smtClean="0"/>
              <a:t> These infections usually require secondary treatments using </a:t>
            </a:r>
            <a:r>
              <a:rPr lang="en-US" sz="2800" b="1" dirty="0" smtClean="0">
                <a:solidFill>
                  <a:schemeClr val="accent1">
                    <a:lumMod val="75000"/>
                  </a:schemeClr>
                </a:solidFill>
              </a:rPr>
              <a:t>specific anti-infective agents.</a:t>
            </a:r>
          </a:p>
          <a:p>
            <a:endParaRPr lang="ar-IQ" sz="28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1">
                    <a:lumMod val="75000"/>
                  </a:schemeClr>
                </a:solidFill>
              </a:rPr>
              <a:t>Sites of Antimicrobial Action</a:t>
            </a:r>
            <a:r>
              <a:rPr lang="en-US" sz="3200" b="1" dirty="0" smtClean="0"/>
              <a:t/>
            </a:r>
            <a:br>
              <a:rPr lang="en-US" sz="3200" b="1" dirty="0" smtClean="0"/>
            </a:br>
            <a:endParaRPr lang="ar-IQ" sz="3200" b="1" dirty="0"/>
          </a:p>
        </p:txBody>
      </p:sp>
      <p:sp>
        <p:nvSpPr>
          <p:cNvPr id="3" name="Content Placeholder 2"/>
          <p:cNvSpPr>
            <a:spLocks noGrp="1"/>
          </p:cNvSpPr>
          <p:nvPr>
            <p:ph idx="1"/>
          </p:nvPr>
        </p:nvSpPr>
        <p:spPr/>
        <p:txBody>
          <a:bodyPr>
            <a:normAutofit lnSpcReduction="10000"/>
          </a:bodyPr>
          <a:lstStyle/>
          <a:p>
            <a:pPr algn="just">
              <a:buNone/>
            </a:pPr>
            <a:r>
              <a:rPr lang="en-US" dirty="0" smtClean="0">
                <a:solidFill>
                  <a:schemeClr val="accent3">
                    <a:lumMod val="75000"/>
                  </a:schemeClr>
                </a:solidFill>
              </a:rPr>
              <a:t>Antimicrobial drugs can be classified in a number of ways:</a:t>
            </a:r>
          </a:p>
          <a:p>
            <a:pPr algn="just">
              <a:buNone/>
            </a:pPr>
            <a:r>
              <a:rPr lang="en-US" dirty="0" smtClean="0"/>
              <a:t> 1) </a:t>
            </a:r>
            <a:r>
              <a:rPr lang="en-US" dirty="0" smtClean="0">
                <a:solidFill>
                  <a:srgbClr val="00B0F0"/>
                </a:solidFill>
              </a:rPr>
              <a:t>By their chemical structure </a:t>
            </a:r>
            <a:r>
              <a:rPr lang="en-US" dirty="0" smtClean="0"/>
              <a:t>(for example, β-</a:t>
            </a:r>
            <a:r>
              <a:rPr lang="en-US" dirty="0" err="1" smtClean="0"/>
              <a:t>lactams</a:t>
            </a:r>
            <a:r>
              <a:rPr lang="en-US" dirty="0" smtClean="0"/>
              <a:t> or </a:t>
            </a:r>
            <a:r>
              <a:rPr lang="en-US" dirty="0" err="1" smtClean="0"/>
              <a:t>aminoglycosides</a:t>
            </a:r>
            <a:r>
              <a:rPr lang="en-US" dirty="0" smtClean="0"/>
              <a:t>) </a:t>
            </a:r>
            <a:endParaRPr lang="en-US" dirty="0" smtClean="0"/>
          </a:p>
          <a:p>
            <a:pPr algn="just">
              <a:buNone/>
            </a:pPr>
            <a:r>
              <a:rPr lang="en-US" dirty="0" smtClean="0"/>
              <a:t>2) </a:t>
            </a:r>
            <a:r>
              <a:rPr lang="en-US" dirty="0" smtClean="0">
                <a:solidFill>
                  <a:srgbClr val="00B0F0"/>
                </a:solidFill>
              </a:rPr>
              <a:t>By their mechanism of action </a:t>
            </a:r>
            <a:r>
              <a:rPr lang="en-US" dirty="0" smtClean="0"/>
              <a:t>(for example, cell wall synthesis inhibitors</a:t>
            </a:r>
            <a:r>
              <a:rPr lang="en-US" dirty="0" smtClean="0"/>
              <a:t>) </a:t>
            </a:r>
            <a:r>
              <a:rPr lang="en-US" dirty="0" smtClean="0"/>
              <a:t>or </a:t>
            </a:r>
          </a:p>
          <a:p>
            <a:pPr algn="just">
              <a:buNone/>
            </a:pPr>
            <a:r>
              <a:rPr lang="en-US" dirty="0" smtClean="0"/>
              <a:t>3) </a:t>
            </a:r>
            <a:r>
              <a:rPr lang="en-US" dirty="0" smtClean="0">
                <a:solidFill>
                  <a:srgbClr val="00B0F0"/>
                </a:solidFill>
              </a:rPr>
              <a:t>By their activity against particular types of organisms</a:t>
            </a:r>
            <a:r>
              <a:rPr lang="en-US" dirty="0" smtClean="0"/>
              <a:t> (for example, bacteria, fungi, or viruses).</a:t>
            </a:r>
            <a:endParaRPr lang="ar-IQ"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19600"/>
            <a:ext cx="8229600" cy="2133600"/>
          </a:xfrm>
        </p:spPr>
        <p:txBody>
          <a:bodyPr>
            <a:noAutofit/>
          </a:bodyPr>
          <a:lstStyle/>
          <a:p>
            <a:pPr algn="just"/>
            <a:r>
              <a:rPr lang="en-US" sz="3200" dirty="0" smtClean="0"/>
              <a:t/>
            </a:r>
            <a:br>
              <a:rPr lang="en-US" sz="3200" dirty="0" smtClean="0"/>
            </a:br>
            <a:r>
              <a:rPr lang="en-US" sz="2800" b="1" dirty="0" smtClean="0"/>
              <a:t>Figure 2: Classification of some antimicrobial agents by their sites of action</a:t>
            </a:r>
            <a:r>
              <a:rPr lang="en-US" sz="2800" b="1" dirty="0" smtClean="0"/>
              <a:t>. THFA =</a:t>
            </a:r>
            <a:r>
              <a:rPr lang="en-US" sz="2800" b="1" dirty="0" smtClean="0"/>
              <a:t/>
            </a:r>
            <a:br>
              <a:rPr lang="en-US" sz="2800" b="1" dirty="0" smtClean="0"/>
            </a:br>
            <a:r>
              <a:rPr lang="en-US" sz="2800" b="1" dirty="0" err="1" smtClean="0"/>
              <a:t>tetrahydrofolic</a:t>
            </a:r>
            <a:r>
              <a:rPr lang="en-US" sz="2800" b="1" dirty="0" smtClean="0"/>
              <a:t> acid; PABA = p-</a:t>
            </a:r>
            <a:r>
              <a:rPr lang="en-US" sz="2800" b="1" dirty="0" err="1" smtClean="0"/>
              <a:t>aminobenzoic</a:t>
            </a:r>
            <a:r>
              <a:rPr lang="en-US" sz="2800" b="1" dirty="0" smtClean="0"/>
              <a:t> acid.</a:t>
            </a:r>
            <a:r>
              <a:rPr lang="en-US" sz="3200" b="1" dirty="0" smtClean="0"/>
              <a:t/>
            </a:r>
            <a:br>
              <a:rPr lang="en-US" sz="3200" b="1" dirty="0" smtClean="0"/>
            </a:br>
            <a:endParaRPr lang="ar-IQ" sz="3200" b="1"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0" y="0"/>
            <a:ext cx="8991600"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6000" b="1" dirty="0" smtClean="0"/>
              <a:t>Thank you</a:t>
            </a:r>
            <a:endParaRPr lang="ar-IQ" sz="60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585</TotalTime>
  <Words>764</Words>
  <Application>Microsoft Office PowerPoint</Application>
  <PresentationFormat>On-screen Show (4:3)</PresentationFormat>
  <Paragraphs>59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Drug Resistance </vt:lpstr>
      <vt:lpstr>A. Genetic alterations leading to drug resistance </vt:lpstr>
      <vt:lpstr>Figure 1: Some mechanisms of resistance to antibiotics. </vt:lpstr>
      <vt:lpstr>B. Altered expression of proteins in drug-resistant organisms </vt:lpstr>
      <vt:lpstr>1. Modification of target sites </vt:lpstr>
      <vt:lpstr>2. Decreased accumulation </vt:lpstr>
      <vt:lpstr>3. Enzymatic inactivation </vt:lpstr>
      <vt:lpstr>  H.W   Prophylactic Use of Antibiotics    </vt:lpstr>
      <vt:lpstr>Complications of Antibiotic Therapy </vt:lpstr>
      <vt:lpstr>A. Hypersensitivity </vt:lpstr>
      <vt:lpstr>H.W</vt:lpstr>
      <vt:lpstr>B. Direct toxicity </vt:lpstr>
      <vt:lpstr>C. Superinfections </vt:lpstr>
      <vt:lpstr>Sites of Antimicrobial Action </vt:lpstr>
      <vt:lpstr> Figure 2: Classification of some antimicrobial agents by their sites of action. THFA = tetrahydrofolic acid; PABA = p-aminobenzoic acid. </vt:lpstr>
      <vt:lpstr>Slide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265</cp:revision>
  <dcterms:created xsi:type="dcterms:W3CDTF">2006-08-16T00:00:00Z</dcterms:created>
  <dcterms:modified xsi:type="dcterms:W3CDTF">2026-09-23T09:08:59Z</dcterms:modified>
</cp:coreProperties>
</file>