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84" r:id="rId4"/>
    <p:sldId id="259" r:id="rId5"/>
    <p:sldId id="262" r:id="rId6"/>
    <p:sldId id="280" r:id="rId7"/>
    <p:sldId id="281" r:id="rId8"/>
    <p:sldId id="282" r:id="rId9"/>
    <p:sldId id="264" r:id="rId10"/>
    <p:sldId id="275" r:id="rId11"/>
    <p:sldId id="274" r:id="rId12"/>
    <p:sldId id="270" r:id="rId13"/>
    <p:sldId id="273" r:id="rId14"/>
    <p:sldId id="271" r:id="rId15"/>
    <p:sldId id="288" r:id="rId16"/>
    <p:sldId id="286" r:id="rId17"/>
    <p:sldId id="287" r:id="rId18"/>
    <p:sldId id="285" r:id="rId19"/>
    <p:sldId id="283" r:id="rId20"/>
    <p:sldId id="267" r:id="rId21"/>
    <p:sldId id="290" r:id="rId22"/>
    <p:sldId id="278" r:id="rId23"/>
    <p:sldId id="289" r:id="rId24"/>
    <p:sldId id="291" r:id="rId25"/>
    <p:sldId id="26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59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Poison" TargetMode="External"/><Relationship Id="rId2" Type="http://schemas.openxmlformats.org/officeDocument/2006/relationships/hyperlink" Target="https://en.wikipedia.org/wiki/Telephon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0070C0"/>
                </a:solidFill>
              </a:rPr>
              <a:t>Poison Control Centers</a:t>
            </a:r>
            <a:endParaRPr lang="ar-IQ" b="1" dirty="0">
              <a:solidFill>
                <a:srgbClr val="0070C0"/>
              </a:solidFill>
            </a:endParaRPr>
          </a:p>
        </p:txBody>
      </p:sp>
      <p:sp>
        <p:nvSpPr>
          <p:cNvPr id="3" name="Subtitle 2"/>
          <p:cNvSpPr>
            <a:spLocks noGrp="1"/>
          </p:cNvSpPr>
          <p:nvPr>
            <p:ph type="subTitle" idx="1"/>
          </p:nvPr>
        </p:nvSpPr>
        <p:spPr/>
        <p:txBody>
          <a:bodyPr/>
          <a:lstStyle/>
          <a:p>
            <a:r>
              <a:rPr lang="en-US" dirty="0" smtClean="0"/>
              <a:t>Dr. </a:t>
            </a:r>
            <a:r>
              <a:rPr lang="en-US" dirty="0" err="1" smtClean="0"/>
              <a:t>farah</a:t>
            </a:r>
            <a:r>
              <a:rPr lang="en-US" dirty="0" smtClean="0"/>
              <a:t> kais</a:t>
            </a:r>
            <a:endParaRPr lang="ar-IQ"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lgn="just"/>
            <a:r>
              <a:rPr lang="en-US" dirty="0" smtClean="0"/>
              <a:t>A </a:t>
            </a:r>
            <a:r>
              <a:rPr lang="en-US" b="1" dirty="0" smtClean="0">
                <a:solidFill>
                  <a:srgbClr val="0070C0"/>
                </a:solidFill>
              </a:rPr>
              <a:t>poison control center</a:t>
            </a:r>
          </a:p>
          <a:p>
            <a:pPr algn="just"/>
            <a:r>
              <a:rPr lang="en-US" dirty="0" smtClean="0">
                <a:solidFill>
                  <a:srgbClr val="0070C0"/>
                </a:solidFill>
              </a:rPr>
              <a:t> </a:t>
            </a:r>
            <a:r>
              <a:rPr lang="en-US" sz="2800" dirty="0" smtClean="0"/>
              <a:t>is a medical service that is able to provide immediate, free, and expert treatment advice and assistance over the </a:t>
            </a:r>
            <a:r>
              <a:rPr lang="en-US" sz="2800" dirty="0" smtClean="0">
                <a:hlinkClick r:id="rId2" tooltip="Telephone"/>
              </a:rPr>
              <a:t>telephone</a:t>
            </a:r>
            <a:r>
              <a:rPr lang="en-US" sz="2800" dirty="0" smtClean="0"/>
              <a:t> in case of exposure to </a:t>
            </a:r>
            <a:r>
              <a:rPr lang="en-US" sz="2800" dirty="0" smtClean="0">
                <a:hlinkClick r:id="rId3" tooltip="Poison"/>
              </a:rPr>
              <a:t>poisonous</a:t>
            </a:r>
            <a:r>
              <a:rPr lang="en-US" sz="2800" dirty="0" smtClean="0"/>
              <a:t> or hazardous substances.</a:t>
            </a:r>
          </a:p>
          <a:p>
            <a:pPr algn="just"/>
            <a:r>
              <a:rPr lang="en-US" sz="2800" dirty="0" smtClean="0"/>
              <a:t> Poison control centers answer questions about potential poisons in addition to providing treatment management advice about household products, </a:t>
            </a:r>
            <a:r>
              <a:rPr lang="en-US" sz="2800" b="1" dirty="0" smtClean="0">
                <a:solidFill>
                  <a:srgbClr val="0070C0"/>
                </a:solidFill>
              </a:rPr>
              <a:t>medicines, pesticides, food poisoning  , and fumes.</a:t>
            </a:r>
            <a:endParaRPr lang="ar-IQ" sz="2800" b="1" dirty="0">
              <a:solidFill>
                <a:srgbClr val="0070C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pic>
        <p:nvPicPr>
          <p:cNvPr id="1026" name="Picture 2"/>
          <p:cNvPicPr>
            <a:picLocks noGrp="1" noChangeAspect="1" noChangeArrowheads="1"/>
          </p:cNvPicPr>
          <p:nvPr>
            <p:ph idx="1"/>
          </p:nvPr>
        </p:nvPicPr>
        <p:blipFill>
          <a:blip r:embed="rId2" cstate="print"/>
          <a:srcRect l="27283" t="17950" r="31489" b="7401"/>
          <a:stretch>
            <a:fillRect/>
          </a:stretch>
        </p:blipFill>
        <p:spPr bwMode="auto">
          <a:xfrm>
            <a:off x="0" y="228600"/>
            <a:ext cx="8305800"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800" b="1" dirty="0" smtClean="0">
                <a:solidFill>
                  <a:srgbClr val="002060"/>
                </a:solidFill>
              </a:rPr>
              <a:t>Poison control centers are made up of</a:t>
            </a:r>
          </a:p>
          <a:p>
            <a:pPr algn="just"/>
            <a:r>
              <a:rPr lang="en-US" sz="2800" dirty="0" smtClean="0">
                <a:solidFill>
                  <a:srgbClr val="00B050"/>
                </a:solidFill>
              </a:rPr>
              <a:t> </a:t>
            </a:r>
            <a:r>
              <a:rPr lang="en-US" sz="2800" b="1" dirty="0" smtClean="0">
                <a:solidFill>
                  <a:srgbClr val="00B050"/>
                </a:solidFill>
              </a:rPr>
              <a:t>physicians, pharmacists, nurses, and health educators</a:t>
            </a:r>
            <a:r>
              <a:rPr lang="en-US" sz="2800" b="1" dirty="0" smtClean="0"/>
              <a:t> </a:t>
            </a:r>
            <a:r>
              <a:rPr lang="en-US" sz="2800" dirty="0" smtClean="0"/>
              <a:t>and respond to calls from healthcare professionals and the public regarding </a:t>
            </a:r>
            <a:r>
              <a:rPr lang="en-US" sz="2800" dirty="0" smtClean="0">
                <a:solidFill>
                  <a:srgbClr val="0070C0"/>
                </a:solidFill>
              </a:rPr>
              <a:t>both human and animal poisonings 24 hours a day, seven days a week, 365 days a year</a:t>
            </a:r>
            <a:r>
              <a:rPr lang="en-US" sz="2800" dirty="0" smtClean="0"/>
              <a:t>.</a:t>
            </a:r>
            <a:endParaRPr lang="ar-IQ"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a:normAutofit/>
          </a:bodyPr>
          <a:lstStyle/>
          <a:p>
            <a:endParaRPr lang="en-US" b="1" dirty="0" smtClean="0">
              <a:solidFill>
                <a:srgbClr val="0070C0"/>
              </a:solidFill>
            </a:endParaRPr>
          </a:p>
          <a:p>
            <a:r>
              <a:rPr lang="en-US" b="1" dirty="0" smtClean="0">
                <a:solidFill>
                  <a:srgbClr val="0070C0"/>
                </a:solidFill>
              </a:rPr>
              <a:t>Goals &amp; Mission of Poison Centers</a:t>
            </a:r>
            <a:endParaRPr lang="en-US" dirty="0" smtClean="0">
              <a:solidFill>
                <a:srgbClr val="0070C0"/>
              </a:solidFill>
            </a:endParaRPr>
          </a:p>
          <a:p>
            <a:r>
              <a:rPr lang="en-US" b="1" dirty="0" smtClean="0"/>
              <a:t>The objective of poison centers is to </a:t>
            </a:r>
          </a:p>
          <a:p>
            <a:pPr algn="just"/>
            <a:r>
              <a:rPr lang="en-US" sz="2800" dirty="0" smtClean="0"/>
              <a:t>Reduce morbidity and mortality associated with poisonings.  </a:t>
            </a:r>
          </a:p>
          <a:p>
            <a:pPr algn="just"/>
            <a:r>
              <a:rPr lang="en-US" sz="2800" dirty="0" smtClean="0"/>
              <a:t>Poisons can include exposures to medications, supplements, illicit drugs, household, and industrial chemicals, environmental toxins, plants, and animals.</a:t>
            </a:r>
          </a:p>
          <a:p>
            <a:endParaRPr lang="ar-IQ"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dirty="0"/>
          </a:p>
        </p:txBody>
      </p:sp>
      <p:sp>
        <p:nvSpPr>
          <p:cNvPr id="3" name="Content Placeholder 2"/>
          <p:cNvSpPr>
            <a:spLocks noGrp="1"/>
          </p:cNvSpPr>
          <p:nvPr>
            <p:ph idx="1"/>
          </p:nvPr>
        </p:nvSpPr>
        <p:spPr/>
        <p:txBody>
          <a:bodyPr>
            <a:normAutofit/>
          </a:bodyPr>
          <a:lstStyle/>
          <a:p>
            <a:pPr algn="just"/>
            <a:r>
              <a:rPr lang="en-US" sz="2800" dirty="0" smtClean="0"/>
              <a:t>Modern regional PCCs are staffed by highly trained and certified health professionals who are assisted by extensive information systems.</a:t>
            </a:r>
          </a:p>
          <a:p>
            <a:pPr algn="just"/>
            <a:r>
              <a:rPr lang="en-US" sz="2800" dirty="0" smtClean="0"/>
              <a:t> Support is provided by 24-hour access to board-certified medical toxicologists and consultants from diverse medical disciplines, the natural sciences, and industry. </a:t>
            </a:r>
            <a:endParaRPr lang="en-US" sz="2800" dirty="0" smtClean="0">
              <a:solidFill>
                <a:srgbClr val="92D05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solidFill>
                  <a:srgbClr val="0070C0"/>
                </a:solidFill>
              </a:rPr>
              <a:t>The PCC is charged with seven major objectives:</a:t>
            </a:r>
            <a:endParaRPr lang="ar-IQ" sz="3200" dirty="0">
              <a:solidFill>
                <a:srgbClr val="0070C0"/>
              </a:solidFill>
            </a:endParaRPr>
          </a:p>
        </p:txBody>
      </p:sp>
      <p:sp>
        <p:nvSpPr>
          <p:cNvPr id="3" name="Content Placeholder 2"/>
          <p:cNvSpPr>
            <a:spLocks noGrp="1"/>
          </p:cNvSpPr>
          <p:nvPr>
            <p:ph idx="1"/>
          </p:nvPr>
        </p:nvSpPr>
        <p:spPr>
          <a:xfrm>
            <a:off x="457200" y="1295400"/>
            <a:ext cx="8229600" cy="4830763"/>
          </a:xfrm>
        </p:spPr>
        <p:txBody>
          <a:bodyPr>
            <a:normAutofit fontScale="62500" lnSpcReduction="20000"/>
          </a:bodyPr>
          <a:lstStyle/>
          <a:p>
            <a:pPr algn="just"/>
            <a:r>
              <a:rPr lang="en-US" sz="4000" dirty="0" smtClean="0"/>
              <a:t>Maintaining and interpreting a database of </a:t>
            </a:r>
            <a:r>
              <a:rPr lang="en-US" sz="4000" dirty="0" err="1" smtClean="0"/>
              <a:t>xenobiotics</a:t>
            </a:r>
            <a:endParaRPr lang="en-US" sz="4000" dirty="0" smtClean="0"/>
          </a:p>
          <a:p>
            <a:pPr algn="just"/>
            <a:r>
              <a:rPr lang="en-US" sz="4000" dirty="0" smtClean="0"/>
              <a:t>Providing information and advice to the public and to health professionals</a:t>
            </a:r>
          </a:p>
          <a:p>
            <a:pPr algn="just"/>
            <a:r>
              <a:rPr lang="en-US" sz="4000" dirty="0" smtClean="0"/>
              <a:t>Collecting epidemiologic data on the incidence and severity of poisoning</a:t>
            </a:r>
          </a:p>
          <a:p>
            <a:pPr algn="just"/>
            <a:r>
              <a:rPr lang="en-US" sz="4000" dirty="0" smtClean="0"/>
              <a:t>Integrating epidemiologic data as part of the public health surveillance system</a:t>
            </a:r>
          </a:p>
          <a:p>
            <a:pPr algn="just"/>
            <a:r>
              <a:rPr lang="en-US" sz="4000" dirty="0" smtClean="0"/>
              <a:t>Preventing unnecessary hospitalizations after exposure and thereby cutting health care costs</a:t>
            </a:r>
          </a:p>
          <a:p>
            <a:pPr algn="just"/>
            <a:r>
              <a:rPr lang="en-US" sz="4000" dirty="0" smtClean="0"/>
              <a:t>Educating health care professionals on the diagnosis and treatment of poisoning</a:t>
            </a:r>
          </a:p>
          <a:p>
            <a:pPr algn="just"/>
            <a:r>
              <a:rPr lang="en-US" sz="4000" dirty="0" smtClean="0"/>
              <a:t>Contributing to the science of toxicology</a:t>
            </a:r>
          </a:p>
          <a:p>
            <a:endParaRPr lang="ar-IQ"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dirty="0"/>
          </a:p>
        </p:txBody>
      </p:sp>
      <p:sp>
        <p:nvSpPr>
          <p:cNvPr id="3" name="Content Placeholder 2"/>
          <p:cNvSpPr>
            <a:spLocks noGrp="1"/>
          </p:cNvSpPr>
          <p:nvPr>
            <p:ph idx="1"/>
          </p:nvPr>
        </p:nvSpPr>
        <p:spPr/>
        <p:txBody>
          <a:bodyPr>
            <a:normAutofit fontScale="92500" lnSpcReduction="10000"/>
          </a:bodyPr>
          <a:lstStyle/>
          <a:p>
            <a:pPr algn="just"/>
            <a:r>
              <a:rPr lang="en-US" sz="3000" dirty="0" smtClean="0"/>
              <a:t>In the past, PCCs were evaluated based on the number of </a:t>
            </a:r>
            <a:r>
              <a:rPr lang="en-US" sz="3000" b="1" dirty="0" smtClean="0"/>
              <a:t>incoming calls and measures of community awareness</a:t>
            </a:r>
            <a:r>
              <a:rPr lang="en-US" sz="3000" dirty="0" smtClean="0"/>
              <a:t>. </a:t>
            </a:r>
          </a:p>
          <a:p>
            <a:pPr algn="just"/>
            <a:r>
              <a:rPr lang="en-US" sz="3000" dirty="0" smtClean="0"/>
              <a:t>Current emphasis should be placed on evaluating health outcomes such as </a:t>
            </a:r>
            <a:r>
              <a:rPr lang="en-US" sz="3000" b="1" dirty="0" smtClean="0"/>
              <a:t>intensive care unit (ICU) admissions, length of stay in hospitals, and total health care expenditures. </a:t>
            </a:r>
          </a:p>
          <a:p>
            <a:pPr algn="just"/>
            <a:r>
              <a:rPr lang="en-US" sz="3000" dirty="0" smtClean="0"/>
              <a:t>One crucial test of the utility of modern PCCs will be their ability to help reverse the increased adult deaths from pharmaceutical poisoning largely driven by prescription </a:t>
            </a:r>
            <a:r>
              <a:rPr lang="en-US" sz="3000" dirty="0" err="1" smtClean="0"/>
              <a:t>opioids</a:t>
            </a:r>
            <a:r>
              <a:rPr lang="en-US" sz="3000" dirty="0" smtClean="0"/>
              <a:t>.</a:t>
            </a:r>
          </a:p>
          <a:p>
            <a:endParaRPr lang="ar-IQ"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r>
              <a:rPr lang="en-US" b="1" dirty="0" smtClean="0">
                <a:solidFill>
                  <a:srgbClr val="0070C0"/>
                </a:solidFill>
              </a:rPr>
              <a:t>Functions of a Poison Center</a:t>
            </a:r>
            <a:r>
              <a:rPr lang="en-US" dirty="0" smtClean="0">
                <a:solidFill>
                  <a:srgbClr val="0070C0"/>
                </a:solidFill>
              </a:rPr>
              <a:t> </a:t>
            </a:r>
          </a:p>
          <a:p>
            <a:pPr algn="just"/>
            <a:r>
              <a:rPr lang="en-US" sz="2800" dirty="0" smtClean="0"/>
              <a:t>The service is free to the public, and most centers do not charge a fee for a physician or hospital consultations.  </a:t>
            </a:r>
          </a:p>
          <a:p>
            <a:pPr algn="just"/>
            <a:r>
              <a:rPr lang="en-US" sz="2800" dirty="0" smtClean="0"/>
              <a:t>Poison centers also serve to triage calls from the public and provide safe management recommendations and monitoring which allow individuals to be monitored at home without unnecessarily using hospital resources and healthcare dollars.</a:t>
            </a:r>
          </a:p>
          <a:p>
            <a:endParaRPr lang="ar-IQ"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a:normAutofit/>
          </a:bodyPr>
          <a:lstStyle/>
          <a:p>
            <a:r>
              <a:rPr lang="en-US" sz="3600" b="1" dirty="0" smtClean="0">
                <a:solidFill>
                  <a:srgbClr val="0070C0"/>
                </a:solidFill>
              </a:rPr>
              <a:t>1: Healthcare cost savings</a:t>
            </a:r>
          </a:p>
          <a:p>
            <a:pPr algn="just"/>
            <a:r>
              <a:rPr lang="en-US" sz="2800" dirty="0" smtClean="0"/>
              <a:t>Poison centers also </a:t>
            </a:r>
            <a:r>
              <a:rPr lang="en-US" sz="2800" dirty="0" smtClean="0">
                <a:solidFill>
                  <a:srgbClr val="00B050"/>
                </a:solidFill>
              </a:rPr>
              <a:t>help minimize unnecessary healthcare costs through appropriate management recommendations.  </a:t>
            </a:r>
          </a:p>
          <a:p>
            <a:pPr algn="just"/>
            <a:endParaRPr lang="en-US" sz="2800" dirty="0" smtClean="0"/>
          </a:p>
          <a:p>
            <a:pPr algn="just"/>
            <a:r>
              <a:rPr lang="en-US" sz="2800" dirty="0" smtClean="0"/>
              <a:t>And decrease the length of stay and healthcare costs associated with hospitalization.</a:t>
            </a:r>
          </a:p>
          <a:p>
            <a:endParaRPr lang="ar-IQ"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H.w</a:t>
            </a:r>
            <a:endParaRPr lang="ar-IQ" dirty="0"/>
          </a:p>
        </p:txBody>
      </p:sp>
      <p:sp>
        <p:nvSpPr>
          <p:cNvPr id="3" name="Content Placeholder 2"/>
          <p:cNvSpPr>
            <a:spLocks noGrp="1"/>
          </p:cNvSpPr>
          <p:nvPr>
            <p:ph idx="1"/>
          </p:nvPr>
        </p:nvSpPr>
        <p:spPr/>
        <p:txBody>
          <a:bodyPr>
            <a:normAutofit/>
          </a:bodyPr>
          <a:lstStyle/>
          <a:p>
            <a:r>
              <a:rPr lang="en-US" b="1" dirty="0" smtClean="0"/>
              <a:t>2- </a:t>
            </a:r>
            <a:r>
              <a:rPr lang="en-US" b="1" dirty="0" err="1" smtClean="0"/>
              <a:t>Toxico</a:t>
            </a:r>
            <a:r>
              <a:rPr lang="en-US" b="1" dirty="0" smtClean="0"/>
              <a:t>-surveillance</a:t>
            </a:r>
          </a:p>
          <a:p>
            <a:endParaRPr lang="ar-IQ"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Autofit/>
          </a:bodyPr>
          <a:lstStyle/>
          <a:p>
            <a:pPr algn="just"/>
            <a:r>
              <a:rPr lang="en-US" sz="2800" b="1" dirty="0" smtClean="0">
                <a:solidFill>
                  <a:srgbClr val="00B0F0"/>
                </a:solidFill>
              </a:rPr>
              <a:t>3- Public and professional education :</a:t>
            </a:r>
          </a:p>
          <a:p>
            <a:pPr algn="just"/>
            <a:r>
              <a:rPr lang="en-US" sz="2800" dirty="0" smtClean="0"/>
              <a:t>Poison centers provide a critical function in </a:t>
            </a:r>
            <a:r>
              <a:rPr lang="en-US" sz="2800" b="1" dirty="0" smtClean="0"/>
              <a:t>educating the public on both poisoning prevention as what services poison centers provide and how to use the service</a:t>
            </a:r>
            <a:r>
              <a:rPr lang="en-US" sz="2800" dirty="0" smtClean="0"/>
              <a:t>.  They provide </a:t>
            </a:r>
            <a:r>
              <a:rPr lang="en-US" sz="2800" b="1" dirty="0" smtClean="0"/>
              <a:t>educational sessions </a:t>
            </a:r>
            <a:r>
              <a:rPr lang="en-US" sz="2800" dirty="0" smtClean="0"/>
              <a:t>to </a:t>
            </a:r>
            <a:r>
              <a:rPr lang="en-US" sz="2800" dirty="0" smtClean="0">
                <a:solidFill>
                  <a:srgbClr val="92D050"/>
                </a:solidFill>
              </a:rPr>
              <a:t>school-aged children, aging adults, and to community groups.</a:t>
            </a:r>
          </a:p>
          <a:p>
            <a:pPr algn="just"/>
            <a:r>
              <a:rPr lang="en-US" sz="2800" b="1" dirty="0" smtClean="0"/>
              <a:t>Poison centers also provide professional education</a:t>
            </a:r>
            <a:r>
              <a:rPr lang="en-US" sz="2800" dirty="0" smtClean="0"/>
              <a:t> to </a:t>
            </a:r>
            <a:r>
              <a:rPr lang="en-US" sz="2800" dirty="0" smtClean="0">
                <a:solidFill>
                  <a:srgbClr val="00B050"/>
                </a:solidFill>
              </a:rPr>
              <a:t>medical students, medical residents</a:t>
            </a:r>
            <a:r>
              <a:rPr lang="en-US" sz="2800" dirty="0" smtClean="0"/>
              <a:t>.  It also educates pharmacy students and pharmacy residents training in toxicology. </a:t>
            </a:r>
          </a:p>
          <a:p>
            <a:pPr algn="just"/>
            <a:r>
              <a:rPr lang="en-US" sz="2800" dirty="0" smtClean="0"/>
              <a:t> Finally, poison centers frequently provide continuing </a:t>
            </a:r>
            <a:r>
              <a:rPr lang="en-US" sz="2800" b="1" dirty="0" smtClean="0"/>
              <a:t>medical education programs, symposiums </a:t>
            </a:r>
            <a:r>
              <a:rPr lang="en-US" sz="2800" dirty="0" smtClean="0"/>
              <a:t>, etc. to help keep healthcare providers up to date on poison-related topics.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r>
              <a:rPr lang="en-US" b="1" dirty="0" smtClean="0">
                <a:solidFill>
                  <a:srgbClr val="0070C0"/>
                </a:solidFill>
              </a:rPr>
              <a:t>4-Drug and product safety research</a:t>
            </a:r>
          </a:p>
          <a:p>
            <a:pPr algn="just"/>
            <a:r>
              <a:rPr lang="en-US" sz="2800" dirty="0" smtClean="0"/>
              <a:t>All poison centers upload data which serves as a rich repository of data that can be used to monitor the safety and clinical effects of new medications, chemicals, and emerging drugs of abuse. </a:t>
            </a:r>
          </a:p>
          <a:p>
            <a:pPr algn="just"/>
            <a:r>
              <a:rPr lang="en-US" sz="2800" dirty="0" smtClean="0"/>
              <a:t> Poison center data are used to </a:t>
            </a:r>
            <a:r>
              <a:rPr lang="en-US" sz="2800" dirty="0" smtClean="0">
                <a:solidFill>
                  <a:srgbClr val="92D050"/>
                </a:solidFill>
              </a:rPr>
              <a:t>identify needs for defects in packaging and medication formulations and monitor recalls and public health interventions</a:t>
            </a:r>
            <a:r>
              <a:rPr lang="en-US" dirty="0" smtClean="0">
                <a:solidFill>
                  <a:srgbClr val="92D050"/>
                </a:solidFill>
              </a:rPr>
              <a:t>.</a:t>
            </a:r>
          </a:p>
          <a:p>
            <a:endParaRPr lang="ar-IQ" dirty="0" smtClean="0"/>
          </a:p>
          <a:p>
            <a:endParaRPr lang="ar-IQ"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0070C0"/>
                </a:solidFill>
              </a:rPr>
              <a:t>Clinical Significance</a:t>
            </a:r>
            <a:br>
              <a:rPr lang="en-US" sz="3600" b="1" dirty="0" smtClean="0">
                <a:solidFill>
                  <a:srgbClr val="0070C0"/>
                </a:solidFill>
              </a:rPr>
            </a:br>
            <a:endParaRPr lang="ar-IQ" sz="3600" dirty="0">
              <a:solidFill>
                <a:srgbClr val="0070C0"/>
              </a:solidFill>
            </a:endParaRPr>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algn="just"/>
            <a:r>
              <a:rPr lang="en-US" sz="3000" b="1" dirty="0" smtClean="0">
                <a:solidFill>
                  <a:srgbClr val="00B0F0"/>
                </a:solidFill>
              </a:rPr>
              <a:t>Value of Poison Centers</a:t>
            </a:r>
            <a:endParaRPr lang="en-US" sz="3000" dirty="0" smtClean="0">
              <a:solidFill>
                <a:srgbClr val="00B0F0"/>
              </a:solidFill>
            </a:endParaRPr>
          </a:p>
          <a:p>
            <a:pPr algn="just"/>
            <a:r>
              <a:rPr lang="en-US" sz="3000" dirty="0" smtClean="0"/>
              <a:t>Poison centers have evolved to serve a unique and key role in both </a:t>
            </a:r>
            <a:r>
              <a:rPr lang="en-US" sz="3000" dirty="0" smtClean="0">
                <a:solidFill>
                  <a:srgbClr val="00B0F0"/>
                </a:solidFill>
              </a:rPr>
              <a:t>direct patient care and public health. </a:t>
            </a:r>
          </a:p>
          <a:p>
            <a:pPr algn="just"/>
            <a:r>
              <a:rPr lang="en-US" sz="3000" dirty="0" smtClean="0"/>
              <a:t> They serve as an </a:t>
            </a:r>
            <a:r>
              <a:rPr lang="en-US" sz="3000" b="1" dirty="0" smtClean="0"/>
              <a:t>easily accessible and cost-effective resource for healthcare professionals and the public alike and provide access to the most up to date and evidence-based information on exposures to poison.  </a:t>
            </a:r>
          </a:p>
          <a:p>
            <a:pPr algn="just"/>
            <a:r>
              <a:rPr lang="en-US" sz="3000" dirty="0" smtClean="0"/>
              <a:t>Clinicians are encouraged to continue to use poison center services and report all poison exposures.</a:t>
            </a:r>
          </a:p>
          <a:p>
            <a:pPr algn="just"/>
            <a:endParaRPr lang="ar-IQ"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B0F0"/>
                </a:solidFill>
              </a:rPr>
              <a:t>RESEARCH ACTIVITIES OF THE CENTRE</a:t>
            </a:r>
            <a:endParaRPr lang="ar-IQ" sz="3200" b="1" dirty="0"/>
          </a:p>
        </p:txBody>
      </p:sp>
      <p:sp>
        <p:nvSpPr>
          <p:cNvPr id="3" name="Content Placeholder 2"/>
          <p:cNvSpPr>
            <a:spLocks noGrp="1"/>
          </p:cNvSpPr>
          <p:nvPr>
            <p:ph idx="1"/>
          </p:nvPr>
        </p:nvSpPr>
        <p:spPr/>
        <p:txBody>
          <a:bodyPr>
            <a:normAutofit/>
          </a:bodyPr>
          <a:lstStyle/>
          <a:p>
            <a:r>
              <a:rPr lang="en-US" b="1" dirty="0" smtClean="0"/>
              <a:t>a. Clinical b. Analytical c. Epidemiological d. Other</a:t>
            </a:r>
          </a:p>
          <a:p>
            <a:r>
              <a:rPr lang="en-US" dirty="0" smtClean="0">
                <a:solidFill>
                  <a:srgbClr val="00B0F0"/>
                </a:solidFill>
              </a:rPr>
              <a:t>PUBLICATIONS</a:t>
            </a:r>
          </a:p>
          <a:p>
            <a:pPr algn="just"/>
            <a:r>
              <a:rPr lang="en-US" dirty="0" smtClean="0"/>
              <a:t> </a:t>
            </a:r>
            <a:r>
              <a:rPr lang="en-US" sz="2800" dirty="0" smtClean="0"/>
              <a:t>a. Publications, reports, brochures issued by the centre (title, brief summary, reference)</a:t>
            </a:r>
          </a:p>
          <a:p>
            <a:pPr algn="just"/>
            <a:r>
              <a:rPr lang="en-US" sz="2800" dirty="0" smtClean="0"/>
              <a:t> b. Publications written by staff of the centre ((for example, case reports, articles, monographs, theses, books; provide title, brief summary and reference for each)</a:t>
            </a:r>
            <a:endParaRPr lang="ar-IQ"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solidFill>
                  <a:srgbClr val="00B0F0"/>
                </a:solidFill>
              </a:rPr>
              <a:t>FUNCTIONS OF AN ANALYTICAL TOXICOLOGY SERVICE</a:t>
            </a:r>
            <a:endParaRPr lang="ar-IQ" sz="2400" b="1" dirty="0">
              <a:solidFill>
                <a:srgbClr val="00B0F0"/>
              </a:solidFill>
            </a:endParaRPr>
          </a:p>
        </p:txBody>
      </p:sp>
      <p:sp>
        <p:nvSpPr>
          <p:cNvPr id="3" name="Content Placeholder 2"/>
          <p:cNvSpPr>
            <a:spLocks noGrp="1"/>
          </p:cNvSpPr>
          <p:nvPr>
            <p:ph idx="1"/>
          </p:nvPr>
        </p:nvSpPr>
        <p:spPr>
          <a:xfrm>
            <a:off x="457200" y="1600200"/>
            <a:ext cx="8229600" cy="4953000"/>
          </a:xfrm>
        </p:spPr>
        <p:txBody>
          <a:bodyPr>
            <a:noAutofit/>
          </a:bodyPr>
          <a:lstStyle/>
          <a:p>
            <a:pPr>
              <a:buNone/>
            </a:pPr>
            <a:r>
              <a:rPr lang="en-US" sz="2400" b="1" dirty="0" smtClean="0"/>
              <a:t>The main functions of an analytical toxicology service are to provide the following: </a:t>
            </a:r>
          </a:p>
          <a:p>
            <a:pPr algn="just">
              <a:buNone/>
            </a:pPr>
            <a:r>
              <a:rPr lang="en-US" sz="2400" dirty="0" smtClean="0"/>
              <a:t>• </a:t>
            </a:r>
            <a:r>
              <a:rPr lang="en-US" sz="2800" dirty="0" smtClean="0"/>
              <a:t>Emergency qualitative and/or quantitative assays for common poisons, especially when knowledge of the plasma, serum or urine concentration may influence treatment; </a:t>
            </a:r>
          </a:p>
          <a:p>
            <a:pPr algn="just">
              <a:buNone/>
            </a:pPr>
            <a:r>
              <a:rPr lang="en-US" sz="2800" dirty="0" smtClean="0"/>
              <a:t>• More complex analyses, such as screening when the cause of illness is unknown but poisoning is suspected (Even if such analyses are not available immediately, they may be helpful in identifying the cause of poisoning and guide further treatment.)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20000"/>
          </a:bodyPr>
          <a:lstStyle/>
          <a:p>
            <a:pPr algn="just">
              <a:buNone/>
            </a:pPr>
            <a:r>
              <a:rPr lang="en-US" dirty="0" smtClean="0"/>
              <a:t>• Analyses to monitor the efficacy of certain treatment or elimination techniques (such as </a:t>
            </a:r>
            <a:r>
              <a:rPr lang="en-US" b="1" dirty="0" err="1" smtClean="0"/>
              <a:t>chelation</a:t>
            </a:r>
            <a:r>
              <a:rPr lang="en-US" b="1" dirty="0" smtClean="0"/>
              <a:t> therapy, </a:t>
            </a:r>
            <a:r>
              <a:rPr lang="en-US" b="1" dirty="0" err="1" smtClean="0"/>
              <a:t>haemoperfusion</a:t>
            </a:r>
            <a:r>
              <a:rPr lang="en-US" b="1" dirty="0" smtClean="0"/>
              <a:t>, </a:t>
            </a:r>
            <a:r>
              <a:rPr lang="en-US" b="1" dirty="0" err="1" smtClean="0"/>
              <a:t>haemodialysis</a:t>
            </a:r>
            <a:r>
              <a:rPr lang="en-US" b="1" dirty="0" smtClean="0"/>
              <a:t>, multiple-dose activated charcoa</a:t>
            </a:r>
            <a:r>
              <a:rPr lang="en-US" dirty="0" smtClean="0"/>
              <a:t>l);</a:t>
            </a:r>
          </a:p>
          <a:p>
            <a:pPr algn="just">
              <a:buNone/>
            </a:pPr>
            <a:r>
              <a:rPr lang="en-US" dirty="0" smtClean="0"/>
              <a:t> • Analyses for biological monitoring of populations exposed to chemicals occupationally or environmentally and environmental monitoring (such as soil, air, water);</a:t>
            </a:r>
          </a:p>
          <a:p>
            <a:pPr algn="just">
              <a:buNone/>
            </a:pPr>
            <a:r>
              <a:rPr lang="en-US" dirty="0" smtClean="0"/>
              <a:t> • Advice on the collection, storage and transport of specimens and on the interpretation of results of analyses; </a:t>
            </a:r>
          </a:p>
          <a:p>
            <a:pPr algn="just">
              <a:buNone/>
            </a:pPr>
            <a:r>
              <a:rPr lang="en-US" dirty="0" smtClean="0"/>
              <a:t>• Research into the </a:t>
            </a:r>
            <a:r>
              <a:rPr lang="en-US" dirty="0" err="1" smtClean="0"/>
              <a:t>toxicokinetics</a:t>
            </a:r>
            <a:r>
              <a:rPr lang="en-US" dirty="0" smtClean="0"/>
              <a:t> and mechanisms of toxicity of drugs and chemicals, in collaboration with clinical services and poisons information </a:t>
            </a:r>
            <a:r>
              <a:rPr lang="en-US" dirty="0" err="1" smtClean="0"/>
              <a:t>centres</a:t>
            </a:r>
            <a:r>
              <a:rPr lang="en-US" dirty="0" smtClean="0"/>
              <a:t>; and </a:t>
            </a:r>
          </a:p>
          <a:p>
            <a:pPr algn="just">
              <a:buNone/>
            </a:pPr>
            <a:r>
              <a:rPr lang="en-US" dirty="0" smtClean="0"/>
              <a:t>• Training in analytical methods and laboratory procedures and in interpretation of analytical data.</a:t>
            </a:r>
            <a:endParaRPr lang="ar-IQ" dirty="0" smtClean="0"/>
          </a:p>
          <a:p>
            <a:endParaRPr lang="ar-IQ"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l="27282" t="16837" r="31068" b="9084"/>
          <a:stretch>
            <a:fillRect/>
          </a:stretch>
        </p:blipFill>
        <p:spPr bwMode="auto">
          <a:xfrm>
            <a:off x="533400" y="381000"/>
            <a:ext cx="80010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pPr algn="just"/>
            <a:r>
              <a:rPr lang="en-US" sz="2800" dirty="0" smtClean="0">
                <a:solidFill>
                  <a:srgbClr val="00B0F0"/>
                </a:solidFill>
              </a:rPr>
              <a:t>The most important factor to consider in the treatment of acute toxic poisoning is the causative substance. </a:t>
            </a:r>
          </a:p>
          <a:p>
            <a:pPr algn="just"/>
            <a:r>
              <a:rPr lang="en-US" sz="2800" b="1" dirty="0" smtClean="0"/>
              <a:t>Decontamination</a:t>
            </a:r>
            <a:r>
              <a:rPr lang="en-US" sz="2800" dirty="0" smtClean="0"/>
              <a:t> and treatment methods as well as </a:t>
            </a:r>
            <a:r>
              <a:rPr lang="en-US" sz="2800" b="1" dirty="0" smtClean="0"/>
              <a:t>antidotes</a:t>
            </a:r>
            <a:r>
              <a:rPr lang="en-US" sz="2800" dirty="0" smtClean="0"/>
              <a:t> used are different according to toxic substances. </a:t>
            </a:r>
          </a:p>
          <a:p>
            <a:pPr algn="just"/>
            <a:r>
              <a:rPr lang="en-US" sz="2800" dirty="0" smtClean="0"/>
              <a:t>Therefore, access to data on substances commonly associated with toxic poisoning is very important for medical staff dealing with patients in emergency departments</a:t>
            </a:r>
            <a:r>
              <a:rPr lang="en-US" dirty="0" smtClean="0"/>
              <a:t>.</a:t>
            </a:r>
            <a:endParaRPr lang="ar-IQ"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algn="just"/>
            <a:r>
              <a:rPr lang="en-US" sz="2800" dirty="0" smtClean="0"/>
              <a:t>* Hospitals providing emergency care routinely stock 24 antidotes for a wide range of toxicities, including</a:t>
            </a:r>
          </a:p>
          <a:p>
            <a:pPr algn="just"/>
            <a:r>
              <a:rPr lang="en-US" sz="2800" dirty="0" smtClean="0"/>
              <a:t> </a:t>
            </a:r>
            <a:r>
              <a:rPr lang="en-US" sz="2800" dirty="0" smtClean="0">
                <a:solidFill>
                  <a:srgbClr val="0070C0"/>
                </a:solidFill>
              </a:rPr>
              <a:t>Toxic-alcohol poisoning, exposure to cyanide and other industrial agents, and intentional or unintentional overdoses of prescription medications (e.g., calcium-channel blockers, β-blockers, </a:t>
            </a:r>
            <a:r>
              <a:rPr lang="en-US" sz="2800" dirty="0" err="1" smtClean="0">
                <a:solidFill>
                  <a:srgbClr val="0070C0"/>
                </a:solidFill>
              </a:rPr>
              <a:t>digoxin</a:t>
            </a:r>
            <a:r>
              <a:rPr lang="en-US" sz="2800" dirty="0" smtClean="0">
                <a:solidFill>
                  <a:srgbClr val="0070C0"/>
                </a:solidFill>
              </a:rPr>
              <a:t>, </a:t>
            </a:r>
            <a:r>
              <a:rPr lang="en-US" sz="2800" dirty="0" err="1" smtClean="0">
                <a:solidFill>
                  <a:srgbClr val="0070C0"/>
                </a:solidFill>
              </a:rPr>
              <a:t>isoniazid</a:t>
            </a:r>
            <a:r>
              <a:rPr lang="en-US" sz="2800" dirty="0" smtClean="0">
                <a:solidFill>
                  <a:srgbClr val="0070C0"/>
                </a:solidFill>
              </a:rPr>
              <a:t>). </a:t>
            </a:r>
            <a:endParaRPr lang="ar-IQ" sz="2800" dirty="0">
              <a:solidFill>
                <a:srgbClr val="0070C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lstStyle/>
          <a:p>
            <a:r>
              <a:rPr lang="en-US" b="1" dirty="0" smtClean="0">
                <a:solidFill>
                  <a:srgbClr val="002060"/>
                </a:solidFill>
              </a:rPr>
              <a:t>What Poison Control Pharmacists </a:t>
            </a:r>
            <a:r>
              <a:rPr lang="en-US" b="1" dirty="0" smtClean="0">
                <a:solidFill>
                  <a:srgbClr val="002060"/>
                </a:solidFill>
              </a:rPr>
              <a:t>do</a:t>
            </a:r>
            <a:r>
              <a:rPr lang="en-US" b="1" dirty="0" smtClean="0">
                <a:solidFill>
                  <a:srgbClr val="002060"/>
                </a:solidFill>
              </a:rPr>
              <a:t>?</a:t>
            </a:r>
            <a:endParaRPr lang="ar-IQ" b="1" dirty="0">
              <a:solidFill>
                <a:srgbClr val="00206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just"/>
            <a:r>
              <a:rPr lang="en-US" sz="2800" dirty="0" smtClean="0">
                <a:solidFill>
                  <a:srgbClr val="0070C0"/>
                </a:solidFill>
              </a:rPr>
              <a:t>Pharmacists can help reduce morbidity and mortality due to poisonings and overdoses by</a:t>
            </a:r>
          </a:p>
          <a:p>
            <a:pPr algn="just"/>
            <a:r>
              <a:rPr lang="en-US" sz="2800" dirty="0" smtClean="0"/>
              <a:t>(1) Recognizing the signs and symptoms of various types of toxic exposure, </a:t>
            </a:r>
          </a:p>
          <a:p>
            <a:pPr algn="just"/>
            <a:r>
              <a:rPr lang="en-US" sz="2800" dirty="0" smtClean="0"/>
              <a:t>(2) Guiding emergency room staff on the appropriate use of antidotes and supportive therapies, </a:t>
            </a:r>
          </a:p>
          <a:p>
            <a:pPr algn="just"/>
            <a:r>
              <a:rPr lang="en-US" sz="2800" dirty="0" smtClean="0"/>
              <a:t>(3) Helping to ensure appropriate monitoring of patients for antidote response and adverse effects, and</a:t>
            </a:r>
          </a:p>
          <a:p>
            <a:pPr algn="just"/>
            <a:r>
              <a:rPr lang="en-US" sz="2800" dirty="0" smtClean="0"/>
              <a:t> (4) managing the stocking of antidotes to ensure availability.</a:t>
            </a:r>
            <a:br>
              <a:rPr lang="en-US" sz="2800" dirty="0" smtClean="0"/>
            </a:br>
            <a:endParaRPr lang="ar-IQ"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l="37694" t="18807" r="38660" b="29288"/>
          <a:stretch>
            <a:fillRect/>
          </a:stretch>
        </p:blipFill>
        <p:spPr bwMode="auto">
          <a:xfrm>
            <a:off x="990600" y="609600"/>
            <a:ext cx="6629400" cy="60198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rPr>
              <a:t>H.W</a:t>
            </a:r>
            <a:endParaRPr lang="ar-IQ" sz="3200" b="1" dirty="0">
              <a:solidFill>
                <a:srgbClr val="0070C0"/>
              </a:solidFill>
            </a:endParaRPr>
          </a:p>
        </p:txBody>
      </p:sp>
      <p:sp>
        <p:nvSpPr>
          <p:cNvPr id="3" name="Content Placeholder 2"/>
          <p:cNvSpPr>
            <a:spLocks noGrp="1"/>
          </p:cNvSpPr>
          <p:nvPr>
            <p:ph idx="1"/>
          </p:nvPr>
        </p:nvSpPr>
        <p:spPr/>
        <p:txBody>
          <a:bodyPr>
            <a:normAutofit/>
          </a:bodyPr>
          <a:lstStyle/>
          <a:p>
            <a:r>
              <a:rPr lang="en-US" sz="2800" b="1" smtClean="0"/>
              <a:t>What </a:t>
            </a:r>
            <a:r>
              <a:rPr lang="en-US" sz="2800" b="1" dirty="0" smtClean="0"/>
              <a:t>are the challenges faced by poison control pharmacists?</a:t>
            </a:r>
            <a:endParaRPr lang="ar-IQ" sz="28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IQ"/>
          </a:p>
        </p:txBody>
      </p:sp>
      <p:sp>
        <p:nvSpPr>
          <p:cNvPr id="3" name="Content Placeholder 2"/>
          <p:cNvSpPr>
            <a:spLocks noGrp="1"/>
          </p:cNvSpPr>
          <p:nvPr>
            <p:ph idx="1"/>
          </p:nvPr>
        </p:nvSpPr>
        <p:spPr/>
        <p:txBody>
          <a:bodyPr>
            <a:normAutofit/>
          </a:bodyPr>
          <a:lstStyle/>
          <a:p>
            <a:pPr algn="ctr">
              <a:buNone/>
            </a:pPr>
            <a:r>
              <a:rPr lang="en-US" sz="4400" b="1" dirty="0" smtClean="0">
                <a:solidFill>
                  <a:srgbClr val="0070C0"/>
                </a:solidFill>
              </a:rPr>
              <a:t>Thank you</a:t>
            </a:r>
            <a:endParaRPr lang="ar-IQ" sz="4400" b="1" dirty="0">
              <a:solidFill>
                <a:srgbClr val="0070C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TotalTime>
  <Words>863</Words>
  <Application>Microsoft Office PowerPoint</Application>
  <PresentationFormat>On-screen Show (4:3)</PresentationFormat>
  <Paragraphs>74</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Poison Control Centers</vt:lpstr>
      <vt:lpstr>Slide 2</vt:lpstr>
      <vt:lpstr>Slide 3</vt:lpstr>
      <vt:lpstr>Slide 4</vt:lpstr>
      <vt:lpstr>Slide 5</vt:lpstr>
      <vt:lpstr>Slide 6</vt:lpstr>
      <vt:lpstr>The PCC is charged with seven major objectives:</vt:lpstr>
      <vt:lpstr>Slide 8</vt:lpstr>
      <vt:lpstr>Slide 9</vt:lpstr>
      <vt:lpstr>Slide 10</vt:lpstr>
      <vt:lpstr>H.w</vt:lpstr>
      <vt:lpstr>Slide 12</vt:lpstr>
      <vt:lpstr>Slide 13</vt:lpstr>
      <vt:lpstr>Clinical Significance </vt:lpstr>
      <vt:lpstr>RESEARCH ACTIVITIES OF THE CENTRE</vt:lpstr>
      <vt:lpstr>FUNCTIONS OF AN ANALYTICAL TOXICOLOGY SERVICE</vt:lpstr>
      <vt:lpstr>Slide 17</vt:lpstr>
      <vt:lpstr>Slide 18</vt:lpstr>
      <vt:lpstr>Slide 19</vt:lpstr>
      <vt:lpstr>Slide 20</vt:lpstr>
      <vt:lpstr>Slide 21</vt:lpstr>
      <vt:lpstr>Slide 22</vt:lpstr>
      <vt:lpstr>Slide 23</vt:lpstr>
      <vt:lpstr>H.W</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117</cp:revision>
  <dcterms:created xsi:type="dcterms:W3CDTF">2006-08-16T00:00:00Z</dcterms:created>
  <dcterms:modified xsi:type="dcterms:W3CDTF">2026-09-27T10:16:44Z</dcterms:modified>
</cp:coreProperties>
</file>