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99"/>
  </p:notesMasterIdLst>
  <p:sldIdLst>
    <p:sldId id="256" r:id="rId3"/>
    <p:sldId id="345" r:id="rId4"/>
    <p:sldId id="257" r:id="rId5"/>
    <p:sldId id="258" r:id="rId6"/>
    <p:sldId id="280" r:id="rId7"/>
    <p:sldId id="260" r:id="rId8"/>
    <p:sldId id="259" r:id="rId9"/>
    <p:sldId id="282" r:id="rId10"/>
    <p:sldId id="281" r:id="rId11"/>
    <p:sldId id="266" r:id="rId12"/>
    <p:sldId id="283" r:id="rId13"/>
    <p:sldId id="287" r:id="rId14"/>
    <p:sldId id="347" r:id="rId15"/>
    <p:sldId id="263" r:id="rId16"/>
    <p:sldId id="264" r:id="rId17"/>
    <p:sldId id="346" r:id="rId18"/>
    <p:sldId id="284" r:id="rId19"/>
    <p:sldId id="265" r:id="rId20"/>
    <p:sldId id="271" r:id="rId21"/>
    <p:sldId id="288" r:id="rId22"/>
    <p:sldId id="289" r:id="rId23"/>
    <p:sldId id="261" r:id="rId24"/>
    <p:sldId id="262" r:id="rId25"/>
    <p:sldId id="286" r:id="rId26"/>
    <p:sldId id="267" r:id="rId27"/>
    <p:sldId id="349" r:id="rId28"/>
    <p:sldId id="272" r:id="rId29"/>
    <p:sldId id="350" r:id="rId30"/>
    <p:sldId id="268" r:id="rId31"/>
    <p:sldId id="269" r:id="rId32"/>
    <p:sldId id="270" r:id="rId33"/>
    <p:sldId id="351" r:id="rId34"/>
    <p:sldId id="273" r:id="rId35"/>
    <p:sldId id="274" r:id="rId36"/>
    <p:sldId id="275" r:id="rId37"/>
    <p:sldId id="285" r:id="rId38"/>
    <p:sldId id="276" r:id="rId39"/>
    <p:sldId id="348" r:id="rId40"/>
    <p:sldId id="277" r:id="rId41"/>
    <p:sldId id="278" r:id="rId42"/>
    <p:sldId id="279" r:id="rId43"/>
    <p:sldId id="290" r:id="rId44"/>
    <p:sldId id="291" r:id="rId45"/>
    <p:sldId id="292" r:id="rId46"/>
    <p:sldId id="344" r:id="rId47"/>
    <p:sldId id="293" r:id="rId48"/>
    <p:sldId id="294" r:id="rId49"/>
    <p:sldId id="295" r:id="rId50"/>
    <p:sldId id="353" r:id="rId51"/>
    <p:sldId id="296" r:id="rId52"/>
    <p:sldId id="297" r:id="rId53"/>
    <p:sldId id="354" r:id="rId54"/>
    <p:sldId id="343" r:id="rId55"/>
    <p:sldId id="355" r:id="rId56"/>
    <p:sldId id="298" r:id="rId57"/>
    <p:sldId id="299" r:id="rId58"/>
    <p:sldId id="300" r:id="rId59"/>
    <p:sldId id="301" r:id="rId60"/>
    <p:sldId id="302" r:id="rId61"/>
    <p:sldId id="305" r:id="rId62"/>
    <p:sldId id="306" r:id="rId63"/>
    <p:sldId id="307" r:id="rId64"/>
    <p:sldId id="303" r:id="rId65"/>
    <p:sldId id="304" r:id="rId66"/>
    <p:sldId id="311" r:id="rId67"/>
    <p:sldId id="308" r:id="rId68"/>
    <p:sldId id="309" r:id="rId69"/>
    <p:sldId id="310" r:id="rId70"/>
    <p:sldId id="352" r:id="rId71"/>
    <p:sldId id="313" r:id="rId72"/>
    <p:sldId id="325" r:id="rId73"/>
    <p:sldId id="314" r:id="rId74"/>
    <p:sldId id="315" r:id="rId75"/>
    <p:sldId id="316" r:id="rId76"/>
    <p:sldId id="318" r:id="rId77"/>
    <p:sldId id="319" r:id="rId78"/>
    <p:sldId id="320" r:id="rId79"/>
    <p:sldId id="356" r:id="rId80"/>
    <p:sldId id="321" r:id="rId81"/>
    <p:sldId id="322" r:id="rId82"/>
    <p:sldId id="323" r:id="rId83"/>
    <p:sldId id="328" r:id="rId84"/>
    <p:sldId id="329" r:id="rId85"/>
    <p:sldId id="335" r:id="rId86"/>
    <p:sldId id="331" r:id="rId87"/>
    <p:sldId id="332" r:id="rId88"/>
    <p:sldId id="336" r:id="rId89"/>
    <p:sldId id="334" r:id="rId90"/>
    <p:sldId id="337" r:id="rId91"/>
    <p:sldId id="333" r:id="rId92"/>
    <p:sldId id="338" r:id="rId93"/>
    <p:sldId id="339" r:id="rId94"/>
    <p:sldId id="340" r:id="rId95"/>
    <p:sldId id="341" r:id="rId96"/>
    <p:sldId id="357" r:id="rId97"/>
    <p:sldId id="342" r:id="rId98"/>
  </p:sldIdLst>
  <p:sldSz cx="9144000" cy="6858000" type="screen4x3"/>
  <p:notesSz cx="6858000" cy="99456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485" autoAdjust="0"/>
    <p:restoredTop sz="96735" autoAdjust="0"/>
  </p:normalViewPr>
  <p:slideViewPr>
    <p:cSldViewPr>
      <p:cViewPr varScale="1">
        <p:scale>
          <a:sx n="85" d="100"/>
          <a:sy n="85" d="100"/>
        </p:scale>
        <p:origin x="-1234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87" Type="http://schemas.openxmlformats.org/officeDocument/2006/relationships/slide" Target="slides/slide85.xml"/><Relationship Id="rId102" Type="http://schemas.openxmlformats.org/officeDocument/2006/relationships/theme" Target="theme/theme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100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103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notesMaster" Target="notesMasters/notesMaster1.xml"/><Relationship Id="rId10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DAD7C990-33CF-4283-BD1E-2B6A4BD07B0A}" type="datetimeFigureOut">
              <a:rPr lang="ar-IQ" smtClean="0"/>
              <a:t>03/11/1442</a:t>
            </a:fld>
            <a:endParaRPr lang="ar-IQ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IQ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BDD1D0D9-4012-4C85-A2AF-76EB78695CD3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5798215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1D0D9-4012-4C85-A2AF-76EB78695CD3}" type="slidenum">
              <a:rPr lang="ar-IQ" smtClean="0"/>
              <a:t>3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4833604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1D0D9-4012-4C85-A2AF-76EB78695CD3}" type="slidenum">
              <a:rPr lang="ar-IQ" smtClean="0"/>
              <a:t>63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2959507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1D0D9-4012-4C85-A2AF-76EB78695CD3}" type="slidenum">
              <a:rPr lang="ar-IQ" smtClean="0"/>
              <a:t>79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8562266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1D0D9-4012-4C85-A2AF-76EB78695CD3}" type="slidenum">
              <a:rPr lang="ar-IQ" smtClean="0"/>
              <a:t>90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3126874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1D0D9-4012-4C85-A2AF-76EB78695CD3}" type="slidenum">
              <a:rPr lang="ar-IQ" smtClean="0"/>
              <a:t>91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7188922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1D0D9-4012-4C85-A2AF-76EB78695CD3}" type="slidenum">
              <a:rPr lang="ar-IQ" smtClean="0"/>
              <a:t>14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0271313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1D0D9-4012-4C85-A2AF-76EB78695CD3}" type="slidenum">
              <a:rPr lang="ar-IQ" smtClean="0"/>
              <a:t>25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3940260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1D0D9-4012-4C85-A2AF-76EB78695CD3}" type="slidenum">
              <a:rPr lang="ar-IQ" smtClean="0"/>
              <a:t>27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424410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1D0D9-4012-4C85-A2AF-76EB78695CD3}" type="slidenum">
              <a:rPr lang="ar-IQ" smtClean="0"/>
              <a:t>39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6999876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1D0D9-4012-4C85-A2AF-76EB78695CD3}" type="slidenum">
              <a:rPr lang="ar-IQ" smtClean="0"/>
              <a:t>55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3297288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1D0D9-4012-4C85-A2AF-76EB78695CD3}" type="slidenum">
              <a:rPr lang="ar-IQ" smtClean="0"/>
              <a:t>57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3874572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1D0D9-4012-4C85-A2AF-76EB78695CD3}" type="slidenum">
              <a:rPr lang="ar-IQ" smtClean="0"/>
              <a:t>58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2261831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1D0D9-4012-4C85-A2AF-76EB78695CD3}" type="slidenum">
              <a:rPr lang="ar-IQ" smtClean="0"/>
              <a:t>59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946078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2032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6744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9306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441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7948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6875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6962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665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7898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0110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332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6/12/2021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1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r" defTabSz="914400" rtl="1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r" defTabSz="914400" rtl="1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r" defTabSz="914400" rtl="1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r" defTabSz="914400" rtl="1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defTabSz="914400" rtl="1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r" defTabSz="914400" rtl="1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r" defTabSz="914400" rtl="1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392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0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8.jpe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jpe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" y="76200"/>
            <a:ext cx="8305800" cy="1878724"/>
          </a:xfrm>
        </p:spPr>
        <p:txBody>
          <a:bodyPr>
            <a:noAutofit/>
          </a:bodyPr>
          <a:lstStyle/>
          <a:p>
            <a:pPr algn="ctr"/>
            <a:r>
              <a:rPr lang="en-US" sz="4800" b="1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Current </a:t>
            </a:r>
            <a:r>
              <a:rPr lang="en-US" sz="48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Good Manufacturing Practices (</a:t>
            </a:r>
            <a:r>
              <a:rPr lang="en-US" sz="4800" b="1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cGMP</a:t>
            </a:r>
            <a:r>
              <a:rPr lang="en-US" sz="4800" b="1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)</a:t>
            </a:r>
            <a:endParaRPr lang="ar-IQ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48" r="2265"/>
          <a:stretch/>
        </p:blipFill>
        <p:spPr bwMode="auto">
          <a:xfrm>
            <a:off x="228600" y="2209800"/>
            <a:ext cx="80772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1580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76200"/>
            <a:ext cx="8153400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/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Validation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Establishing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documented evidence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which provides a high degree of assurance that a specific process will consistently produce a product meeting its predetermined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specifications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and quality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attributes.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i.e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Action of proving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4800" y="2425005"/>
            <a:ext cx="6781800" cy="138499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Phase 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Pre-validation qualification (Process Design),  relate to drug development, pilot study and scale-up reliably.</a:t>
            </a:r>
            <a:endParaRPr lang="ar-IQ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32641" y="3886200"/>
            <a:ext cx="6392917" cy="138499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just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Phase II-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Process validation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verify that all established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limits of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the critical process parameter</a:t>
            </a:r>
            <a:endParaRPr lang="ar-IQ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594" y="2922578"/>
            <a:ext cx="1644869" cy="1954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09600" y="5396805"/>
            <a:ext cx="7696200" cy="138499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just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Phase III-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Validation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Maintenance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Phase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it requires frequent review of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all process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related documents</a:t>
            </a:r>
            <a:endParaRPr lang="ar-IQ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9734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200" y="731996"/>
            <a:ext cx="8229600" cy="467820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/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Validation protocol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experimental plan to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produce documented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evidence that the system has been validated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/>
              <a:t> 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It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gives idea about future performed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 What activities are to be performed?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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Who is going to perform these activities?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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When the activities should start and when they should get over?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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What documents will be generated?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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What the policy on revalidation</a:t>
            </a:r>
            <a:endParaRPr lang="ar-IQ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419600"/>
            <a:ext cx="20574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7868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75" t="38951" r="42092" b="20536"/>
          <a:stretch/>
        </p:blipFill>
        <p:spPr bwMode="auto">
          <a:xfrm>
            <a:off x="609600" y="2438401"/>
            <a:ext cx="7239000" cy="4419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600" y="373525"/>
            <a:ext cx="8001000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The major types of Validation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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Process validation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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Cleaning validation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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Equipment validation  Validation of analytical methods</a:t>
            </a:r>
            <a:endParaRPr lang="ar-IQ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0" y="5791200"/>
            <a:ext cx="21336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Flow 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630268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5800" y="914400"/>
            <a:ext cx="71628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The purpose of operational qualification is to check: 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(A) Has it been built/installed correctly?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B) Has it been designed correctly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(C)The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dynamic attributes of a piece of equipment and whether it works correctly?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(D)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Does it produce product correctly? </a:t>
            </a:r>
          </a:p>
        </p:txBody>
      </p:sp>
    </p:spTree>
    <p:extLst>
      <p:ext uri="{BB962C8B-B14F-4D97-AF65-F5344CB8AC3E}">
        <p14:creationId xmlns:p14="http://schemas.microsoft.com/office/powerpoint/2010/main" val="4127385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199" y="391716"/>
            <a:ext cx="8153400" cy="677108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/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Certification: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Documented testimony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by qualified authorities that a system qualification, calibration, validation, or revalidation has been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performed appropriately and that the results are acceptable.</a:t>
            </a:r>
          </a:p>
          <a:p>
            <a:pPr algn="just"/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Compliance: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manufacturer acting with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prescribed regulations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standards, and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practices.</a:t>
            </a:r>
          </a:p>
          <a:p>
            <a:pPr algn="just"/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Quarantine: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An area that is marked,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designated, or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set aside for the holding of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incoming components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prior to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acceptance testing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and qualification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for use</a:t>
            </a:r>
            <a:endParaRPr lang="ar-IQ" sz="3200" dirty="0">
              <a:latin typeface="Times New Roman" pitchFamily="18" charset="0"/>
              <a:cs typeface="Times New Roman" pitchFamily="18" charset="0"/>
            </a:endParaRPr>
          </a:p>
          <a:p>
            <a:endParaRPr lang="ar-IQ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24825"/>
            <a:ext cx="40386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Common terms</a:t>
            </a:r>
            <a:endParaRPr lang="ar-IQ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3688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914400"/>
            <a:ext cx="7848600" cy="569386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/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Quality assurance: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all evidence needed that activities relating to quality are being performed adequately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ar-IQ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Quality 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control: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process through which industry measures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actual quality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performance, compares it with standards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Quality 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control unit: </a:t>
            </a:r>
            <a:endParaRPr lang="en-US" sz="28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organizational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element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designated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by a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firm to be </a:t>
            </a:r>
          </a:p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responsible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for work related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quality control</a:t>
            </a:r>
            <a:endParaRPr lang="ar-IQ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1"/>
          <a:stretch/>
        </p:blipFill>
        <p:spPr bwMode="auto">
          <a:xfrm>
            <a:off x="5064016" y="3784981"/>
            <a:ext cx="3028950" cy="2770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24000" y="152400"/>
            <a:ext cx="48768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Quality Relationship</a:t>
            </a:r>
            <a:endParaRPr lang="ar-IQ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6453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5800" y="1992868"/>
            <a:ext cx="7086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(1) All </a:t>
            </a:r>
            <a:r>
              <a:rPr lang="en-US" dirty="0"/>
              <a:t>matters that individually or collectively influence product quality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0" y="849868"/>
            <a:ext cx="7086600" cy="92333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Quality control                                  GMP                         Quality Assurance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85800" y="2438400"/>
            <a:ext cx="6324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(2) Activity </a:t>
            </a:r>
            <a:r>
              <a:rPr lang="en-US" dirty="0"/>
              <a:t>relating to the product release procedures only</a:t>
            </a:r>
          </a:p>
        </p:txBody>
      </p:sp>
      <p:sp>
        <p:nvSpPr>
          <p:cNvPr id="7" name="Rectangle 6"/>
          <p:cNvSpPr/>
          <p:nvPr/>
        </p:nvSpPr>
        <p:spPr>
          <a:xfrm>
            <a:off x="685800" y="2895600"/>
            <a:ext cx="685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(3) Ensuring </a:t>
            </a:r>
            <a:r>
              <a:rPr lang="en-US" dirty="0"/>
              <a:t>that all products are tested according to </a:t>
            </a:r>
            <a:r>
              <a:rPr lang="en-US" dirty="0" smtClean="0"/>
              <a:t>specifications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85800" y="3352800"/>
            <a:ext cx="7315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(4) </a:t>
            </a:r>
            <a:r>
              <a:rPr lang="en-US" dirty="0"/>
              <a:t>Minimizing risks inherent in production that cannot be prevented thorough testing of finished </a:t>
            </a:r>
            <a:r>
              <a:rPr lang="en-US" dirty="0" smtClean="0"/>
              <a:t>products</a:t>
            </a:r>
          </a:p>
        </p:txBody>
      </p:sp>
      <p:sp>
        <p:nvSpPr>
          <p:cNvPr id="9" name="Rectangle 8"/>
          <p:cNvSpPr/>
          <p:nvPr/>
        </p:nvSpPr>
        <p:spPr>
          <a:xfrm>
            <a:off x="685800" y="4114800"/>
            <a:ext cx="6781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(5) The </a:t>
            </a:r>
            <a:r>
              <a:rPr lang="en-US" dirty="0"/>
              <a:t>top management of the pharmaceutical company</a:t>
            </a:r>
          </a:p>
        </p:txBody>
      </p:sp>
    </p:spTree>
    <p:extLst>
      <p:ext uri="{BB962C8B-B14F-4D97-AF65-F5344CB8AC3E}">
        <p14:creationId xmlns:p14="http://schemas.microsoft.com/office/powerpoint/2010/main" val="2053368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533400"/>
            <a:ext cx="76962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In 1937, a public health disaster tragically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liquid Sulfanilamide formulation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contained a poison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it killed 107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people) drove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home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need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for a stronger federal law</a:t>
            </a:r>
            <a:endParaRPr lang="ar-IQ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The origin of the FDA and the Elixir Sulfanilamide disaster of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11" t="4201" r="33550" b="4397"/>
          <a:stretch/>
        </p:blipFill>
        <p:spPr bwMode="auto">
          <a:xfrm>
            <a:off x="7126013" y="2057400"/>
            <a:ext cx="2017987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4799" y="2514600"/>
            <a:ext cx="6821213" cy="35394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In 1941, nearly 300 people were killed or injured by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one company’s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sulfathiazole tablets, a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sulfa drug tainted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with the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sedative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phenobarbital.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That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incident caused FDA to</a:t>
            </a:r>
          </a:p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drastically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revise manufacturing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quality control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requirements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leading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to what would later be called GMPs</a:t>
            </a:r>
            <a:endParaRPr lang="ar-IQ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1182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457200"/>
            <a:ext cx="7848600" cy="480131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What are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cGMPs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GMP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regulations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are established by the Food and Drug Administration (FDA) to ensure that minimum standards are met for drug product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quality</a:t>
            </a:r>
          </a:p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In another words,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Rules set up by the FDA that drug manufacturers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need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to follow in order to ensure that a safe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effective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and high quality product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is manufactured</a:t>
            </a:r>
          </a:p>
          <a:p>
            <a:endParaRPr lang="ar-IQ" dirty="0"/>
          </a:p>
        </p:txBody>
      </p:sp>
      <p:pic>
        <p:nvPicPr>
          <p:cNvPr id="3074" name="Picture 2" descr="Good Manufacturing Practices Cannabis | Education Prog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814489"/>
            <a:ext cx="3096283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8600" y="5092005"/>
            <a:ext cx="4953000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cGMP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employ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technologies and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up-to-date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(“current”) in order to comply with the regulation</a:t>
            </a:r>
            <a:endParaRPr lang="ar-IQ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8819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990600"/>
            <a:ext cx="8001000" cy="39703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It is designed to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saves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costs,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minimize risks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involved in any pharmaceutical production that cannot be eliminated through testing the final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product, improve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the standard of drugs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worldwide. </a:t>
            </a:r>
          </a:p>
          <a:p>
            <a:pPr algn="just"/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u="dbl" dirty="0" smtClean="0">
                <a:latin typeface="Times New Roman" pitchFamily="18" charset="0"/>
                <a:cs typeface="Times New Roman" pitchFamily="18" charset="0"/>
              </a:rPr>
              <a:t>**</a:t>
            </a:r>
            <a:r>
              <a:rPr lang="en-US" sz="2800" b="1" u="dbl" dirty="0">
                <a:latin typeface="Times New Roman" pitchFamily="18" charset="0"/>
                <a:cs typeface="Times New Roman" pitchFamily="18" charset="0"/>
              </a:rPr>
              <a:t>Some of the main risks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are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457200" indent="-457200" algn="just">
              <a:buFont typeface="Wingdings" pitchFamily="2" charset="2"/>
              <a:buChar char="q"/>
            </a:pPr>
            <a:r>
              <a:rPr lang="en-US" sz="2800" u="sng" dirty="0">
                <a:latin typeface="Times New Roman" pitchFamily="18" charset="0"/>
                <a:cs typeface="Times New Roman" pitchFamily="18" charset="0"/>
              </a:rPr>
              <a:t>Unexpected contamination of products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Wingdings" pitchFamily="2" charset="2"/>
              <a:buChar char="q"/>
            </a:pPr>
            <a:r>
              <a:rPr lang="en-US" sz="2800" u="sng" dirty="0" smtClean="0">
                <a:latin typeface="Times New Roman" pitchFamily="18" charset="0"/>
                <a:cs typeface="Times New Roman" pitchFamily="18" charset="0"/>
              </a:rPr>
              <a:t>Incorrect </a:t>
            </a:r>
            <a:r>
              <a:rPr lang="en-US" sz="2800" u="sng" dirty="0">
                <a:latin typeface="Times New Roman" pitchFamily="18" charset="0"/>
                <a:cs typeface="Times New Roman" pitchFamily="18" charset="0"/>
              </a:rPr>
              <a:t>labels on containers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Wingdings" pitchFamily="2" charset="2"/>
              <a:buChar char="q"/>
            </a:pPr>
            <a:r>
              <a:rPr lang="en-US" sz="2800" u="sng" dirty="0" smtClean="0">
                <a:latin typeface="Times New Roman" pitchFamily="18" charset="0"/>
                <a:cs typeface="Times New Roman" pitchFamily="18" charset="0"/>
              </a:rPr>
              <a:t>Insufficient </a:t>
            </a:r>
            <a:r>
              <a:rPr lang="en-US" sz="2800" u="sng" dirty="0">
                <a:latin typeface="Times New Roman" pitchFamily="18" charset="0"/>
                <a:cs typeface="Times New Roman" pitchFamily="18" charset="0"/>
              </a:rPr>
              <a:t>or too much active ingredient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endParaRPr lang="ar-IQ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00200" y="228600"/>
            <a:ext cx="51816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Why GMP is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important? </a:t>
            </a:r>
            <a:endParaRPr lang="ar-IQ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960918"/>
            <a:ext cx="7086600" cy="1820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2649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50" t="22519" r="24250" b="4296"/>
          <a:stretch/>
        </p:blipFill>
        <p:spPr bwMode="auto">
          <a:xfrm>
            <a:off x="609600" y="381000"/>
            <a:ext cx="6781800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4204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47800" y="304800"/>
            <a:ext cx="5791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Principle of GMP</a:t>
            </a:r>
            <a:endParaRPr lang="ar-IQ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990600"/>
            <a:ext cx="8153400" cy="569386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 algn="just">
              <a:buFont typeface="Wingdings" pitchFamily="2" charset="2"/>
              <a:buChar char="Ø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Written step by step operating procedure and work instruction</a:t>
            </a:r>
          </a:p>
          <a:p>
            <a:pPr algn="just"/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Carefully following written procedures</a:t>
            </a:r>
          </a:p>
          <a:p>
            <a:pPr algn="just"/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Promptly and accurately documenting work for compliance and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traceability</a:t>
            </a:r>
          </a:p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Validating work ensures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that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system is doing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what they are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designed to do</a:t>
            </a:r>
          </a:p>
          <a:p>
            <a:pPr algn="just"/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Develop a good design for the facility and the equipment from the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beginning</a:t>
            </a:r>
          </a:p>
        </p:txBody>
      </p:sp>
    </p:spTree>
    <p:extLst>
      <p:ext uri="{BB962C8B-B14F-4D97-AF65-F5344CB8AC3E}">
        <p14:creationId xmlns:p14="http://schemas.microsoft.com/office/powerpoint/2010/main" val="3050843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424"/>
    </mc:Choice>
    <mc:Fallback xmlns="">
      <p:transition spd="slow" advTm="98424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609600"/>
            <a:ext cx="8153400" cy="569386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Properly maintaining facilities and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equipment</a:t>
            </a:r>
          </a:p>
          <a:p>
            <a:pPr marL="457200" indent="-457200">
              <a:buFont typeface="Wingdings" pitchFamily="2" charset="2"/>
              <a:buChar char="Ø"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Clearly defining, developing and demonstrating job competence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Ø"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Wingdings" pitchFamily="2" charset="2"/>
              <a:buChar char="Ø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Protecting products against contamination by making cleanliness a continual habit Practice good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Hygiene</a:t>
            </a:r>
          </a:p>
          <a:p>
            <a:pPr marL="457200" indent="-457200" algn="just">
              <a:buFont typeface="Wingdings" pitchFamily="2" charset="2"/>
              <a:buChar char="Ø"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Wingdings" pitchFamily="2" charset="2"/>
              <a:buChar char="Ø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Design the quality  in product manufacturing “effective control of quality”</a:t>
            </a:r>
          </a:p>
          <a:p>
            <a:pPr algn="just"/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ar-IQ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8685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405"/>
    </mc:Choice>
    <mc:Fallback xmlns="">
      <p:transition spd="slow" advTm="49405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52400"/>
            <a:ext cx="7924800" cy="166199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 algn="just">
              <a:buFont typeface="Wingdings" pitchFamily="2" charset="2"/>
              <a:buChar char="v"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cGMP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Code of Federal Regulations (CFR)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Finished Pharmaceuticals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Biologic products, Medicated articles, Medical devices</a:t>
            </a:r>
            <a:endParaRPr lang="ar-IQ" sz="2800" dirty="0">
              <a:latin typeface="Times New Roman" pitchFamily="18" charset="0"/>
              <a:cs typeface="Times New Roman" pitchFamily="18" charset="0"/>
            </a:endParaRPr>
          </a:p>
          <a:p>
            <a:endParaRPr lang="ar-IQ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19"/>
          <a:stretch/>
        </p:blipFill>
        <p:spPr bwMode="auto">
          <a:xfrm>
            <a:off x="49924" y="1600200"/>
            <a:ext cx="83820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1830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381000"/>
            <a:ext cx="8077200" cy="107721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just"/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Outline of Current Good Manufacturing 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Practice Regulations</a:t>
            </a:r>
            <a:endParaRPr lang="ar-IQ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21021" y="1524000"/>
            <a:ext cx="6553200" cy="509370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Subpart A--General Provisions </a:t>
            </a:r>
          </a:p>
          <a:p>
            <a:pPr algn="just"/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•  Subpart B--</a:t>
            </a:r>
            <a:r>
              <a:rPr lang="en-US" sz="2500" b="1" dirty="0" smtClean="0">
                <a:latin typeface="Times New Roman" pitchFamily="18" charset="0"/>
                <a:cs typeface="Times New Roman" pitchFamily="18" charset="0"/>
              </a:rPr>
              <a:t>Organization and Personnel</a:t>
            </a:r>
          </a:p>
          <a:p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smtClean="0">
                <a:latin typeface="Times New Roman" pitchFamily="18" charset="0"/>
                <a:cs typeface="Times New Roman" pitchFamily="18" charset="0"/>
              </a:rPr>
              <a:t>                     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Personnel qualifications </a:t>
            </a:r>
            <a:endParaRPr lang="en-US" sz="25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                    Personnel 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responsibilities </a:t>
            </a:r>
            <a:endParaRPr lang="en-US" sz="25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                    Consultants</a:t>
            </a:r>
            <a:r>
              <a:rPr lang="en-US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•  Subpart C--</a:t>
            </a:r>
            <a:r>
              <a:rPr lang="en-US" sz="2500" b="1" dirty="0" smtClean="0">
                <a:latin typeface="Times New Roman" pitchFamily="18" charset="0"/>
                <a:cs typeface="Times New Roman" pitchFamily="18" charset="0"/>
              </a:rPr>
              <a:t>Buildings and Facilities</a:t>
            </a:r>
          </a:p>
          <a:p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                  Design 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and construction features </a:t>
            </a:r>
            <a:endParaRPr lang="en-US" sz="25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                  Lighting</a:t>
            </a:r>
            <a:endParaRPr lang="en-US" sz="25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                 Ventilation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, air 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filtration</a:t>
            </a:r>
          </a:p>
          <a:p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                Plumbing</a:t>
            </a:r>
            <a:endParaRPr lang="en-US" sz="25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                Sewage 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and refuse Warehousing </a:t>
            </a:r>
            <a:endParaRPr lang="en-US" sz="25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                Washing 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and toilet facilities 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Sanitation</a:t>
            </a:r>
          </a:p>
          <a:p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smtClean="0"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Maintenance</a:t>
            </a:r>
            <a:endParaRPr lang="en-US" sz="25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21 CFR 11, 210/211, 820, ICH Q7 - Good Manufacturing Practice Handbo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8746" y="1458218"/>
            <a:ext cx="2845254" cy="5191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2903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533400"/>
            <a:ext cx="8001000" cy="5863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•  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Subpart 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D—</a:t>
            </a:r>
            <a:r>
              <a:rPr lang="en-US" sz="2500" b="1" dirty="0" smtClean="0">
                <a:latin typeface="Times New Roman" pitchFamily="18" charset="0"/>
                <a:cs typeface="Times New Roman" pitchFamily="18" charset="0"/>
              </a:rPr>
              <a:t>Equipment</a:t>
            </a:r>
          </a:p>
          <a:p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smtClean="0">
                <a:latin typeface="Times New Roman" pitchFamily="18" charset="0"/>
                <a:cs typeface="Times New Roman" pitchFamily="18" charset="0"/>
              </a:rPr>
              <a:t>                      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Equipment 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design, 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construction</a:t>
            </a:r>
          </a:p>
          <a:p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                     Equipment 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cleaning and 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maintenance</a:t>
            </a:r>
            <a:endParaRPr lang="en-US" sz="25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Subpart E--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Control of Components and </a:t>
            </a:r>
            <a:r>
              <a:rPr lang="en-US" sz="2500" b="1" dirty="0" smtClean="0">
                <a:latin typeface="Times New Roman" pitchFamily="18" charset="0"/>
                <a:cs typeface="Times New Roman" pitchFamily="18" charset="0"/>
              </a:rPr>
              <a:t>Drug                   Product 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Containers and Closures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   </a:t>
            </a:r>
            <a:endParaRPr lang="en-US" sz="25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• Subpart F--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Production and Process </a:t>
            </a:r>
            <a:r>
              <a:rPr lang="en-US" sz="2500" b="1" dirty="0" smtClean="0">
                <a:latin typeface="Times New Roman" pitchFamily="18" charset="0"/>
                <a:cs typeface="Times New Roman" pitchFamily="18" charset="0"/>
              </a:rPr>
              <a:t>Controls</a:t>
            </a:r>
          </a:p>
          <a:p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smtClean="0"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Written procedures, </a:t>
            </a:r>
          </a:p>
          <a:p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                    Charge-in 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of components </a:t>
            </a:r>
            <a:endParaRPr lang="en-US" sz="25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                   Calculation 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yield</a:t>
            </a:r>
          </a:p>
          <a:p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                    In-process testing of materials 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products</a:t>
            </a:r>
            <a:endParaRPr lang="en-US" sz="25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Subpart G--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Packaging and Labeling Control 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Subpart H--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Holding and Distribution 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Subpart I--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Laboratory Controls 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Subpart J--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Records and </a:t>
            </a:r>
            <a:r>
              <a:rPr lang="en-US" sz="2500" b="1" dirty="0" smtClean="0">
                <a:latin typeface="Times New Roman" pitchFamily="18" charset="0"/>
                <a:cs typeface="Times New Roman" pitchFamily="18" charset="0"/>
              </a:rPr>
              <a:t>Reports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Subpart K-- 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Returned and Salvaged Drug Products</a:t>
            </a:r>
            <a:endParaRPr lang="ar-IQ" sz="25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235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152400"/>
            <a:ext cx="72390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Organization and Personnel</a:t>
            </a:r>
            <a:endParaRPr lang="ar-IQ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838200"/>
            <a:ext cx="8382000" cy="569386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 algn="just">
              <a:buFont typeface="Wingdings" pitchFamily="2" charset="2"/>
              <a:buChar char="ü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deals with responsibilities of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quality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control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unit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employees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and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consultants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 algn="just">
              <a:buFont typeface="Wingdings" pitchFamily="2" charset="2"/>
              <a:buChar char="ü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quality control unit have responsibility for all functions that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affect product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quality. This includes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accepting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or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rejecting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product components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product specifications, finished products, packaging,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and labeling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Adequate laboratory facilities shall be provided,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written procedures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followed, and all records maintained.</a:t>
            </a:r>
          </a:p>
          <a:p>
            <a:pPr marL="457200" indent="-457200" algn="just">
              <a:buFont typeface="Wingdings" pitchFamily="2" charset="2"/>
              <a:buChar char="ü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All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personnel required to have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education, training,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and experience.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Appropriate programs of education and training,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and performance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evaluations are essential for maintaining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quality assurance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  <a:endParaRPr lang="ar-IQ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Who conducts GMP audits in pharmaceutical manufacturing and other therapeutic goods production?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-23511"/>
            <a:ext cx="3482866" cy="1242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4371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815876"/>
            <a:ext cx="7620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Operators need to be trained: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(A) But QC staff may be exempt because they are generally better educated.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(B) In order that they carry out the procedures correctly.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(C) But only when batch rejections occur.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(D) But only when complaints are proven to be their fault</a:t>
            </a:r>
            <a:r>
              <a:rPr lang="en-US" dirty="0"/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200" y="3884474"/>
            <a:ext cx="7467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following should be excluded from all production areas: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(A) Food and drink.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(B) Chewing gum.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(C) Plants and animals.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(D) All of the above</a:t>
            </a:r>
          </a:p>
        </p:txBody>
      </p:sp>
    </p:spTree>
    <p:extLst>
      <p:ext uri="{BB962C8B-B14F-4D97-AF65-F5344CB8AC3E}">
        <p14:creationId xmlns:p14="http://schemas.microsoft.com/office/powerpoint/2010/main" val="3837079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152400"/>
            <a:ext cx="685800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Buildings and Facilities</a:t>
            </a:r>
            <a:endParaRPr lang="ar-IQ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762000"/>
            <a:ext cx="8077200" cy="61247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 algn="just">
              <a:buFont typeface="Wingdings" pitchFamily="2" charset="2"/>
              <a:buChar char="Ø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Buildings and Facilities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must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be designed with adequate size and space for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operations.</a:t>
            </a:r>
          </a:p>
          <a:p>
            <a:pPr marL="457200" indent="-457200" algn="just">
              <a:buFont typeface="Wingdings" pitchFamily="2" charset="2"/>
              <a:buChar char="Ø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There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must be a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good flow pattern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for personnel, materials, products and waste materials (helps to eliminate mix-ups and contamination)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Wingdings" pitchFamily="2" charset="2"/>
              <a:buChar char="Ø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facility must be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easy to clean,</a:t>
            </a:r>
          </a:p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and sanitize (surfaces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equipment,..)</a:t>
            </a:r>
          </a:p>
          <a:p>
            <a:pPr marL="457200" indent="-457200" algn="just">
              <a:buFont typeface="Wingdings" pitchFamily="2" charset="2"/>
              <a:buChar char="Ø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Environmental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controls must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be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in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place (lighting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ventilation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air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filtration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air heating and cooling</a:t>
            </a:r>
          </a:p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clean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rooms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457200" indent="-457200" algn="just">
              <a:buFont typeface="Wingdings" pitchFamily="2" charset="2"/>
              <a:buChar char="Ø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Utilities must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be validated (water systems,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plumbing, electrical</a:t>
            </a:r>
            <a:r>
              <a:rPr lang="en-US" sz="2800" dirty="0"/>
              <a:t>, </a:t>
            </a:r>
            <a:r>
              <a:rPr lang="en-US" sz="2800" dirty="0" smtClean="0"/>
              <a:t>…..)</a:t>
            </a:r>
          </a:p>
          <a:p>
            <a:pPr algn="just"/>
            <a:endParaRPr lang="ar-IQ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MSD sweeps the boards at Pharma Industry Awards 2015 | | Irish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1" y="2819400"/>
            <a:ext cx="2285999" cy="2637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13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1056144"/>
            <a:ext cx="7620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Premises used for the manufacture of drug products: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(A) Should be constructed as economically as possible.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(B) Do not have to control entry of pests if all processes are fully enclosed.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(C) Only need maintenance when something breaks down.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(D) Should be designed and constructed to facilitate good sanitation.</a:t>
            </a:r>
          </a:p>
        </p:txBody>
      </p:sp>
    </p:spTree>
    <p:extLst>
      <p:ext uri="{BB962C8B-B14F-4D97-AF65-F5344CB8AC3E}">
        <p14:creationId xmlns:p14="http://schemas.microsoft.com/office/powerpoint/2010/main" val="1152168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762000"/>
            <a:ext cx="8382000" cy="61247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 algn="just">
              <a:buClr>
                <a:schemeClr val="accent5">
                  <a:lumMod val="75000"/>
                </a:schemeClr>
              </a:buClr>
              <a:buFont typeface="Wingdings" pitchFamily="2" charset="2"/>
              <a:buChar char="q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Each piece of equipment must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be: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appropriate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design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size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to facilitate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use, cleaning, and maintenance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 algn="just">
              <a:buClr>
                <a:schemeClr val="accent5">
                  <a:lumMod val="75000"/>
                </a:schemeClr>
              </a:buClr>
              <a:buFont typeface="Wingdings" pitchFamily="2" charset="2"/>
              <a:buChar char="q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Equipment's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surfaces and parts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must not interact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with processes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or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products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so not affect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purity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strength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or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quality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 algn="just">
              <a:buClr>
                <a:schemeClr val="accent5">
                  <a:lumMod val="75000"/>
                </a:schemeClr>
              </a:buClr>
              <a:buFont typeface="Wingdings" pitchFamily="2" charset="2"/>
              <a:buChar char="q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Standard operating procedures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(SOP)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must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be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written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and followed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for proper use, maintenance, and cleaning of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each piece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of equipment.</a:t>
            </a:r>
          </a:p>
          <a:p>
            <a:pPr marL="457200" indent="-457200" algn="just">
              <a:buClr>
                <a:schemeClr val="accent5">
                  <a:lumMod val="75000"/>
                </a:schemeClr>
              </a:buClr>
              <a:buFont typeface="Wingdings" pitchFamily="2" charset="2"/>
              <a:buChar char="q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Equipment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and computers used in the processes must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be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routinely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calibrated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maintained, and validated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for accuracy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 algn="just">
              <a:buClr>
                <a:schemeClr val="accent5">
                  <a:lumMod val="75000"/>
                </a:schemeClr>
              </a:buClr>
              <a:buFont typeface="Wingdings" pitchFamily="2" charset="2"/>
              <a:buChar char="q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Filters used in the manufacture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of injectable drug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products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must not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release fibers into such products.</a:t>
            </a:r>
            <a:endParaRPr lang="ar-IQ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0" y="228600"/>
            <a:ext cx="55626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Equipment</a:t>
            </a:r>
            <a:endParaRPr lang="ar-IQ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650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533400"/>
            <a:ext cx="8077200" cy="46474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Objectives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Wingdings" pitchFamily="2" charset="2"/>
              <a:buChar char="q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List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common terms used in the Current Good Manufacturing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Practice (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cGMP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) for finished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pharmaceuticals</a:t>
            </a:r>
          </a:p>
          <a:p>
            <a:pPr algn="just"/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Wingdings" pitchFamily="2" charset="2"/>
              <a:buChar char="q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Define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cGMP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and its importance</a:t>
            </a:r>
          </a:p>
          <a:p>
            <a:pPr marL="457200" indent="-457200" algn="just">
              <a:buFont typeface="Wingdings" pitchFamily="2" charset="2"/>
              <a:buChar char="q"/>
            </a:pP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Wingdings" pitchFamily="2" charset="2"/>
              <a:buChar char="q"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Outline Code of Federal Regulation (CFR)</a:t>
            </a:r>
          </a:p>
          <a:p>
            <a:pPr algn="just"/>
            <a:endParaRPr lang="ar-IQ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4381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1447800"/>
            <a:ext cx="8077200" cy="48320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 algn="just">
              <a:buFont typeface="Wingdings" pitchFamily="2" charset="2"/>
              <a:buChar char="Ø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Written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procedures describing: 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identification, storage,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handling, sampling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testing, and approval or rejection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of all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product components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containers, and closures must be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maintained and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followed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Wingdings" pitchFamily="2" charset="2"/>
              <a:buChar char="Ø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Bulk pharmaceutical chemicals, containers, and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closures must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meet the required property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Wingdings" pitchFamily="2" charset="2"/>
              <a:buChar char="Ø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Raw materials should verified through sampling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and qualitative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and quantitative analysis.</a:t>
            </a:r>
          </a:p>
          <a:p>
            <a:pPr marL="457200" indent="-457200" algn="just">
              <a:buFont typeface="Wingdings" pitchFamily="2" charset="2"/>
              <a:buChar char="Ø"/>
            </a:pPr>
            <a:endParaRPr lang="ar-IQ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228600"/>
            <a:ext cx="6705600" cy="10772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Control of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components,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containers and closure</a:t>
            </a:r>
            <a:endParaRPr lang="ar-IQ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8762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990600"/>
            <a:ext cx="8001000" cy="38164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 algn="just">
              <a:buFont typeface="Wingdings" pitchFamily="2" charset="2"/>
              <a:buChar char="Ø"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Rejected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components,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containers, and closures are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identified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controlled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under a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quarantine system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to prevent their use in manufacturing and processing operations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 algn="just">
              <a:buFont typeface="Wingdings" pitchFamily="2" charset="2"/>
              <a:buChar char="Ø"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Wingdings" pitchFamily="2" charset="2"/>
              <a:buChar char="Ø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Mainly bulk chemicals (APIs)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are synthesized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China and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India.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it is important to confirm their 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identity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purity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with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USP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NF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prior to use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 finished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pharmaceuticals.</a:t>
            </a:r>
            <a:endParaRPr lang="ar-IQ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8586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838200"/>
            <a:ext cx="7162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label of quarantined raw material is just enough to carry name of material to identify material</a:t>
            </a:r>
            <a:r>
              <a:rPr lang="en-US" dirty="0" smtClean="0"/>
              <a:t>.</a:t>
            </a:r>
          </a:p>
          <a:p>
            <a:pPr marL="285750" lvl="0" indent="-285750">
              <a:buFont typeface="Wingdings" pitchFamily="2" charset="2"/>
              <a:buChar char="§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Yes </a:t>
            </a:r>
          </a:p>
          <a:p>
            <a:pPr marL="285750" lvl="0" indent="-285750">
              <a:buFont typeface="Wingdings" pitchFamily="2" charset="2"/>
              <a:buChar char="§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NO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Rejected ISO 9000 Labels | Set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506" y="2286000"/>
            <a:ext cx="63246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4827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47800" y="381000"/>
            <a:ext cx="60198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Production and Process Controls</a:t>
            </a:r>
            <a:endParaRPr lang="ar-IQ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1066800"/>
            <a:ext cx="8001000" cy="526297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 algn="just">
              <a:buFont typeface="Wingdings" pitchFamily="2" charset="2"/>
              <a:buChar char="q"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Written procedures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are required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to ensure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that drug products have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correct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identity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strength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quality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and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purity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 algn="just">
              <a:buFont typeface="Wingdings" pitchFamily="2" charset="2"/>
              <a:buChar char="q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In-process samples taken from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production batches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periodically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for product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control.</a:t>
            </a:r>
          </a:p>
          <a:p>
            <a:pPr algn="just"/>
            <a:r>
              <a:rPr lang="en-US" sz="2800" dirty="0" smtClean="0"/>
              <a:t> (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 performed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by production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personnel at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the time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of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operation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 performed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by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quality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control laboratory personnel to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ensure compliance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with all product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specifications and batch-to-batch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consistency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If in-process product out the standards ??????</a:t>
            </a:r>
            <a:endParaRPr lang="ar-IQ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5454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9200" y="228600"/>
            <a:ext cx="59436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Packaging and Labeling Control</a:t>
            </a:r>
            <a:endParaRPr lang="ar-IQ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5103" y="813375"/>
            <a:ext cx="8382000" cy="569386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 algn="just">
              <a:buFontTx/>
              <a:buChar char="-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Written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procedures are required for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issuance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of labeling and packaging materials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Tx/>
              <a:buChar char="-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Labels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must meet the legal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requirements for content. </a:t>
            </a:r>
          </a:p>
          <a:p>
            <a:pPr algn="just"/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Tx/>
              <a:buChar char="-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Each label must contain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expiration dating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and the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production batch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or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lot number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to facilitate product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identification.</a:t>
            </a:r>
          </a:p>
          <a:p>
            <a:pPr marL="457200" indent="-457200" algn="just">
              <a:buFontTx/>
              <a:buChar char="-"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Tx/>
              <a:buChar char="-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Appropriate stability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testing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used to determine  expiration date to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assure that a drug product meets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applicable standards at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the time of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use. </a:t>
            </a:r>
          </a:p>
          <a:p>
            <a:pPr algn="just"/>
            <a:endParaRPr lang="ar-IQ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7896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501908"/>
            <a:ext cx="8077200" cy="48320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Exception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for the requirement are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homeopathic drug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products,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allergenic extracts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and investigational drugs (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INA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 that meet the standards established during preclinical and clinical studies.   </a:t>
            </a:r>
          </a:p>
          <a:p>
            <a:pPr algn="just"/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In 1982, several consumers of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OTC Tylenol capsules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suddenly died of cyanide poisoning. An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intensive investigation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of the production records showed that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this was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not the result of a raw materials mix-up during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manufacturing. Rather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tampering apparently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occurred on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store shelves.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TYLENOL 500mg Extra Strength Rapid Release Gels with Acetaminophen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034"/>
          <a:stretch/>
        </p:blipFill>
        <p:spPr bwMode="auto">
          <a:xfrm>
            <a:off x="6222124" y="4876800"/>
            <a:ext cx="2070538" cy="1797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3205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533400"/>
            <a:ext cx="7924800" cy="338554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A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tamper-evident package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is defined as “one having one or more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indicators or barriers to entry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which, if breached or missing, can reasonably be expected to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provide visible evidence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to consumers that tampering has occurred”. Some ex. Blister/strip pack, seal band for capsule, bottle seal, tape seal and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aerosol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container</a:t>
            </a:r>
            <a:endParaRPr lang="ar-IQ" sz="2800" dirty="0">
              <a:latin typeface="Times New Roman" pitchFamily="18" charset="0"/>
              <a:cs typeface="Times New Roman" pitchFamily="18" charset="0"/>
            </a:endParaRPr>
          </a:p>
          <a:p>
            <a:endParaRPr lang="ar-IQ" dirty="0"/>
          </a:p>
        </p:txBody>
      </p:sp>
      <p:pic>
        <p:nvPicPr>
          <p:cNvPr id="4098" name="Picture 2" descr="What's the Difference Between Tamper Resistant and Tamper Evident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4147542"/>
            <a:ext cx="2438401" cy="2343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10 Most Annoying Time-Wasters | Tampers, Time waste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0425" y="3918942"/>
            <a:ext cx="2390775" cy="2079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6" descr="The Benefits of Tamper-Evident Packaging | 2018-01-24 | Packaging ...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IQ"/>
          </a:p>
        </p:txBody>
      </p:sp>
      <p:sp>
        <p:nvSpPr>
          <p:cNvPr id="6" name="AutoShape 8" descr="The Benefits of Tamper-Evident Packaging | 2018-01-24 | Packaging ..."/>
          <p:cNvSpPr>
            <a:spLocks noChangeAspect="1" noChangeArrowheads="1"/>
          </p:cNvSpPr>
          <p:nvPr/>
        </p:nvSpPr>
        <p:spPr bwMode="auto">
          <a:xfrm>
            <a:off x="9075738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IQ"/>
          </a:p>
        </p:txBody>
      </p:sp>
      <p:sp>
        <p:nvSpPr>
          <p:cNvPr id="7" name="AutoShape 10" descr="The Benefits of Tamper-Evident Packaging | 2018-01-24 | Packaging ..."/>
          <p:cNvSpPr>
            <a:spLocks noChangeAspect="1" noChangeArrowheads="1"/>
          </p:cNvSpPr>
          <p:nvPr/>
        </p:nvSpPr>
        <p:spPr bwMode="auto">
          <a:xfrm>
            <a:off x="9228138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IQ"/>
          </a:p>
        </p:txBody>
      </p:sp>
      <p:pic>
        <p:nvPicPr>
          <p:cNvPr id="4108" name="Picture 12" descr="Backpack Essentials Mood Board - Style Sourcebook | Style Sourceboo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147542"/>
            <a:ext cx="2600325" cy="2567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319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9200" y="381000"/>
            <a:ext cx="6172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Holding and Distribution</a:t>
            </a:r>
            <a:endParaRPr lang="ar-IQ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" y="1143000"/>
            <a:ext cx="8305800" cy="440120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 algn="just">
              <a:buFont typeface="Courier New" pitchFamily="49" charset="0"/>
              <a:buChar char="o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Written procedures must be established and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followed for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the holding and distribution of product.</a:t>
            </a:r>
          </a:p>
          <a:p>
            <a:pPr marL="457200" indent="-457200" algn="just">
              <a:buFont typeface="Courier New" pitchFamily="49" charset="0"/>
              <a:buChar char="o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Finished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pharmaceuticals must be quarantined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 storage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until released by the quality control unit.</a:t>
            </a:r>
          </a:p>
          <a:p>
            <a:pPr marL="457200" indent="-457200" algn="just">
              <a:buFont typeface="Courier New" pitchFamily="49" charset="0"/>
              <a:buChar char="o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Products must be stored and shipped under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conditions that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do not affect product quality.</a:t>
            </a:r>
          </a:p>
          <a:p>
            <a:pPr marL="457200" indent="-457200" algn="just">
              <a:buFont typeface="Courier New" pitchFamily="49" charset="0"/>
              <a:buChar char="o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oldest approved stock is distributed first.</a:t>
            </a:r>
          </a:p>
          <a:p>
            <a:pPr marL="457200" indent="-457200" algn="just">
              <a:buFont typeface="Courier New" pitchFamily="49" charset="0"/>
              <a:buChar char="o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The distribution control system must allow the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distribution point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of each lot of drug product to be readily determined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to facilitate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its recall if necessary.</a:t>
            </a:r>
            <a:endParaRPr lang="ar-IQ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20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838200"/>
            <a:ext cx="75438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Storage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and distribution arrangements for the product: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(A) Are not the responsibility of the manufacturer once it has left his factory.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(B) Have no impact on product shelf-life or product quality.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(C) Have to be satisfactory as far as possible throughout the supply chain to ensure quality is maintained.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(D) Is the responsibility of government? </a:t>
            </a:r>
          </a:p>
        </p:txBody>
      </p:sp>
    </p:spTree>
    <p:extLst>
      <p:ext uri="{BB962C8B-B14F-4D97-AF65-F5344CB8AC3E}">
        <p14:creationId xmlns:p14="http://schemas.microsoft.com/office/powerpoint/2010/main" val="4019356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885646"/>
            <a:ext cx="8305800" cy="569386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  are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requirements for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establishment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and conformance to: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written specifications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standards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sampling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plans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test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procedures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 The specifications, which apply to each batch of drug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product,include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457200" indent="-457200" algn="just">
              <a:buFont typeface="Wingdings" pitchFamily="2" charset="2"/>
              <a:buChar char="§"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sample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size</a:t>
            </a:r>
          </a:p>
          <a:p>
            <a:pPr marL="457200" indent="-457200" algn="just">
              <a:buFont typeface="Wingdings" pitchFamily="2" charset="2"/>
              <a:buChar char="§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test intervals</a:t>
            </a:r>
          </a:p>
          <a:p>
            <a:pPr marL="457200" indent="-457200" algn="just">
              <a:buFont typeface="Wingdings" pitchFamily="2" charset="2"/>
              <a:buChar char="§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sample storage</a:t>
            </a:r>
          </a:p>
          <a:p>
            <a:pPr marL="457200" indent="-457200" algn="just">
              <a:buFont typeface="Wingdings" pitchFamily="2" charset="2"/>
              <a:buChar char="§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stability testing</a:t>
            </a:r>
          </a:p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special testing requirements for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parenteral, ophthalmic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controlled-release products, and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radioactive pharmaceuticals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ar-IQ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196334"/>
            <a:ext cx="70866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Laboratory controls </a:t>
            </a:r>
            <a:endParaRPr lang="ar-IQ" sz="3200" b="1" dirty="0"/>
          </a:p>
        </p:txBody>
      </p:sp>
    </p:spTree>
    <p:extLst>
      <p:ext uri="{BB962C8B-B14F-4D97-AF65-F5344CB8AC3E}">
        <p14:creationId xmlns:p14="http://schemas.microsoft.com/office/powerpoint/2010/main" val="408647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620000" cy="884238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Common terms </a:t>
            </a:r>
            <a:endParaRPr lang="ar-IQ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371599"/>
            <a:ext cx="8458200" cy="594008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/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Drug product: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Finished form contains active drug and inactive ingredients.</a:t>
            </a:r>
          </a:p>
          <a:p>
            <a:pPr algn="just"/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Component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Any ingredient used in manufacture of drug product.</a:t>
            </a:r>
          </a:p>
          <a:p>
            <a:pPr algn="just"/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Active 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pharmaceutical ingredient (API):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any component have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pharmacologic activity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or direct effect in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diagnosis, cure,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mitigation, treatment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or prevention of disease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Inactive 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ingredient: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Any component other than the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active ingredients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in drug product.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ar-IQ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5679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838200"/>
            <a:ext cx="8077200" cy="570925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The master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records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of each batch must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document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that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each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step in the production,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control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packaging, labeling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and distribution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of the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product was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accomplished and approved by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quality control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unit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 algn="just">
              <a:buFontTx/>
              <a:buChar char="-"/>
            </a:pP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Equipment 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cleaning and use 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log.</a:t>
            </a:r>
          </a:p>
          <a:p>
            <a:pPr marL="342900" indent="-342900" algn="just">
              <a:buFontTx/>
              <a:buChar char="-"/>
            </a:pP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Component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, drug product container, closure, and labeling records. </a:t>
            </a:r>
            <a:endParaRPr lang="en-US" sz="25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Master production and control records. </a:t>
            </a:r>
            <a:endParaRPr lang="en-US" sz="25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Batch production and control records. </a:t>
            </a:r>
            <a:endParaRPr lang="en-US" sz="25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Production record review. </a:t>
            </a:r>
            <a:endParaRPr lang="en-US" sz="25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Laboratory records. </a:t>
            </a:r>
            <a:endParaRPr lang="en-US" sz="25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Distribution records. - Complaint files.</a:t>
            </a:r>
            <a:endParaRPr lang="ar-IQ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7800" y="228600"/>
            <a:ext cx="5029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Records and Reports</a:t>
            </a:r>
            <a:endParaRPr lang="ar-IQ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9089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" y="228600"/>
            <a:ext cx="80772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Additional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cGMP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Regulatory Requirements </a:t>
            </a:r>
            <a:endParaRPr lang="ar-IQ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9614" y="846032"/>
            <a:ext cx="7924800" cy="741741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/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Inspection of 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Bulk Pharmaceutical 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Chemicals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(product components)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assure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that all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required standards for quality are met.</a:t>
            </a:r>
          </a:p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Because the quality of any finished pharmaceutical</a:t>
            </a:r>
          </a:p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product depends on the quality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of the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various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components</a:t>
            </a:r>
          </a:p>
          <a:p>
            <a:pPr algn="just"/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GMP focuses on all elements of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chemical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purity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quality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including following:</a:t>
            </a:r>
          </a:p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 Specifications and analytical methods for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components used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to detect impurities or chemical</a:t>
            </a:r>
          </a:p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residues and limits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set.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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critical chemical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reaction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steps and handling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of chemical intermediates</a:t>
            </a:r>
          </a:p>
          <a:p>
            <a:pPr algn="just"/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ar-IQ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568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685800"/>
            <a:ext cx="7848600" cy="252376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Quality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of water used.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Solvent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handling and recovery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systems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Effect of scale-up of chemical batches on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the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yield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Stability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studies of bulk pharmaceutical chemical</a:t>
            </a:r>
          </a:p>
          <a:p>
            <a:endParaRPr lang="ar-IQ" dirty="0"/>
          </a:p>
        </p:txBody>
      </p:sp>
      <p:sp>
        <p:nvSpPr>
          <p:cNvPr id="2" name="TextBox 1"/>
          <p:cNvSpPr txBox="1"/>
          <p:nvPr/>
        </p:nvSpPr>
        <p:spPr>
          <a:xfrm>
            <a:off x="304800" y="3505200"/>
            <a:ext cx="7848600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Biologics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basic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cGMP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regulations for biologic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products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are similar to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finished pharmaceuticals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with specific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additional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mandates</a:t>
            </a:r>
            <a:endParaRPr lang="ar-IQ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3333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152400"/>
            <a:ext cx="8153400" cy="65556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Medical Devices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devices are approved for marketing when shown to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be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safe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effective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through premarket approval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Wingdings" pitchFamily="2" charset="2"/>
              <a:buChar char="Ø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regulations for “good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manufacturing practice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for medical devices” are similar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 organizational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structure to those for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finished pharmaceuticals.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They include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personnel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buildings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equipment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control of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components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; production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and process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controls; packaging and labeling; holding,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distribution, and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installation; device evaluation; and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records</a:t>
            </a:r>
          </a:p>
          <a:p>
            <a:pPr marL="457200" indent="-457200" algn="just">
              <a:buFont typeface="Wingdings" pitchFamily="2" charset="2"/>
              <a:buChar char="Ø"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Wingdings" pitchFamily="2" charset="2"/>
              <a:buChar char="Ø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Medical devices are subject to the reporting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of adverse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events, to recall, and to termination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of approval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  <a:endParaRPr lang="ar-IQ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4776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762000"/>
            <a:ext cx="7620000" cy="338554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Devices covered by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cGMP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regulations include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intraocular lenses, hearing aids, intrauterine devices, cardiac pacemakers, clinical chemistry analyzers, catheters, dental X-ray equipment, surgical gloves, condoms, prosthetic hip joints, computed tomography equipment, and wheel-chairs</a:t>
            </a:r>
            <a:endParaRPr lang="ar-IQ" sz="2800" dirty="0">
              <a:latin typeface="Times New Roman" pitchFamily="18" charset="0"/>
              <a:cs typeface="Times New Roman" pitchFamily="18" charset="0"/>
            </a:endParaRPr>
          </a:p>
          <a:p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112581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381000"/>
            <a:ext cx="6096000" cy="14773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Objectives</a:t>
            </a:r>
          </a:p>
          <a:p>
            <a:pPr algn="ctr"/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cGMP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- Part 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b="1" dirty="0" smtClean="0"/>
              <a:t> </a:t>
            </a:r>
          </a:p>
          <a:p>
            <a:endParaRPr lang="ar-IQ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1858328"/>
            <a:ext cx="7620000" cy="304698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 algn="just">
              <a:buFont typeface="Wingdings" pitchFamily="2" charset="2"/>
              <a:buChar char="Ø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Determine the similarity and difference between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pharmaceutical manufacturing and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extemporaneous compounding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Wingdings" pitchFamily="2" charset="2"/>
              <a:buChar char="Ø"/>
            </a:pP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Wingdings" pitchFamily="2" charset="2"/>
              <a:buChar char="Ø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Describe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the various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types of packaging  containers and their properties.</a:t>
            </a:r>
            <a:endParaRPr lang="ar-IQ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5540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b="1" dirty="0" err="1" smtClean="0"/>
              <a:t>cGMP</a:t>
            </a:r>
            <a:r>
              <a:rPr lang="en-US" b="1" dirty="0" smtClean="0"/>
              <a:t> and </a:t>
            </a:r>
            <a:r>
              <a:rPr lang="en-US" b="1" dirty="0" err="1" smtClean="0"/>
              <a:t>cGCP</a:t>
            </a:r>
            <a:endParaRPr lang="ar-IQ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1371600"/>
            <a:ext cx="8229600" cy="35394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 algn="just">
              <a:buFont typeface="Arial" pitchFamily="34" charset="0"/>
              <a:buChar char="•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Pharmaceutical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manufacturing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is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large-scale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production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drugs or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drug products for distribution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and sale.</a:t>
            </a:r>
          </a:p>
          <a:p>
            <a:pPr algn="just"/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Arial" pitchFamily="34" charset="0"/>
              <a:buChar char="•"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Compounding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is professional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preparation of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prescriptions for specific patients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as a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part of the traditional practice of pharmacy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VINTAGE MORTAR AND PESTLE GRADUATED CYLINDERS PILL TILE | #249763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1" y="4630189"/>
            <a:ext cx="51816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4216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756821"/>
            <a:ext cx="8077200" cy="526297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increase in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preparing patient-specific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medications,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due to the following:</a:t>
            </a:r>
          </a:p>
          <a:p>
            <a:pPr algn="just"/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buAutoNum type="arabicPeriod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Many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patients need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drug dosages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or strengths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that are not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commercially available.</a:t>
            </a:r>
          </a:p>
          <a:p>
            <a:pPr marL="514350" indent="-514350" algn="just">
              <a:buAutoNum type="arabicPeriod"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2. Many patients need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dosage forms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such as suppositories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oral liquids, or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topical, that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are not commercially available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3. Many patients are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allergic to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excipients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commercially available products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5894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457200"/>
            <a:ext cx="7848600" cy="526297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4. Children’s medications must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be prepared as liquids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flavored to enhance compliance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Some medications are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not very stable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and require preparation and dispensing every few days; they are not suitable to be manufactured products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ar-IQ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6. Home health and hospice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care has resulted in new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approaches to pain management and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higher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concentrations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combinations of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drugs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that are now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used</a:t>
            </a:r>
          </a:p>
          <a:p>
            <a:pPr algn="just"/>
            <a:endParaRPr lang="ar-IQ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3834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3048000"/>
            <a:ext cx="7620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To ensure quality compounded products; consequently, many Standards-setting agencies since 1990 tried to establish guidelines for pharmaceutical compounding.</a:t>
            </a:r>
            <a:endParaRPr lang="ar-IQ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609600"/>
            <a:ext cx="7467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Does the compounded  drug in community pharmacy have  required 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quality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and meet standard specifications ?????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1290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304800"/>
            <a:ext cx="8001000" cy="430887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/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Batch: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 specific quantity of a drug of uniform specified quality produced according to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single manufacturing order during the same cycle of manufacture.</a:t>
            </a:r>
          </a:p>
          <a:p>
            <a:pPr algn="just"/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Lot: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 batch or any portion of a batch having uniform specified quality and a distinctive identifying lot number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endParaRPr lang="ar-IQ" dirty="0"/>
          </a:p>
        </p:txBody>
      </p:sp>
      <p:pic>
        <p:nvPicPr>
          <p:cNvPr id="4098" name="Picture 2" descr="Why batch manufacturing records are so important according to GMP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0785" y="4419600"/>
            <a:ext cx="5486400" cy="2320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8547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1129" y="457200"/>
            <a:ext cx="7924800" cy="526297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Chapters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and monograph related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to pharmacy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compounding were developed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published in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U.S.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Pharmacopeia–National Formulary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(USP-NP). They provide: </a:t>
            </a:r>
          </a:p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tested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uniform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formulation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with valid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beyond-use dating (Discard after). </a:t>
            </a:r>
          </a:p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Also, conditions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practices  to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prevent harm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including death,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to patients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that could possibly result from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microbial contamination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excessive bacterial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endotoxins, variability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in the intended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strength and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composition, unintended chemical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and physical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contaminants, and ingredients of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inappropriate quality</a:t>
            </a:r>
            <a:endParaRPr lang="ar-IQ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1532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152400"/>
            <a:ext cx="8305800" cy="65556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Good Compounding Practices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(GCP) applicable to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State-Licensed Pharmacies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”, developed by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National Association of Boards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of Pharmacy</a:t>
            </a:r>
          </a:p>
          <a:p>
            <a:pPr algn="just"/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buAutoNum type="alphaUcParenBoth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General Provisions and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Definitions; </a:t>
            </a:r>
          </a:p>
          <a:p>
            <a:pPr marL="514350" indent="-514350" algn="just">
              <a:buAutoNum type="alphaUcParenBoth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Organization and Personnel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;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buAutoNum type="alphaUcParenBoth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Drug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Compounding Facilities;</a:t>
            </a:r>
          </a:p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(D) Equipment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(E)Control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Components and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Drug Product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Containers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and Closures;</a:t>
            </a:r>
          </a:p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(F) written procedures to ensure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that the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finished products are of the proper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identity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strength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quality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and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purity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as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labeled</a:t>
            </a:r>
          </a:p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H) Labeling Control of Excess Products;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Records and Reports</a:t>
            </a:r>
            <a:r>
              <a:rPr lang="en-US" sz="2800" dirty="0"/>
              <a:t>.</a:t>
            </a:r>
            <a:endParaRPr lang="ar-IQ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0852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838200"/>
            <a:ext cx="6781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According  GCP, For component selection, handling and storage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A- check safety and purity by means of certificate analysis, manufacturer reliability</a:t>
            </a: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B- use components and container before manufacturer expiration date</a:t>
            </a: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C- all components should be stored as directed by manufacturer or according to  USP monograph </a:t>
            </a: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D- all the above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3817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152400"/>
            <a:ext cx="78486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Comparing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and contrasting between expiry date of pharmaceutical manufacturing and extemporaneous compounding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 </a:t>
            </a:r>
            <a:endParaRPr lang="ar-IQ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1000" y="1524000"/>
            <a:ext cx="3695700" cy="409342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Expiration Date</a:t>
            </a:r>
          </a:p>
          <a:p>
            <a:pPr algn="just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The date at which a manufacturer can no longer guarantee the strength or safety of a medication</a:t>
            </a:r>
          </a:p>
          <a:p>
            <a:pPr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  Determined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by the US Food and Drug Administration</a:t>
            </a:r>
          </a:p>
          <a:p>
            <a:pPr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 Based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on testing a drug in specific conditions related to storage containers, lighting, temperature, etc.</a:t>
            </a:r>
          </a:p>
          <a:p>
            <a:pPr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 Usually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the date given in “years” for commercial products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48200" y="1524000"/>
            <a:ext cx="3581400" cy="40934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Beyond-Use Date</a:t>
            </a:r>
          </a:p>
          <a:p>
            <a:pPr algn="just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The date when the compounded prescription should no longer be used</a:t>
            </a:r>
          </a:p>
          <a:p>
            <a:pPr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 Determined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by the pharmacy when they fill a prescription</a:t>
            </a:r>
          </a:p>
          <a:p>
            <a:pPr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 Based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on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the type of drug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how fast it degrades,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dosage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type of container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storage conditions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prescription length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the likelihood of contamination</a:t>
            </a:r>
          </a:p>
          <a:p>
            <a:pPr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 The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dates are generally given in days or months</a:t>
            </a:r>
          </a:p>
        </p:txBody>
      </p:sp>
    </p:spTree>
    <p:extLst>
      <p:ext uri="{BB962C8B-B14F-4D97-AF65-F5344CB8AC3E}">
        <p14:creationId xmlns:p14="http://schemas.microsoft.com/office/powerpoint/2010/main" val="2082943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" y="228600"/>
            <a:ext cx="830580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These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maximum BUDs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are recommended for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non-sterile compounded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drug preparations in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the absence of stability information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that is applicable to a specific drug or preparation. </a:t>
            </a:r>
            <a:endParaRPr lang="ar-IQ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1620519"/>
              </p:ext>
            </p:extLst>
          </p:nvPr>
        </p:nvGraphicFramePr>
        <p:xfrm>
          <a:off x="304800" y="2286000"/>
          <a:ext cx="7848600" cy="438912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3924300"/>
                <a:gridCol w="3924300"/>
              </a:tblGrid>
              <a:tr h="422170"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BUD</a:t>
                      </a:r>
                      <a:endParaRPr lang="ar-IQ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DOSAGE FORM 	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491669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No later than the time remaining until the earliest expiration date of any API or 6 months, whichever is earlier. 	</a:t>
                      </a:r>
                    </a:p>
                    <a:p>
                      <a:pPr algn="just" rtl="0"/>
                      <a:endParaRPr lang="ar-IQ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0"/>
                      <a:r>
                        <a:rPr lang="en-US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Non-aqueous formulations</a:t>
                      </a:r>
                      <a:endParaRPr lang="ar-IQ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55681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No later than 14 days when stored at controlled cold temperatures</a:t>
                      </a:r>
                    </a:p>
                    <a:p>
                      <a:pPr algn="just" rtl="0"/>
                      <a:endParaRPr lang="ar-IQ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Water-containing oral formulations 	</a:t>
                      </a:r>
                    </a:p>
                    <a:p>
                      <a:pPr algn="just" rtl="0"/>
                      <a:endParaRPr lang="ar-IQ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24528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No later than 30 days. 	</a:t>
                      </a:r>
                    </a:p>
                    <a:p>
                      <a:pPr algn="just" rtl="0"/>
                      <a:endParaRPr lang="ar-IQ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Water-containing topical/ dermal and mucosal liquid and semi-solid formulations 	</a:t>
                      </a:r>
                    </a:p>
                    <a:p>
                      <a:pPr algn="just" rtl="0"/>
                      <a:endParaRPr lang="ar-IQ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" y="1676400"/>
            <a:ext cx="853439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/>
              <a:t>USP CHAPTER &lt;795&gt; PHARMACEUTICAL </a:t>
            </a:r>
            <a:r>
              <a:rPr lang="en-US" b="1" dirty="0" smtClean="0"/>
              <a:t>COMPOUNDING— NON-STERILE </a:t>
            </a:r>
            <a:r>
              <a:rPr lang="en-US" b="1" dirty="0"/>
              <a:t>PREPARATIONS </a:t>
            </a: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585582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152400"/>
            <a:ext cx="8153400" cy="58169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Proper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Packaging, Labeling and storage of pharmaceuticals: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are all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essential for providing adequate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product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stability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efficacious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use.</a:t>
            </a:r>
          </a:p>
          <a:p>
            <a:pPr algn="just"/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Containers: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According to USP, a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container is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that which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holds the article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and is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or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in direct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contact with article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.”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immediate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container is “that which is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 direct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contact with the article at all times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.”</a:t>
            </a:r>
          </a:p>
          <a:p>
            <a:pPr marL="457200" indent="-457200">
              <a:buFont typeface="Wingdings" pitchFamily="2" charset="2"/>
              <a:buChar char="Ø"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Ø"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Ø"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closure is part of the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container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27"/>
          <a:stretch/>
        </p:blipFill>
        <p:spPr bwMode="auto">
          <a:xfrm>
            <a:off x="533400" y="3733800"/>
            <a:ext cx="76962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http://1.bp.blogspot.com/-4jTDd6zqIkA/VQe5QhwpyZI/AAAAAAAAAHM/w6w0hPZk6hI/s1600/capture-one-2569a-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271" y="5638800"/>
            <a:ext cx="75438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0657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304800"/>
            <a:ext cx="8153400" cy="65556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 algn="just">
              <a:buFont typeface="Wingdings" pitchFamily="2" charset="2"/>
              <a:buChar char="v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Depending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on the intended use and type of container, among the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qualities tested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are the following: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• Physicochemical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properties.(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sorption of diazepam onto low density plastics)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• Light transmission for glass or plastic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• Drug compatibility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• Vapor transmission for plastics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• Leaching and/or migration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• Moisture barrier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• Toxicity for plastics</a:t>
            </a:r>
          </a:p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Valve, actuator, metered dose, particle size, spray characteristics, and leaks for aerosols</a:t>
            </a:r>
            <a:endParaRPr lang="ar-IQ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Sterility and permeation for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parenteral containers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• Drug stability for all packaging</a:t>
            </a:r>
            <a:endParaRPr lang="ar-IQ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5019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0"/>
            <a:ext cx="8686800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The USP classifies containers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according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their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ability to protect their contents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from external conditions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of handling, shipment, storage, and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distribution:           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2905780"/>
            <a:ext cx="1981200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well-closed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ar-IQ" dirty="0"/>
          </a:p>
        </p:txBody>
      </p:sp>
      <p:sp>
        <p:nvSpPr>
          <p:cNvPr id="9" name="TextBox 8"/>
          <p:cNvSpPr txBox="1"/>
          <p:nvPr/>
        </p:nvSpPr>
        <p:spPr>
          <a:xfrm>
            <a:off x="3048000" y="2667000"/>
            <a:ext cx="2438400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Tight-closed</a:t>
            </a:r>
            <a:endParaRPr lang="ar-IQ" sz="2800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0" y="1600200"/>
            <a:ext cx="2819400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Containers</a:t>
            </a:r>
            <a:endParaRPr lang="ar-IQ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38400" y="3506212"/>
            <a:ext cx="3352800" cy="304698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protects contents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from contamination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by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liquids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solids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or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vapors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or evaporation 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under the ordinary</a:t>
            </a: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conditions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It is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capable of tight re-closure</a:t>
            </a:r>
            <a:endParaRPr lang="ar-IQ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3625096"/>
            <a:ext cx="2590800" cy="221599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protects contents         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from solids and 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from loss under 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ordinary conditions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ar-IQ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1905000" y="2242810"/>
            <a:ext cx="990600" cy="5765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4343400" y="2242810"/>
            <a:ext cx="0" cy="3581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438900" y="2667000"/>
            <a:ext cx="1943100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Hermetic</a:t>
            </a:r>
            <a:endParaRPr lang="ar-IQ" sz="2800" dirty="0">
              <a:solidFill>
                <a:srgbClr val="0070C0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5943600" y="2133600"/>
            <a:ext cx="990600" cy="419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715000" y="3200400"/>
            <a:ext cx="3429000" cy="369331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is impervious to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air or any other gas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under the ordinary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conditions.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Sterile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hermetic containers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hold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preparations intended for injection or parenteral  administration</a:t>
            </a:r>
            <a:endParaRPr lang="ar-IQ" sz="2400" dirty="0">
              <a:latin typeface="Times New Roman" pitchFamily="18" charset="0"/>
              <a:cs typeface="Times New Roman" pitchFamily="18" charset="0"/>
            </a:endParaRPr>
          </a:p>
          <a:p>
            <a:endParaRPr lang="ar-IQ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2460171" y="3446859"/>
            <a:ext cx="0" cy="3200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5774871" y="3342620"/>
            <a:ext cx="0" cy="34398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http://1.bp.blogspot.com/-uXbRJ719e3E/VQe-HuBf5QI/AAAAAAAAAHo/QCSmb3mpmwE/s1600/well%2Bclos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371" y="1600200"/>
            <a:ext cx="1654629" cy="1283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3300" y="1295400"/>
            <a:ext cx="1790700" cy="1305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3995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228600"/>
            <a:ext cx="8153400" cy="31085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 algn="just">
              <a:buFont typeface="Wingdings" pitchFamily="2" charset="2"/>
              <a:buChar char="q"/>
            </a:pP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Single-dose container: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when opened, cannot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be resealed with assurance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that sterility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has been maintained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Clr>
                <a:srgbClr val="FF0000"/>
              </a:buClr>
              <a:buFont typeface="Wingdings" pitchFamily="2" charset="2"/>
              <a:buChar char="q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These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containers include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    fusion sealed ampoules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and</a:t>
            </a:r>
          </a:p>
          <a:p>
            <a:pPr algn="just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    prefilled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syringes and cartridges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33600" y="3581400"/>
            <a:ext cx="6324600" cy="31085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 algn="just">
              <a:buFont typeface="Wingdings" pitchFamily="2" charset="2"/>
              <a:buChar char="q"/>
            </a:pP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ultiple-dose container: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is a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hermetic container   that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permits withdrawal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of successive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portions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of the contents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without changing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strength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or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quality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or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purity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of the remaining portion.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These containers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are commonly called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vials.</a:t>
            </a:r>
            <a:endParaRPr lang="ar-IQ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9" name="Picture 5" descr="http://1.bp.blogspot.com/-PFQ48TxZ6pQ/VQe-60yhibI/AAAAAAAAAIQ/sG_lLMUtTIE/s1600/multi%2Bdos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27000"/>
            <a:ext cx="20574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://2.bp.blogspot.com/-IaF5NBNHo7g/VQe-z6KUwiI/AAAAAAAAAII/Y-0Qr5UZXLQ/s1600/ampoules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06" t="31503" r="3536" b="10794"/>
          <a:stretch/>
        </p:blipFill>
        <p:spPr bwMode="auto">
          <a:xfrm>
            <a:off x="5791200" y="1371601"/>
            <a:ext cx="2514600" cy="1965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069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76200"/>
            <a:ext cx="8077200" cy="267765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 algn="just">
              <a:buFont typeface="Wingdings" pitchFamily="2" charset="2"/>
              <a:buChar char="q"/>
            </a:pPr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Unit-dose package (single-dose): (Avantages)</a:t>
            </a:r>
          </a:p>
          <a:p>
            <a:pPr algn="just"/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positive identification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each dosage unit and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reduction of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errors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reduced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contamination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of the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drug,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greater ease of inventory control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in pharmacy and nursing station, and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better management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less discarded  medication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667000"/>
            <a:ext cx="3683454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2400" y="2667000"/>
            <a:ext cx="4495800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 algn="just">
              <a:buFont typeface="Wingdings" pitchFamily="2" charset="2"/>
              <a:buChar char="§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The packaging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materials may be combinations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of paper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foil, plastic, or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cellophane.</a:t>
            </a:r>
            <a:endParaRPr lang="ar-IQ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52975" y="5791200"/>
            <a:ext cx="3933825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Blister packaging of pharmaceuticals</a:t>
            </a:r>
            <a:endParaRPr lang="ar-IQ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399" y="4419600"/>
            <a:ext cx="4648201" cy="224676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 algn="just">
              <a:buFont typeface="Wingdings" pitchFamily="2" charset="2"/>
              <a:buChar char="§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The packaging of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solid</a:t>
            </a:r>
          </a:p>
          <a:p>
            <a:pPr algn="just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dosage forms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in clear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plastic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or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aluminum blister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wells is perhaps the most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popular single-unit packaging</a:t>
            </a:r>
            <a:endParaRPr lang="ar-IQ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267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uberculin Purified Protein Derivative(Mantoux)TUBERSOL®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8599"/>
            <a:ext cx="6934200" cy="2781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V="1">
            <a:off x="1432034" y="2667000"/>
            <a:ext cx="228600" cy="6082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 flipV="1">
            <a:off x="2295525" y="2473215"/>
            <a:ext cx="285750" cy="6477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85800" y="3314700"/>
            <a:ext cx="1447800" cy="4001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Lot number</a:t>
            </a:r>
            <a:endParaRPr lang="ar-IQ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81275" y="3200400"/>
            <a:ext cx="1609725" cy="4001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Expiry date</a:t>
            </a:r>
            <a:endParaRPr lang="ar-IQ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4800" y="4114800"/>
            <a:ext cx="7848600" cy="252376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/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Lot number, control number, or batch number:</a:t>
            </a:r>
          </a:p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combination of letters, numbers, or symbols from which the complete history of manufacture, processing, packaging, holding, and distribution of a batch or lot of a drug product may be determined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998719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228600"/>
            <a:ext cx="8153400" cy="48320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 algn="just">
              <a:buFont typeface="Wingdings" pitchFamily="2" charset="2"/>
              <a:buChar char="Ø"/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Oral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liquids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may be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dispensed in single units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 paper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plastic,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or foil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cups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or prepackaged and dispensed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glass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containers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having threaded caps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or crimped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aluminum caps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disposable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plastic oral syringes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with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rubber or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plastic tips on the orifice for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closure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Wingdings" pitchFamily="2" charset="2"/>
              <a:buChar char="Ø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Other dosage such as, suppositories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powders, ointments, creams, and ophthalmic solutions, are also commonly found in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single-unit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packages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ar-IQ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9222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152400"/>
            <a:ext cx="8153400" cy="35394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Unit–of- use packaging :</a:t>
            </a:r>
          </a:p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quantity of drug product prescribed is packaged in a container Ex: if certain antibiotic capsules are prescribed to be taken 2 times a day for 10 days, unit-of-use packaging would contain 20 capsules. Other products may be packaged to contain a month's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supply, such packaging “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Compliance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packaging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useful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for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patients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taking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multiple medications</a:t>
            </a:r>
            <a:endParaRPr lang="ar-IQ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utoShape 2" descr="MWV : Shellpak® Unit of Use Medication Packaging（画像あり） | 包装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IQ"/>
          </a:p>
        </p:txBody>
      </p:sp>
      <p:sp>
        <p:nvSpPr>
          <p:cNvPr id="6" name="AutoShape 4" descr="MWV : Shellpak® Unit of Use Medication Packaging（画像あり） | 包装"/>
          <p:cNvSpPr>
            <a:spLocks noChangeAspect="1" noChangeArrowheads="1"/>
          </p:cNvSpPr>
          <p:nvPr/>
        </p:nvSpPr>
        <p:spPr bwMode="auto">
          <a:xfrm>
            <a:off x="9075738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IQ"/>
          </a:p>
        </p:txBody>
      </p:sp>
      <p:sp>
        <p:nvSpPr>
          <p:cNvPr id="7" name="AutoShape 6" descr="Blister Packaging vs. Bottles for Pharmaceutical Products | 2018 ..."/>
          <p:cNvSpPr>
            <a:spLocks noChangeAspect="1" noChangeArrowheads="1"/>
          </p:cNvSpPr>
          <p:nvPr/>
        </p:nvSpPr>
        <p:spPr bwMode="auto">
          <a:xfrm>
            <a:off x="9228138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IQ"/>
          </a:p>
        </p:txBody>
      </p:sp>
      <p:sp>
        <p:nvSpPr>
          <p:cNvPr id="8" name="AutoShape 8" descr="Blister Packaging vs. Bottles for Pharmaceutical Products | 2018 ..."/>
          <p:cNvSpPr>
            <a:spLocks noChangeAspect="1" noChangeArrowheads="1"/>
          </p:cNvSpPr>
          <p:nvPr/>
        </p:nvSpPr>
        <p:spPr bwMode="auto">
          <a:xfrm>
            <a:off x="9380538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IQ"/>
          </a:p>
        </p:txBody>
      </p:sp>
      <p:pic>
        <p:nvPicPr>
          <p:cNvPr id="6156" name="Picture 12" descr="Ecoslide-RX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13" b="8882"/>
          <a:stretch/>
        </p:blipFill>
        <p:spPr bwMode="auto">
          <a:xfrm>
            <a:off x="457200" y="3691831"/>
            <a:ext cx="4114800" cy="3166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771898"/>
            <a:ext cx="4275138" cy="3086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5660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8120" y="304800"/>
            <a:ext cx="8183880" cy="187743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Light-resistant containers</a:t>
            </a:r>
          </a:p>
          <a:p>
            <a:pPr marL="457200" indent="-457200" algn="just">
              <a:buFont typeface="Wingdings" pitchFamily="2" charset="2"/>
              <a:buChar char="ü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Amber glass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or a light-resistant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opaque plastic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will reduce light transmission sufficiently to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protect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light-sensitive pharmaceutical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AutoShape 2" descr="SKS Bottle &amp; Packaging - The Packaging Rap, SKS Bottle &amp; Packaging ...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IQ"/>
          </a:p>
        </p:txBody>
      </p:sp>
      <p:sp>
        <p:nvSpPr>
          <p:cNvPr id="3" name="AutoShape 4" descr="SKS Bottle &amp; Packaging - The Packaging Rap, SKS Bottle &amp; Packaging ..."/>
          <p:cNvSpPr>
            <a:spLocks noChangeAspect="1" noChangeArrowheads="1"/>
          </p:cNvSpPr>
          <p:nvPr/>
        </p:nvSpPr>
        <p:spPr bwMode="auto">
          <a:xfrm>
            <a:off x="9075738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IQ"/>
          </a:p>
        </p:txBody>
      </p:sp>
      <p:sp>
        <p:nvSpPr>
          <p:cNvPr id="5" name="AutoShape 6" descr="SKS Bottle &amp; Packaging - The Packaging Rap, SKS Bottle &amp; Packaging ..."/>
          <p:cNvSpPr>
            <a:spLocks noChangeAspect="1" noChangeArrowheads="1"/>
          </p:cNvSpPr>
          <p:nvPr/>
        </p:nvSpPr>
        <p:spPr bwMode="auto">
          <a:xfrm>
            <a:off x="9228138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IQ"/>
          </a:p>
        </p:txBody>
      </p:sp>
      <p:pic>
        <p:nvPicPr>
          <p:cNvPr id="1031" name="Picture 7" descr="C:\Users\ENGINEER\Desktop\OCTOBERnewsletterhead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876800"/>
            <a:ext cx="43434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52400" y="2214015"/>
            <a:ext cx="8229600" cy="338554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 algn="just">
              <a:buFont typeface="Wingdings" pitchFamily="2" charset="2"/>
              <a:buChar char="ü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Ultraviolet absorbers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(ex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Tinuvin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®)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may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be added to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transparent plastic to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decrease the transmission of short ultraviolet rays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Wingdings" pitchFamily="2" charset="2"/>
              <a:buChar char="ü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USP standards that define the acceptable limits of light transmission at any wavelength between 290       and 450 nm.</a:t>
            </a:r>
            <a:endParaRPr lang="ar-IQ" sz="2800" dirty="0">
              <a:latin typeface="Times New Roman" pitchFamily="18" charset="0"/>
              <a:cs typeface="Times New Roman" pitchFamily="18" charset="0"/>
            </a:endParaRPr>
          </a:p>
          <a:p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502001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4.bp.blogspot.com/-OUaMOBKzo_o/VQe-_b2BTeI/AAAAAAAAAIY/6rZdpnP6CUY/s1600/child%2Br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931" y="3962400"/>
            <a:ext cx="1612669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9931" y="152400"/>
            <a:ext cx="6794269" cy="35394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Recently,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plastic packaging is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coextruded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two-layer high-density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polyethylene (HDPE) bottle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which has an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inner layer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black polyethylene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coextruded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with an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outer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layer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white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polyethylene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Increasingly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being used in packaging of tablets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and capsules.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The container provides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light resistance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moisture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protection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utoShape 2" descr="Know How - Different type of Co-Extrusion/Multi-Layer Process ...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IQ"/>
          </a:p>
        </p:txBody>
      </p:sp>
      <p:sp>
        <p:nvSpPr>
          <p:cNvPr id="5" name="AutoShape 4" descr="Know How - Different type of Co-Extrusion/Multi-Layer Process ..."/>
          <p:cNvSpPr>
            <a:spLocks noChangeAspect="1" noChangeArrowheads="1"/>
          </p:cNvSpPr>
          <p:nvPr/>
        </p:nvSpPr>
        <p:spPr bwMode="auto">
          <a:xfrm>
            <a:off x="9075738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IQ"/>
          </a:p>
        </p:txBody>
      </p:sp>
      <p:sp>
        <p:nvSpPr>
          <p:cNvPr id="6" name="AutoShape 6" descr="Know How - Different type of Co-Extrusion/Multi-Layer Process ..."/>
          <p:cNvSpPr>
            <a:spLocks noChangeAspect="1" noChangeArrowheads="1"/>
          </p:cNvSpPr>
          <p:nvPr/>
        </p:nvSpPr>
        <p:spPr bwMode="auto">
          <a:xfrm>
            <a:off x="9228138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IQ"/>
          </a:p>
        </p:txBody>
      </p:sp>
      <p:pic>
        <p:nvPicPr>
          <p:cNvPr id="2055" name="Picture 7" descr="C:\Users\ENGINEER\Desktop\downloa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3690" y="152400"/>
            <a:ext cx="202031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828801" y="3733800"/>
            <a:ext cx="7246938" cy="31085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 algn="just">
              <a:buFont typeface="Wingdings" pitchFamily="2" charset="2"/>
              <a:buChar char="q"/>
            </a:pP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Child-resistant 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&amp; 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adult-senior use packaging </a:t>
            </a:r>
          </a:p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 container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that is fitted with a closure that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is significantly difficult by children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under 5 years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of age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to open or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to obtain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harmful amount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of its contents within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 reasonable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time and that is not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difficult for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“normal adults” to use properly</a:t>
            </a:r>
            <a:endParaRPr lang="ar-IQ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2539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152400"/>
            <a:ext cx="8001000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Material Used For Manufacture Of Containers </a:t>
            </a:r>
            <a:endParaRPr lang="en-US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There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are mainly four types of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material: glass, plastic , metal and rubber.</a:t>
            </a:r>
            <a:endParaRPr lang="ar-IQ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1721108"/>
            <a:ext cx="8153400" cy="495520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Glass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used in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packaging pharmaceuticals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are four categories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Types I, II, and III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intended for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parenteral products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type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 NP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is intended for other products.</a:t>
            </a:r>
          </a:p>
          <a:p>
            <a:pPr marL="457200" indent="-457200" algn="just">
              <a:buFont typeface="Wingdings" pitchFamily="2" charset="2"/>
              <a:buChar char="v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Each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type tested according to resistance to water attack.</a:t>
            </a:r>
          </a:p>
          <a:p>
            <a:pPr marL="457200" indent="-457200" algn="just">
              <a:buFont typeface="Wingdings" pitchFamily="2" charset="2"/>
              <a:buChar char="v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Degree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of attack is determined by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amount of alkali</a:t>
            </a:r>
          </a:p>
          <a:p>
            <a:pPr algn="just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   released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from glass in specified test conditions.</a:t>
            </a:r>
          </a:p>
          <a:p>
            <a:pPr marL="457200" indent="-457200" algn="just">
              <a:buFont typeface="Wingdings" pitchFamily="2" charset="2"/>
              <a:buChar char="v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leaching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of alkali from glass to preparation could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alter by pH and stability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of product.</a:t>
            </a:r>
          </a:p>
          <a:p>
            <a:pPr marL="457200" indent="-457200" algn="just">
              <a:buFont typeface="Wingdings" pitchFamily="2" charset="2"/>
              <a:buChar char="v"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Type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is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most resistant glass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of 4 categories</a:t>
            </a:r>
            <a:r>
              <a:rPr lang="en-US" dirty="0"/>
              <a:t>.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775124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828020"/>
            <a:ext cx="7924800" cy="5725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3400" y="304800"/>
            <a:ext cx="77724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Constitution and  description of official glass types</a:t>
            </a:r>
            <a:endParaRPr lang="ar-IQ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8358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0"/>
            <a:ext cx="8153400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Today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most products are packaged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plastic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 intravenous fluids, plastic ointment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tubes, plastic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film-protected suppositories,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and plastic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tablet and capsule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vials.</a:t>
            </a:r>
            <a:endParaRPr lang="ar-IQ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74"/>
          <a:stretch/>
        </p:blipFill>
        <p:spPr bwMode="auto">
          <a:xfrm>
            <a:off x="340823" y="1871663"/>
            <a:ext cx="2285999" cy="1404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utoShape 4" descr="PVC/PE | Sarong S.p.A. | CPhI Online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IQ"/>
          </a:p>
        </p:txBody>
      </p:sp>
      <p:sp>
        <p:nvSpPr>
          <p:cNvPr id="6" name="AutoShape 6" descr="PVC/PE | Sarong S.p.A. | CPhI Online"/>
          <p:cNvSpPr>
            <a:spLocks noChangeAspect="1" noChangeArrowheads="1"/>
          </p:cNvSpPr>
          <p:nvPr/>
        </p:nvSpPr>
        <p:spPr bwMode="auto">
          <a:xfrm>
            <a:off x="9075738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IQ"/>
          </a:p>
        </p:txBody>
      </p:sp>
      <p:sp>
        <p:nvSpPr>
          <p:cNvPr id="7" name="AutoShape 8" descr="PVC/PE | Sarong S.p.A. | CPhI Online"/>
          <p:cNvSpPr>
            <a:spLocks noChangeAspect="1" noChangeArrowheads="1"/>
          </p:cNvSpPr>
          <p:nvPr/>
        </p:nvSpPr>
        <p:spPr bwMode="auto">
          <a:xfrm>
            <a:off x="9228138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IQ"/>
          </a:p>
        </p:txBody>
      </p:sp>
      <p:sp>
        <p:nvSpPr>
          <p:cNvPr id="8" name="AutoShape 10" descr="PVC/PE | Sarong S.p.A. | CPhI Online"/>
          <p:cNvSpPr>
            <a:spLocks noChangeAspect="1" noChangeArrowheads="1"/>
          </p:cNvSpPr>
          <p:nvPr/>
        </p:nvSpPr>
        <p:spPr bwMode="auto">
          <a:xfrm>
            <a:off x="9380538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IQ"/>
          </a:p>
        </p:txBody>
      </p:sp>
      <p:pic>
        <p:nvPicPr>
          <p:cNvPr id="3083" name="Picture 11" descr="C:\Users\ENGINEER\Desktop\download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6822" y="1905000"/>
            <a:ext cx="20574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C:\Users\ENGINEER\Desktop\download (2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790700"/>
            <a:ext cx="1714500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815882"/>
            <a:ext cx="1219200" cy="1460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340823" y="3505200"/>
            <a:ext cx="7964977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itchFamily="2" charset="2"/>
              <a:buChar char="v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The widespread use of 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Plasti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containers arose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from a number of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factors: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The preference of plastic over glass due to: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Lightness weight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resistance to impact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which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reduces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transportation cost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losses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due to container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damage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0359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304800"/>
            <a:ext cx="7696200" cy="338554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2. Versatility in container design, consumer acceptance</a:t>
            </a:r>
          </a:p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Consumer preference for plastic squeeze bottles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 administration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ophthalmic,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nasal sprays, and</a:t>
            </a:r>
          </a:p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lotions</a:t>
            </a:r>
          </a:p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4. The popularity of blister packaging and unit-dose</a:t>
            </a:r>
          </a:p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dispensing.</a:t>
            </a:r>
            <a:endParaRPr lang="ar-IQ" sz="2800" dirty="0">
              <a:latin typeface="Times New Roman" pitchFamily="18" charset="0"/>
              <a:cs typeface="Times New Roman" pitchFamily="18" charset="0"/>
            </a:endParaRPr>
          </a:p>
          <a:p>
            <a:endParaRPr lang="ar-IQ" dirty="0"/>
          </a:p>
        </p:txBody>
      </p:sp>
      <p:sp>
        <p:nvSpPr>
          <p:cNvPr id="2" name="TextBox 1"/>
          <p:cNvSpPr txBox="1"/>
          <p:nvPr/>
        </p:nvSpPr>
        <p:spPr>
          <a:xfrm>
            <a:off x="152400" y="3733800"/>
            <a:ext cx="7924800" cy="267765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The physical and chemical alteration of the packaging material by the drug product is called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modification. Example</a:t>
            </a:r>
          </a:p>
          <a:p>
            <a:endParaRPr lang="en-US" sz="2800" b="1" dirty="0" smtClean="0"/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polyethylene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/>
              <a:t> </a:t>
            </a:r>
            <a:endParaRPr lang="ar-IQ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761904" y="5932516"/>
            <a:ext cx="280069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590800" y="5181600"/>
            <a:ext cx="32766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methyl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groups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to every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other carbon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atom</a:t>
            </a:r>
            <a:endParaRPr lang="ar-IQ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67400" y="5334000"/>
            <a:ext cx="2590800" cy="126188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Polypropylene</a:t>
            </a:r>
          </a:p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( can be </a:t>
            </a:r>
          </a:p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autoclaved)</a:t>
            </a:r>
            <a:endParaRPr lang="ar-IQ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0189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152400"/>
            <a:ext cx="784860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Polyethylene    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          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Polyvinyl chloride</a:t>
            </a:r>
          </a:p>
          <a:p>
            <a:pPr algn="just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(PVC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743200" y="762000"/>
            <a:ext cx="19812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667000" y="76200"/>
            <a:ext cx="2133600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chlorine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atom is added to every other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carbon </a:t>
            </a:r>
            <a:endParaRPr lang="ar-IQ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304800" y="1447800"/>
            <a:ext cx="7848600" cy="224676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PVC is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rigid and has good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clarity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making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it particularly useful in the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blister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packaging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tablets and capsules. However, it has a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significant drawback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for packaging medical devices (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e.g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.,syringes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): it is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unsuitable for gamma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sterilization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  <a:endParaRPr lang="ar-IQ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304800" y="3810000"/>
            <a:ext cx="8001000" cy="267765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Among the newer plastics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are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polyethylene terephthalate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(PET),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amorphous polyethylene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terephthalate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glycol (APET),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and polyethylene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terephthalate glycol (PETG).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Both APET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and PETG have excellent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transparency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can be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sterilized with gamma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radiation.</a:t>
            </a:r>
            <a:endParaRPr lang="ar-IQ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5551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762000"/>
            <a:ext cx="7696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Comparing plastic material to glass for packaging,</a:t>
            </a:r>
          </a:p>
          <a:p>
            <a:pPr lvl="0"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A- Glass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is lighter with lowest cost for transportation</a:t>
            </a:r>
          </a:p>
          <a:p>
            <a:pPr lvl="0"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B- Glass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is more mandible in design, modification and consumer acceptance </a:t>
            </a:r>
          </a:p>
          <a:p>
            <a:pPr lvl="0"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C- Both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opaque plastic and amber glass can protect light sensitive drugs</a:t>
            </a:r>
          </a:p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D- Plastic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can be used for packaging sterile products</a:t>
            </a:r>
          </a:p>
        </p:txBody>
      </p:sp>
    </p:spTree>
    <p:extLst>
      <p:ext uri="{BB962C8B-B14F-4D97-AF65-F5344CB8AC3E}">
        <p14:creationId xmlns:p14="http://schemas.microsoft.com/office/powerpoint/2010/main" val="3654635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1303" y="18393"/>
            <a:ext cx="8001000" cy="40934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Common terms </a:t>
            </a:r>
            <a:endParaRPr lang="en-US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Master record: 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records for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</a:t>
            </a:r>
          </a:p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formulation, specifications, manufacturing </a:t>
            </a:r>
          </a:p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procedures, quality assurance requirements, </a:t>
            </a:r>
          </a:p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and labeling of each finished product.</a:t>
            </a:r>
          </a:p>
          <a:p>
            <a:pPr algn="just"/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Master Batch record and Batch production </a:t>
            </a:r>
          </a:p>
          <a:p>
            <a:pPr algn="just"/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record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contain</a:t>
            </a:r>
          </a:p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Product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name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dosage form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strength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batch size</a:t>
            </a:r>
            <a:endParaRPr lang="ar-IQ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70" t="34646" r="37641" b="34689"/>
          <a:stretch/>
        </p:blipFill>
        <p:spPr bwMode="auto">
          <a:xfrm>
            <a:off x="6613070" y="228600"/>
            <a:ext cx="1748339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97" b="5172"/>
          <a:stretch/>
        </p:blipFill>
        <p:spPr bwMode="auto">
          <a:xfrm>
            <a:off x="304800" y="4111821"/>
            <a:ext cx="7391400" cy="2412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6378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304800"/>
            <a:ext cx="8229600" cy="61247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Among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problems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encountered in the use of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plastics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 packaging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are:</a:t>
            </a:r>
          </a:p>
          <a:p>
            <a:pPr algn="just"/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(a)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Permeability of containers to atmospheric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oxygen and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moisture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vapor</a:t>
            </a:r>
          </a:p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leaching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constituents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of the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container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to the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internal contents</a:t>
            </a:r>
          </a:p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absorption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of drugs from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contents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to the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container</a:t>
            </a:r>
          </a:p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Transmission of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light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through the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container</a:t>
            </a:r>
          </a:p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Alteration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the container upon storage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Wingdings" pitchFamily="2" charset="2"/>
              <a:buChar char="v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Agents frequently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added to alter the properties of</a:t>
            </a:r>
          </a:p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plastic include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plasticizers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stabilizers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antioxidants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antifungal agents, colorants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and others</a:t>
            </a:r>
            <a:endParaRPr lang="ar-IQ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593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70"/>
          <a:stretch/>
        </p:blipFill>
        <p:spPr bwMode="auto">
          <a:xfrm>
            <a:off x="0" y="304800"/>
            <a:ext cx="29718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200" y="4247852"/>
            <a:ext cx="2781300" cy="236988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(1a adsorption,  </a:t>
            </a: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1b  absorption ), </a:t>
            </a: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1c permeation</a:t>
            </a:r>
          </a:p>
          <a:p>
            <a:pPr algn="just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2 leaching (release)</a:t>
            </a: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3 permeability</a:t>
            </a:r>
            <a:endParaRPr lang="ar-IQ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2667000" y="2654300"/>
            <a:ext cx="8382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sp>
        <p:nvSpPr>
          <p:cNvPr id="7" name="TextBox 6"/>
          <p:cNvSpPr txBox="1"/>
          <p:nvPr/>
        </p:nvSpPr>
        <p:spPr>
          <a:xfrm>
            <a:off x="3429000" y="528221"/>
            <a:ext cx="5105400" cy="489364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decrease of the activity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due to an adsorption of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the active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substance 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active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ingredient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degradation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due to released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substances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content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precipitation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pH change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due to a leaching of the material components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appearance change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(color) due to a leaching of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material components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analytical interference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during the determination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of the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active ingredient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safety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change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due to a leaching of the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material components</a:t>
            </a:r>
            <a:endParaRPr lang="ar-IQ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1889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304800"/>
            <a:ext cx="8001000" cy="57554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permeability of a plastic is a function of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1. Nature of polymer;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2. the amounts and types of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plasticizers, fillers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lubricants, pigments and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other additives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>
              <a:lnSpc>
                <a:spcPct val="150000"/>
              </a:lnSpc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pressure; and temperature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Increases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in temperature, pressure, and the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use of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additives tend to increase permeability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of plastic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Glass containers are less permeable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than plastic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containers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762046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375821"/>
            <a:ext cx="8077200" cy="61247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 algn="just">
              <a:buFont typeface="Wingdings" pitchFamily="2" charset="2"/>
              <a:buChar char="Ø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Many products liable to deteriorate in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humidity unless </a:t>
            </a:r>
          </a:p>
          <a:p>
            <a:pPr marL="457200" indent="-457200" algn="just">
              <a:buFont typeface="Wingdings" pitchFamily="2" charset="2"/>
              <a:buChar char="§"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protected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by high-barrier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packaging.</a:t>
            </a:r>
          </a:p>
          <a:p>
            <a:pPr marL="457200" indent="-457200" algn="just">
              <a:buFont typeface="Wingdings" pitchFamily="2" charset="2"/>
              <a:buChar char="§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Desiccant silica gel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in small packets,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commonly included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as protection against effects of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moisture       vapor.</a:t>
            </a:r>
          </a:p>
          <a:p>
            <a:pPr algn="just"/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Wingdings" pitchFamily="2" charset="2"/>
              <a:buChar char="Ø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Drug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substances that are subject to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oxidative degradation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may undergo a greater degree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of degradation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when packaged in plastic than in glass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Wingdings" pitchFamily="2" charset="2"/>
              <a:buChar char="Ø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Liquid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in plastic may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lose drug molecules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or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solvent to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the container, altering the concentration of drug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 product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and affecting its potency.</a:t>
            </a:r>
            <a:endParaRPr lang="ar-IQ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8366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7872" y="304800"/>
            <a:ext cx="8007927" cy="61247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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Leaching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is term used to describe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movement of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components of container to contents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 Compounds leached: polymer additives,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such as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the plasticizers, stabilizers, or antioxidants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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leaching occurs when liquids or semisolids are packaged in plastic.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Little leaching occurs when tablets or capsules are packaged in plastic.</a:t>
            </a:r>
          </a:p>
          <a:p>
            <a:pPr algn="just"/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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influenced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by temperature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excessive agitation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of the filled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container, and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solubilizing effect of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liquid contents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on one or more of the polymer additives</a:t>
            </a:r>
            <a:endParaRPr lang="ar-IQ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8632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381000"/>
            <a:ext cx="8229600" cy="61247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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Sorption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indicate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binding of molecules to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 polymer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includes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both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adsorption and absorption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 Sorption occurs through chemical or physical means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800" b="1" dirty="0"/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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Sorption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may occur with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active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pharmacologic agents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or with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excipients</a:t>
            </a:r>
            <a:r>
              <a:rPr lang="en-US" sz="2800" dirty="0"/>
              <a:t>.</a:t>
            </a:r>
          </a:p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</a:t>
            </a:r>
            <a:r>
              <a:rPr lang="en-US" sz="2800" dirty="0" smtClean="0"/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Sorption may be initiated by the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adsorption of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 solute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to the inner surface of a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plastic container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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After saturation of the surface, the solute may diffuse into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container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and bound within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plastic container.</a:t>
            </a:r>
          </a:p>
          <a:p>
            <a:pPr algn="just"/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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Plastic materials with polar groups are prone to</a:t>
            </a:r>
          </a:p>
          <a:p>
            <a:pPr algn="just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sorption.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Because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sorption depends on penetration</a:t>
            </a:r>
          </a:p>
          <a:p>
            <a:pPr algn="just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or diffusion of a solute into plastic.</a:t>
            </a:r>
            <a:endParaRPr lang="ar-IQ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7605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304800"/>
            <a:ext cx="7924800" cy="553997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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un-ionized species of solute has greater tendency</a:t>
            </a:r>
          </a:p>
          <a:p>
            <a:pPr algn="just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to bound than ionized species.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The degree of ionization of a solute affected by pH of solution, the pH may influence sorption of particular solute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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sorption of excipients :colorants,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preservatives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or stabilizers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would likewise alter the quality of product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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Methylparaben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may be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sorbed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to some types of plastics,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resulting in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 decrease in the available concentration of preservative</a:t>
            </a:r>
            <a:r>
              <a:rPr lang="en-US" sz="2800" dirty="0"/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360831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457200"/>
            <a:ext cx="7848600" cy="267765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Deformations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softening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hardening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and other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physical changes in plastic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containers can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be caused by the action of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container's contents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or external factors,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including changes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in temperature and physical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stress placed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upon the container in handling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and shipping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  <a:endParaRPr lang="ar-IQ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AutoShape 2" descr="https://qph.fs.quoracdn.net/main-qimg-2c1fbdad4dd3e210d4faed73d2fd15af.webp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IQ"/>
          </a:p>
        </p:txBody>
      </p:sp>
      <p:pic>
        <p:nvPicPr>
          <p:cNvPr id="1026" name="Picture 2" descr="http://2.bp.blogspot.com/-9NR9DdBHQzQ/U74O9WZGYHI/AAAAAAAAI1U/Z0nEPB82lC0/s1600/soda+bottle+heati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0" y="3352800"/>
            <a:ext cx="6210300" cy="320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6467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533400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Match between column A and B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200" y="1676400"/>
            <a:ext cx="3581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A-</a:t>
            </a:r>
          </a:p>
          <a:p>
            <a:pPr algn="ctr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1-Sorption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2- Permeability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3- light transmission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4-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Softing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and deformation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0" y="1639669"/>
            <a:ext cx="44196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B-</a:t>
            </a:r>
          </a:p>
          <a:p>
            <a:r>
              <a:rPr lang="en-US" sz="2400" dirty="0" smtClean="0"/>
              <a:t>a- can be prevented using amber glass</a:t>
            </a:r>
          </a:p>
          <a:p>
            <a:r>
              <a:rPr lang="en-US" sz="2400" dirty="0" smtClean="0"/>
              <a:t>B- binding of drug or any excipient with container materials</a:t>
            </a:r>
          </a:p>
          <a:p>
            <a:r>
              <a:rPr lang="en-US" sz="2400" dirty="0" smtClean="0"/>
              <a:t>C- may lead to deterioration of moisture sensitive drugs or formulations</a:t>
            </a:r>
          </a:p>
          <a:p>
            <a:r>
              <a:rPr lang="en-US" sz="2400" dirty="0" smtClean="0"/>
              <a:t>D- occurs as a result of changing temperature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25655907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76200"/>
            <a:ext cx="64008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Pharmaceuticals labeling</a:t>
            </a:r>
            <a:endParaRPr lang="ar-IQ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685800"/>
            <a:ext cx="8153400" cy="224676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All drug products distributed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must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meet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labeling requirements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Investigational drugs, Manufacturer’s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prescription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drugs, Controlled substances, Dispensed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prescription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medication, OTC products, Products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for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animals, Medical devices.</a:t>
            </a:r>
            <a:endParaRPr lang="ar-IQ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2819400"/>
            <a:ext cx="8153400" cy="39703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 addition of labeling on the immediate container and packaging,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manufacturers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’ drug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product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insert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Company literature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Advertising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and promotional material (brochures, booklets, bulletins, sound recordings, price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lists, catalogs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sound recordings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motion picture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films,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exhibits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and computer-accessed information etc.)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Important information for a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prescription-only drug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is provided to health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professionals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1739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evelopment of a teaching model to advance skills in industrial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7620000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rame 3"/>
          <p:cNvSpPr/>
          <p:nvPr/>
        </p:nvSpPr>
        <p:spPr>
          <a:xfrm>
            <a:off x="1600200" y="533400"/>
            <a:ext cx="3124200" cy="3810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>
              <a:solidFill>
                <a:schemeClr val="tx1"/>
              </a:solidFill>
            </a:endParaRPr>
          </a:p>
        </p:txBody>
      </p:sp>
      <p:sp>
        <p:nvSpPr>
          <p:cNvPr id="5" name="Frame 4"/>
          <p:cNvSpPr/>
          <p:nvPr/>
        </p:nvSpPr>
        <p:spPr>
          <a:xfrm>
            <a:off x="4191000" y="1600200"/>
            <a:ext cx="1219200" cy="3810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>
              <a:solidFill>
                <a:schemeClr val="tx1"/>
              </a:solidFill>
            </a:endParaRPr>
          </a:p>
        </p:txBody>
      </p:sp>
      <p:sp>
        <p:nvSpPr>
          <p:cNvPr id="6" name="Frame 5"/>
          <p:cNvSpPr/>
          <p:nvPr/>
        </p:nvSpPr>
        <p:spPr>
          <a:xfrm>
            <a:off x="2362200" y="1600200"/>
            <a:ext cx="1447800" cy="3810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>
              <a:solidFill>
                <a:schemeClr val="tx1"/>
              </a:solidFill>
            </a:endParaRPr>
          </a:p>
        </p:txBody>
      </p:sp>
      <p:sp>
        <p:nvSpPr>
          <p:cNvPr id="7" name="Frame 6"/>
          <p:cNvSpPr/>
          <p:nvPr/>
        </p:nvSpPr>
        <p:spPr>
          <a:xfrm>
            <a:off x="1066800" y="3581400"/>
            <a:ext cx="1295400" cy="3048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>
              <a:solidFill>
                <a:schemeClr val="tx1"/>
              </a:solidFill>
            </a:endParaRPr>
          </a:p>
        </p:txBody>
      </p:sp>
      <p:sp>
        <p:nvSpPr>
          <p:cNvPr id="8" name="Frame 7"/>
          <p:cNvSpPr/>
          <p:nvPr/>
        </p:nvSpPr>
        <p:spPr>
          <a:xfrm>
            <a:off x="990600" y="2209800"/>
            <a:ext cx="1066800" cy="3048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>
              <a:solidFill>
                <a:schemeClr val="tx1"/>
              </a:solidFill>
            </a:endParaRPr>
          </a:p>
        </p:txBody>
      </p:sp>
      <p:sp>
        <p:nvSpPr>
          <p:cNvPr id="9" name="Frame 8"/>
          <p:cNvSpPr/>
          <p:nvPr/>
        </p:nvSpPr>
        <p:spPr>
          <a:xfrm>
            <a:off x="3581400" y="6096000"/>
            <a:ext cx="1600200" cy="6096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>
              <a:solidFill>
                <a:schemeClr val="tx1"/>
              </a:solidFill>
            </a:endParaRPr>
          </a:p>
        </p:txBody>
      </p:sp>
      <p:sp>
        <p:nvSpPr>
          <p:cNvPr id="10" name="Frame 9"/>
          <p:cNvSpPr/>
          <p:nvPr/>
        </p:nvSpPr>
        <p:spPr>
          <a:xfrm>
            <a:off x="5181600" y="2362200"/>
            <a:ext cx="1676400" cy="3048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632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228600"/>
            <a:ext cx="8229600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            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Manufacturer’s Product Label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information usually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appearing on label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affixed to the container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is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the following</a:t>
            </a:r>
            <a:endParaRPr lang="ar-IQ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50" name="Picture 6" descr="NDC Code 62756-187-88 - Carbidopa | pharmacompass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828800"/>
            <a:ext cx="7924800" cy="4795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5289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457200"/>
            <a:ext cx="8077200" cy="61247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 algn="just">
              <a:buFont typeface="Wingdings" pitchFamily="2" charset="2"/>
              <a:buChar char="§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nonproprietary name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of drug</a:t>
            </a:r>
          </a:p>
          <a:p>
            <a:pPr marL="457200" indent="-457200" algn="just">
              <a:buFont typeface="Wingdings" pitchFamily="2" charset="2"/>
              <a:buChar char="§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The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name of the manufacturer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or distributor of the product</a:t>
            </a:r>
          </a:p>
          <a:p>
            <a:pPr marL="457200" indent="-457200" algn="just">
              <a:buFont typeface="Wingdings" pitchFamily="2" charset="2"/>
              <a:buChar char="§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 quantitative statement of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amount of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each drug per unit of weight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volume, or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dosage unit, whichever is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most appropriate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Wingdings" pitchFamily="2" charset="2"/>
              <a:buChar char="§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The pharmaceutical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type of dosage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form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constituting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the product</a:t>
            </a:r>
          </a:p>
          <a:p>
            <a:pPr marL="457200" indent="-457200" algn="just">
              <a:buFont typeface="Wingdings" pitchFamily="2" charset="2"/>
              <a:buChar char="§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net amount of drug product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contained in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package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in units of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weight, volume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or number of dosage units,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as appropriate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Wingdings" pitchFamily="2" charset="2"/>
              <a:buChar char="§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logo “Rx only”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or the federal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legend “Caution—Federal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law prohibits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dispensing without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prescription” or a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similar statement</a:t>
            </a:r>
            <a:endParaRPr lang="ar-IQ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8322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457200"/>
            <a:ext cx="8001000" cy="440120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 algn="just">
              <a:buFont typeface="Wingdings" pitchFamily="2" charset="2"/>
              <a:buChar char="§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label reference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to refer to the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accompanying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package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insert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or other product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literature for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dosage and other information</a:t>
            </a:r>
          </a:p>
          <a:p>
            <a:pPr marL="457200" indent="-457200" algn="just">
              <a:buFont typeface="Wingdings" pitchFamily="2" charset="2"/>
              <a:buChar char="§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Special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storage instructions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when applicable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Wingdings" pitchFamily="2" charset="2"/>
              <a:buChar char="§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National Drug Code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identification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number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for the product and a bar code</a:t>
            </a:r>
          </a:p>
          <a:p>
            <a:pPr marL="457200" indent="-457200" algn="just">
              <a:buFont typeface="Wingdings" pitchFamily="2" charset="2"/>
              <a:buChar char="§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An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identifying lot or control number</a:t>
            </a:r>
          </a:p>
          <a:p>
            <a:pPr marL="457200" indent="-457200" algn="just">
              <a:buFont typeface="Wingdings" pitchFamily="2" charset="2"/>
              <a:buChar char="§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An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expiration date</a:t>
            </a:r>
          </a:p>
          <a:p>
            <a:pPr marL="457200" indent="-457200" algn="just">
              <a:buFont typeface="Wingdings" pitchFamily="2" charset="2"/>
              <a:buChar char="§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“Warning—May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be habit forming”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may also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appear.</a:t>
            </a:r>
            <a:endParaRPr lang="ar-IQ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0984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304800"/>
            <a:ext cx="8229600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Prescription Label</a:t>
            </a:r>
          </a:p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When dispensing a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prescription include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following information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on the label of the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dispensed medication: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Pharmacy R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75438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0900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9" y="595313"/>
            <a:ext cx="8272462" cy="595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111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391001"/>
            <a:ext cx="7924800" cy="61247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 algn="just">
              <a:buFont typeface="Wingdings" pitchFamily="2" charset="2"/>
              <a:buChar char="§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name and address of the pharmacy</a:t>
            </a:r>
          </a:p>
          <a:p>
            <a:pPr marL="457200" indent="-457200" algn="just">
              <a:buFont typeface="Wingdings" pitchFamily="2" charset="2"/>
              <a:buChar char="§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serial number of the prescription</a:t>
            </a:r>
          </a:p>
          <a:p>
            <a:pPr marL="457200" indent="-457200" algn="just">
              <a:buFont typeface="Wingdings" pitchFamily="2" charset="2"/>
              <a:buChar char="§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date of the prescription or the date of its filling or refilling (state law often determines which date is to be used)</a:t>
            </a:r>
          </a:p>
          <a:p>
            <a:pPr marL="457200" indent="-457200" algn="just">
              <a:buFont typeface="Wingdings" pitchFamily="2" charset="2"/>
              <a:buChar char="§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name of the prescriber</a:t>
            </a:r>
          </a:p>
          <a:p>
            <a:pPr marL="457200" indent="-457200" algn="just">
              <a:buFont typeface="Wingdings" pitchFamily="2" charset="2"/>
              <a:buChar char="§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name of the patient</a:t>
            </a:r>
          </a:p>
          <a:p>
            <a:pPr marL="457200" indent="-457200" algn="just">
              <a:buFont typeface="Wingdings" pitchFamily="2" charset="2"/>
              <a:buChar char="§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Directions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for use, including any precautions, as indicated on the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prescription</a:t>
            </a:r>
          </a:p>
          <a:p>
            <a:pPr algn="just"/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In addition, state laws may require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additional information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• The address of the patient</a:t>
            </a:r>
          </a:p>
          <a:p>
            <a:pPr algn="just"/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692155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759797"/>
            <a:ext cx="7924800" cy="495520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 algn="just">
              <a:buFont typeface="Wingdings" pitchFamily="2" charset="2"/>
              <a:buChar char="§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The initials or name of the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dispensing pharmacist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Wingdings" pitchFamily="2" charset="2"/>
              <a:buChar char="§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telephone number of the pharmacy</a:t>
            </a:r>
          </a:p>
          <a:p>
            <a:pPr marL="457200" indent="-457200" algn="just">
              <a:buFont typeface="Wingdings" pitchFamily="2" charset="2"/>
              <a:buChar char="§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drug name, strength, and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manufacturer’s lot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or control number</a:t>
            </a:r>
          </a:p>
          <a:p>
            <a:pPr marL="457200" indent="-457200" algn="just">
              <a:buFont typeface="Wingdings" pitchFamily="2" charset="2"/>
              <a:buChar char="§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expiration date of the drug</a:t>
            </a:r>
          </a:p>
          <a:p>
            <a:pPr marL="457200" indent="-457200" algn="just">
              <a:buFont typeface="Wingdings" pitchFamily="2" charset="2"/>
              <a:buChar char="§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name of the manufacturer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or distributor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Wingdings" pitchFamily="2" charset="2"/>
              <a:buChar char="§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an effort to decrease medication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errors, there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is thought to include the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indication”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on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the prescription label to help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pharmacist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assure the prescribed drug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is appropriate</a:t>
            </a:r>
            <a:endParaRPr lang="ar-IQ" sz="2800" dirty="0">
              <a:latin typeface="Times New Roman" pitchFamily="18" charset="0"/>
              <a:cs typeface="Times New Roman" pitchFamily="18" charset="0"/>
            </a:endParaRPr>
          </a:p>
          <a:p>
            <a:endParaRPr lang="ar-IQ" dirty="0"/>
          </a:p>
          <a:p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403875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0600" y="187123"/>
            <a:ext cx="61722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Over-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The-Counter Labeling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DRUG FACTS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038" r="26081" b="23481"/>
          <a:stretch/>
        </p:blipFill>
        <p:spPr bwMode="auto">
          <a:xfrm>
            <a:off x="228600" y="3124200"/>
            <a:ext cx="6553200" cy="35052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8600" y="762000"/>
            <a:ext cx="8153400" cy="224676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name of the product, the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name and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address of the manufacturer or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distributor, the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quantity of net contents, the bar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code and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other product-identifying items, the</a:t>
            </a:r>
          </a:p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expiration date, and the other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drug-specific required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information</a:t>
            </a:r>
            <a:endParaRPr lang="ar-IQ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DRUG FACTS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87" t="4012" b="67653"/>
          <a:stretch/>
        </p:blipFill>
        <p:spPr bwMode="auto">
          <a:xfrm>
            <a:off x="6880648" y="3124200"/>
            <a:ext cx="1467485" cy="35052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40493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RUG FACTS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54" t="3940" r="28613" b="69623"/>
          <a:stretch/>
        </p:blipFill>
        <p:spPr bwMode="auto">
          <a:xfrm flipH="1" flipV="1">
            <a:off x="228600" y="457200"/>
            <a:ext cx="8153400" cy="6096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74978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RUG FACTS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74" t="76519" r="27236"/>
          <a:stretch/>
        </p:blipFill>
        <p:spPr bwMode="auto">
          <a:xfrm rot="10800000">
            <a:off x="152400" y="457200"/>
            <a:ext cx="8077200" cy="59436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3952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152400"/>
            <a:ext cx="8229600" cy="440120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-List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and quantity of each component in dosage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unit</a:t>
            </a:r>
          </a:p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-list of equipment used </a:t>
            </a:r>
          </a:p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-Calibration of instruments</a:t>
            </a:r>
          </a:p>
          <a:p>
            <a:pPr algn="just" fontAlgn="base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-Specific instructions for each state in the manufacturing process.</a:t>
            </a:r>
          </a:p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Statement of theoretical yield at each step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the manufacturing process</a:t>
            </a:r>
          </a:p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-Yield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of final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product</a:t>
            </a:r>
          </a:p>
          <a:p>
            <a:pPr algn="just" fontAlgn="base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Sampling and testing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procedures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(in-process control)</a:t>
            </a:r>
          </a:p>
          <a:p>
            <a:pPr algn="just" fontAlgn="base"/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038600"/>
            <a:ext cx="80772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7891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76200"/>
            <a:ext cx="8229600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Over- the-counter labeling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Additional information,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drug facts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must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appear in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label</a:t>
            </a:r>
          </a:p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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Names and quantities of all active ingredients /dosage</a:t>
            </a:r>
          </a:p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unit. Inactive ingredients also listed.</a:t>
            </a:r>
          </a:p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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Statement of pharmacologic category (e.g.,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antacid, antihistaminic, analgesic, etc….)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 adequate directions for safe and effective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use. Ex. dose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frequency of dose, dose and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age considerations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route of administration, and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preparation for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use, such as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shaking before use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or dilution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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Name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of any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substances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 the preparation. Ex.  sodium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content for certain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orally ingested product that contains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5 mg of sodium or more/single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dose or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140 mg or more in maximum daily dose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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Storage conditions</a:t>
            </a:r>
            <a:endParaRPr lang="ar-IQ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2396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8733" y="152400"/>
            <a:ext cx="77724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Dietary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Supplement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Labeling</a:t>
            </a:r>
            <a:endParaRPr lang="ar-IQ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799" y="838200"/>
            <a:ext cx="7916333" cy="310854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 vitamin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A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mineral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•  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An herb or other botanical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An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amino acid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dietary substance for use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 concentrate, metabolite, constituent,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extract, or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 combination of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any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above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ingredient</a:t>
            </a:r>
            <a:endParaRPr lang="ar-IQ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0" y="3962400"/>
            <a:ext cx="184731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endParaRPr lang="ar-IQ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399" y="3962399"/>
            <a:ext cx="3801531" cy="286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 descr="https://www.windmillvitamins.com/pub/products/20190111131755_wmh76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85" t="9682" r="19960" b="13024"/>
          <a:stretch/>
        </p:blipFill>
        <p:spPr bwMode="auto">
          <a:xfrm>
            <a:off x="6659030" y="737175"/>
            <a:ext cx="1866901" cy="269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5232400" y="4343400"/>
            <a:ext cx="21336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52400" y="4154031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Disallows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disease claims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” that infer or imply that the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product can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be used to prevent, treat, cure,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mitigate or diagnose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 disease</a:t>
            </a:r>
            <a:endParaRPr lang="ar-IQ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5681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inseng 500 mg - Windmill Vitami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838200"/>
            <a:ext cx="7772400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rame 3"/>
          <p:cNvSpPr/>
          <p:nvPr/>
        </p:nvSpPr>
        <p:spPr>
          <a:xfrm>
            <a:off x="220133" y="3666067"/>
            <a:ext cx="2057400" cy="838200"/>
          </a:xfrm>
          <a:prstGeom prst="fram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95400" y="191869"/>
            <a:ext cx="6096000" cy="86177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Dietary  Supplement Labeling</a:t>
            </a:r>
            <a:endParaRPr lang="ar-IQ" sz="3200" b="1" dirty="0">
              <a:latin typeface="Times New Roman" pitchFamily="18" charset="0"/>
              <a:cs typeface="Times New Roman" pitchFamily="18" charset="0"/>
            </a:endParaRPr>
          </a:p>
          <a:p>
            <a:endParaRPr lang="ar-IQ" dirty="0"/>
          </a:p>
        </p:txBody>
      </p:sp>
      <p:sp>
        <p:nvSpPr>
          <p:cNvPr id="6" name="Frame 5"/>
          <p:cNvSpPr/>
          <p:nvPr/>
        </p:nvSpPr>
        <p:spPr>
          <a:xfrm>
            <a:off x="6248400" y="2133600"/>
            <a:ext cx="609600" cy="609600"/>
          </a:xfrm>
          <a:prstGeom prst="fram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>
              <a:solidFill>
                <a:schemeClr val="tx1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5105400" y="1981200"/>
            <a:ext cx="457200" cy="152400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sp>
        <p:nvSpPr>
          <p:cNvPr id="9" name="Right Arrow 8"/>
          <p:cNvSpPr/>
          <p:nvPr/>
        </p:nvSpPr>
        <p:spPr>
          <a:xfrm flipV="1">
            <a:off x="5105400" y="3962400"/>
            <a:ext cx="457200" cy="122767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sp>
        <p:nvSpPr>
          <p:cNvPr id="10" name="Right Arrow 9"/>
          <p:cNvSpPr/>
          <p:nvPr/>
        </p:nvSpPr>
        <p:spPr>
          <a:xfrm flipH="1">
            <a:off x="7696200" y="1981200"/>
            <a:ext cx="457200" cy="228600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sp>
        <p:nvSpPr>
          <p:cNvPr id="11" name="Right Arrow 10"/>
          <p:cNvSpPr/>
          <p:nvPr/>
        </p:nvSpPr>
        <p:spPr>
          <a:xfrm flipH="1">
            <a:off x="7696200" y="5715000"/>
            <a:ext cx="685800" cy="304800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sp>
        <p:nvSpPr>
          <p:cNvPr id="12" name="Right Arrow 11"/>
          <p:cNvSpPr/>
          <p:nvPr/>
        </p:nvSpPr>
        <p:spPr>
          <a:xfrm flipH="1">
            <a:off x="1676400" y="2743200"/>
            <a:ext cx="601133" cy="152400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477503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3000" y="76200"/>
            <a:ext cx="66294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Storage</a:t>
            </a:r>
            <a:endParaRPr lang="ar-IQ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685800"/>
            <a:ext cx="8229600" cy="61247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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product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must be stored in proper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conditions to ensure product stability during its shelf life.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 The labeling of product includes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the desired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storage conditions,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and such terms employed (USP):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 </a:t>
            </a:r>
            <a:r>
              <a:rPr lang="en-US" sz="28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Cold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Any temperature </a:t>
            </a:r>
            <a:r>
              <a:rPr lang="en-US" sz="28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not exceeding </a:t>
            </a:r>
            <a:r>
              <a:rPr lang="en-US" sz="28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8°C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-A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refrigerator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is a cold place in which the temperature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is maintained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thermostatically 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between 2° and 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8°C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-A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freezer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is a cold place in which the temperature is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maintained thermostatically 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between -25° and -10°C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 </a:t>
            </a:r>
            <a:r>
              <a:rPr lang="en-US" sz="2800" b="1" u="sng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Cool: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Any temperature </a:t>
            </a:r>
            <a:r>
              <a:rPr lang="en-US" sz="2800" b="1" u="sng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between 8° and 15°C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 </a:t>
            </a:r>
            <a:r>
              <a:rPr lang="en-US" sz="2800" b="1" u="sng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Room </a:t>
            </a:r>
            <a:r>
              <a:rPr lang="en-US" sz="2800" b="1" u="sng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temperature: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The temperature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prevalent in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 working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area which is ranged </a:t>
            </a:r>
            <a:r>
              <a:rPr lang="en-US" sz="28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20°C to 25°C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(but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also allows for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temperature variations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between 15°C and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30°C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07707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381000"/>
            <a:ext cx="7772400" cy="467820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 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Warm: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Any temperature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between 30° and 40°C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 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Excessive heat: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Above 40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°C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Tx/>
              <a:buChar char="-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Protection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from freezing: freezing subjects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products to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risk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of container breakage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loss of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strength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or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potency,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or to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destructive alteration of dosage form</a:t>
            </a:r>
          </a:p>
          <a:p>
            <a:pPr marL="457200" indent="-457200" algn="just">
              <a:buFontTx/>
              <a:buChar char="-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Transportation to and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within geographic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areas of extreme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temperatures and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humidity requires special consideration</a:t>
            </a:r>
            <a:endParaRPr lang="ar-IQ" sz="2800" dirty="0">
              <a:latin typeface="Times New Roman" pitchFamily="18" charset="0"/>
              <a:cs typeface="Times New Roman" pitchFamily="18" charset="0"/>
            </a:endParaRPr>
          </a:p>
          <a:p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388030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7123" y="914400"/>
            <a:ext cx="757767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Cold</a:t>
            </a:r>
            <a:r>
              <a:rPr lang="ar-IQ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storage condition means that the 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temperature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should be higher than 8°C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-Yes 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-NO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35962245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top ending with a Thank You | Watts Innovati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7696200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0837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11552</TotalTime>
  <Words>5958</Words>
  <Application>Microsoft Office PowerPoint</Application>
  <PresentationFormat>On-screen Show (4:3)</PresentationFormat>
  <Paragraphs>591</Paragraphs>
  <Slides>96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96</vt:i4>
      </vt:variant>
    </vt:vector>
  </HeadingPairs>
  <TitlesOfParts>
    <vt:vector size="98" baseType="lpstr">
      <vt:lpstr>Adjacency</vt:lpstr>
      <vt:lpstr>Office Theme</vt:lpstr>
      <vt:lpstr>Current Good Manufacturing Practices (cGMP)</vt:lpstr>
      <vt:lpstr>PowerPoint Presentation</vt:lpstr>
      <vt:lpstr>PowerPoint Presentation</vt:lpstr>
      <vt:lpstr>Common terms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cGMP and cGCP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Current Good Manufacturing Practices (cGMP) </dc:title>
  <dc:creator>Lubna</dc:creator>
  <cp:lastModifiedBy>Maher</cp:lastModifiedBy>
  <cp:revision>283</cp:revision>
  <cp:lastPrinted>2020-05-04T11:32:17Z</cp:lastPrinted>
  <dcterms:created xsi:type="dcterms:W3CDTF">2006-08-16T00:00:00Z</dcterms:created>
  <dcterms:modified xsi:type="dcterms:W3CDTF">2021-06-12T14:03:32Z</dcterms:modified>
</cp:coreProperties>
</file>