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65" r:id="rId3"/>
    <p:sldId id="264" r:id="rId4"/>
    <p:sldId id="263" r:id="rId5"/>
    <p:sldId id="256"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9E35F-A7D1-49D4-9167-5EFC223DF5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E854EE-91F0-4C91-A897-A7980794D6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6D5F59-D6BC-4146-ACED-FD769E905C7C}"/>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8C053EC7-261D-4ED3-9572-B03EE0F7D2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DC51C-5948-4669-826C-36FD65AE2CFD}"/>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17662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711DF-9951-4E99-A149-BB4B10656D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2AEF35-FA81-4734-AFDC-E69E5A459E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DD776-B0A3-44AF-8449-8B64780CA7DF}"/>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CF6A5908-7A6E-49C4-9504-6F8626530F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13316-A618-4F33-AB1D-4D6495F89231}"/>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3172556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DA1D3B-8423-44E0-B695-671938AC71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9A2E73-AA20-4024-A1DD-82AAD3954D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88BBA-BD96-449F-B5B1-3BC6B668A431}"/>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C40505E5-05DE-44DF-A506-440D596055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08EEF-4E5A-4F94-AB9A-3FD9F1515860}"/>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108439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DD8B5-937E-4011-9CFE-7D0F379593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31A086-1617-472C-9461-C33E529F00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49A7F-61CD-4172-8CCE-1D28C1E6B9DB}"/>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C30FB884-3260-4731-9705-8CFC9CC1F0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88A17-93B4-44FC-954B-E9B9257711FC}"/>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200272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9DA1A-8963-4EA2-BB98-9A94001052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64326C-713D-435A-AC76-A8B202418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06C5A0-EDBF-4C03-B527-B741F5B34050}"/>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68BB2D8B-DDC2-410A-A8A3-C6C588ED5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F6912-DDF9-4857-A1C4-F5AED3D5007A}"/>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289530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35163-9F1F-4F80-B5B6-F2732C11D4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2D25C-9ADE-4719-BC86-CA0BFD3526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F49688-1716-4A77-A4AE-C3F269CDED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7BB01D-DFA8-4496-9E80-B4A4E843DF53}"/>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6" name="Footer Placeholder 5">
            <a:extLst>
              <a:ext uri="{FF2B5EF4-FFF2-40B4-BE49-F238E27FC236}">
                <a16:creationId xmlns:a16="http://schemas.microsoft.com/office/drawing/2014/main" id="{8D0F4FAC-BFA9-4F5F-9D15-5A90BED76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43EC4-2BDD-4234-88A2-3C09B7DC46E3}"/>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5873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0578-7724-4679-B55E-D25D9F6200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422000-089B-493C-B669-DB69EBC0C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12707C-EEA4-4C60-B6F9-DBBD01D2CA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576ADF-1F4E-41F8-87C1-024A8E0297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EF168B-FEFD-4D30-AC77-48B2775432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2513FB-A324-46C0-A76F-A9CDF466D359}"/>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8" name="Footer Placeholder 7">
            <a:extLst>
              <a:ext uri="{FF2B5EF4-FFF2-40B4-BE49-F238E27FC236}">
                <a16:creationId xmlns:a16="http://schemas.microsoft.com/office/drawing/2014/main" id="{E2DD874C-EED0-4DEC-93F0-D1908CC3DB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6E7D31-F86F-4AE1-9F8F-AB69AD407E51}"/>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382217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82492-DD1F-44C0-BF0C-3A100CA31B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F94F61-6426-422F-BB48-321E19F6F0B1}"/>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4" name="Footer Placeholder 3">
            <a:extLst>
              <a:ext uri="{FF2B5EF4-FFF2-40B4-BE49-F238E27FC236}">
                <a16:creationId xmlns:a16="http://schemas.microsoft.com/office/drawing/2014/main" id="{1EE11E80-3A58-466A-AF00-506240D692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D0DEFE-3403-42DF-B85E-C6115371C9EE}"/>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255998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B4036D-C009-4B11-974D-D88BF6A5CE17}"/>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3" name="Footer Placeholder 2">
            <a:extLst>
              <a:ext uri="{FF2B5EF4-FFF2-40B4-BE49-F238E27FC236}">
                <a16:creationId xmlns:a16="http://schemas.microsoft.com/office/drawing/2014/main" id="{5A38DB81-E0EB-40D4-8849-E562C6C658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6973D2-BCB1-42D3-BCC8-F586F8C038FA}"/>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174722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804A0-2AB8-46B2-AED5-A0F273BAAE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AFE17A-5EDC-4406-A614-90E7D4E8AC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D78CC9-5B1E-407A-B86E-25A0ACD6EF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A021E3-11AE-4558-9069-2AEE7C8ED63D}"/>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6" name="Footer Placeholder 5">
            <a:extLst>
              <a:ext uri="{FF2B5EF4-FFF2-40B4-BE49-F238E27FC236}">
                <a16:creationId xmlns:a16="http://schemas.microsoft.com/office/drawing/2014/main" id="{7A8BB202-0E31-4632-AB70-B61636997C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BD6C5C-F3D8-4701-B439-EC5685C1AE47}"/>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3544169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6416F-A11D-474D-9FE1-E1532DB35E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3E8B62-6C0E-47D0-9A5E-708D4282E2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269D7A-10B4-45C4-97FC-0DD127475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6AA447-7DE9-4451-9186-B884F45B592A}"/>
              </a:ext>
            </a:extLst>
          </p:cNvPr>
          <p:cNvSpPr>
            <a:spLocks noGrp="1"/>
          </p:cNvSpPr>
          <p:nvPr>
            <p:ph type="dt" sz="half" idx="10"/>
          </p:nvPr>
        </p:nvSpPr>
        <p:spPr/>
        <p:txBody>
          <a:bodyPr/>
          <a:lstStyle/>
          <a:p>
            <a:fld id="{86BD682B-BCA9-47B0-8127-262A7EE08B45}" type="datetimeFigureOut">
              <a:rPr lang="en-US" smtClean="0"/>
              <a:t>10/14/2024</a:t>
            </a:fld>
            <a:endParaRPr lang="en-US"/>
          </a:p>
        </p:txBody>
      </p:sp>
      <p:sp>
        <p:nvSpPr>
          <p:cNvPr id="6" name="Footer Placeholder 5">
            <a:extLst>
              <a:ext uri="{FF2B5EF4-FFF2-40B4-BE49-F238E27FC236}">
                <a16:creationId xmlns:a16="http://schemas.microsoft.com/office/drawing/2014/main" id="{5659B1A5-2605-475B-BFC8-0088B0E796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9B1EA1-D1FB-4512-806E-B25D487F3191}"/>
              </a:ext>
            </a:extLst>
          </p:cNvPr>
          <p:cNvSpPr>
            <a:spLocks noGrp="1"/>
          </p:cNvSpPr>
          <p:nvPr>
            <p:ph type="sldNum" sz="quarter" idx="12"/>
          </p:nvPr>
        </p:nvSpPr>
        <p:spPr/>
        <p:txBody>
          <a:bodyPr/>
          <a:lstStyle/>
          <a:p>
            <a:fld id="{48756F61-9F1E-4296-B69D-7E21CDABF469}" type="slidenum">
              <a:rPr lang="en-US" smtClean="0"/>
              <a:t>‹#›</a:t>
            </a:fld>
            <a:endParaRPr lang="en-US"/>
          </a:p>
        </p:txBody>
      </p:sp>
    </p:spTree>
    <p:extLst>
      <p:ext uri="{BB962C8B-B14F-4D97-AF65-F5344CB8AC3E}">
        <p14:creationId xmlns:p14="http://schemas.microsoft.com/office/powerpoint/2010/main" val="2714358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A9C578-ED73-42D0-B121-E5C5FE3B0B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57F5B4-1BE6-4900-9F34-039FBBF128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D10B0-EE80-471D-A7B9-8CBE7A0276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D682B-BCA9-47B0-8127-262A7EE08B45}" type="datetimeFigureOut">
              <a:rPr lang="en-US" smtClean="0"/>
              <a:t>10/14/2024</a:t>
            </a:fld>
            <a:endParaRPr lang="en-US"/>
          </a:p>
        </p:txBody>
      </p:sp>
      <p:sp>
        <p:nvSpPr>
          <p:cNvPr id="5" name="Footer Placeholder 4">
            <a:extLst>
              <a:ext uri="{FF2B5EF4-FFF2-40B4-BE49-F238E27FC236}">
                <a16:creationId xmlns:a16="http://schemas.microsoft.com/office/drawing/2014/main" id="{0C0BB5C2-1887-4E08-BB61-9843F722B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89198-E69B-4DBC-BCD1-2449FB95B8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56F61-9F1E-4296-B69D-7E21CDABF469}" type="slidenum">
              <a:rPr lang="en-US" smtClean="0"/>
              <a:t>‹#›</a:t>
            </a:fld>
            <a:endParaRPr lang="en-US"/>
          </a:p>
        </p:txBody>
      </p:sp>
    </p:spTree>
    <p:extLst>
      <p:ext uri="{BB962C8B-B14F-4D97-AF65-F5344CB8AC3E}">
        <p14:creationId xmlns:p14="http://schemas.microsoft.com/office/powerpoint/2010/main" val="1273231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sciencefacts.net/snells-law.html"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byjus.com/physics/angle-of-incidenc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60F1A9-79AF-46E9-8206-13127F88E1BF}"/>
              </a:ext>
            </a:extLst>
          </p:cNvPr>
          <p:cNvSpPr txBox="1"/>
          <p:nvPr/>
        </p:nvSpPr>
        <p:spPr>
          <a:xfrm>
            <a:off x="2095500" y="1638300"/>
            <a:ext cx="756285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Lucida Sans Typewriter" panose="020B0509030504030204" pitchFamily="49" charset="0"/>
                <a:ea typeface="+mn-ea"/>
                <a:cs typeface="+mn-cs"/>
              </a:rPr>
              <a:t>Introduction in  Optics</a:t>
            </a:r>
          </a:p>
        </p:txBody>
      </p:sp>
      <p:sp>
        <p:nvSpPr>
          <p:cNvPr id="5" name="TextBox 4">
            <a:extLst>
              <a:ext uri="{FF2B5EF4-FFF2-40B4-BE49-F238E27FC236}">
                <a16:creationId xmlns:a16="http://schemas.microsoft.com/office/drawing/2014/main" id="{F8EF4E2C-9280-4DCA-B69E-95F1A9456DD1}"/>
              </a:ext>
            </a:extLst>
          </p:cNvPr>
          <p:cNvSpPr txBox="1"/>
          <p:nvPr/>
        </p:nvSpPr>
        <p:spPr>
          <a:xfrm>
            <a:off x="4505325" y="4267200"/>
            <a:ext cx="3590924" cy="206210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Dr. Alaa Nizar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Dr. </a:t>
            </a:r>
            <a:r>
              <a:rPr kumimoji="0" lang="en-US" sz="3200" b="0" i="0" u="none" strike="noStrike" kern="1200" cap="none" spc="0" normalizeH="0" baseline="0" noProof="0" dirty="0" err="1">
                <a:ln>
                  <a:noFill/>
                </a:ln>
                <a:solidFill>
                  <a:prstClr val="black"/>
                </a:solidFill>
                <a:effectLst/>
                <a:uLnTx/>
                <a:uFillTx/>
                <a:latin typeface="Calibri" panose="020F0502020204030204"/>
                <a:ea typeface="+mn-ea"/>
                <a:cs typeface="+mn-cs"/>
              </a:rPr>
              <a:t>Noha</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H. </a:t>
            </a:r>
            <a:r>
              <a:rPr kumimoji="0" lang="en-US" sz="3200" b="0" i="0" u="none" strike="noStrike" kern="1200" cap="none" spc="0" normalizeH="0" baseline="0" noProof="0" dirty="0" err="1">
                <a:ln>
                  <a:noFill/>
                </a:ln>
                <a:solidFill>
                  <a:prstClr val="black"/>
                </a:solidFill>
                <a:effectLst/>
                <a:uLnTx/>
                <a:uFillTx/>
                <a:latin typeface="Calibri" panose="020F0502020204030204"/>
                <a:ea typeface="+mn-ea"/>
                <a:cs typeface="+mn-cs"/>
              </a:rPr>
              <a:t>Harb</a:t>
            </a:r>
            <a:endParaRPr kumimoji="0" lang="ar-IQ" sz="3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ar-IQ" sz="3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Tree>
    <p:extLst>
      <p:ext uri="{BB962C8B-B14F-4D97-AF65-F5344CB8AC3E}">
        <p14:creationId xmlns:p14="http://schemas.microsoft.com/office/powerpoint/2010/main" val="3876790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7D4943-A10F-4E9A-873D-D0DC1FA92E82}"/>
              </a:ext>
            </a:extLst>
          </p:cNvPr>
          <p:cNvPicPr>
            <a:picLocks noChangeAspect="1"/>
          </p:cNvPicPr>
          <p:nvPr/>
        </p:nvPicPr>
        <p:blipFill>
          <a:blip r:embed="rId2"/>
          <a:stretch>
            <a:fillRect/>
          </a:stretch>
        </p:blipFill>
        <p:spPr>
          <a:xfrm>
            <a:off x="1104899" y="104775"/>
            <a:ext cx="9686925" cy="3467100"/>
          </a:xfrm>
          <a:prstGeom prst="rect">
            <a:avLst/>
          </a:prstGeom>
        </p:spPr>
      </p:pic>
      <p:sp>
        <p:nvSpPr>
          <p:cNvPr id="5" name="TextBox 4">
            <a:extLst>
              <a:ext uri="{FF2B5EF4-FFF2-40B4-BE49-F238E27FC236}">
                <a16:creationId xmlns:a16="http://schemas.microsoft.com/office/drawing/2014/main" id="{69824FB2-8FB2-45EA-9002-50818F631161}"/>
              </a:ext>
            </a:extLst>
          </p:cNvPr>
          <p:cNvSpPr txBox="1"/>
          <p:nvPr/>
        </p:nvSpPr>
        <p:spPr>
          <a:xfrm>
            <a:off x="685801" y="3941713"/>
            <a:ext cx="11134724" cy="2506840"/>
          </a:xfrm>
          <a:prstGeom prst="rect">
            <a:avLst/>
          </a:prstGeom>
          <a:noFill/>
        </p:spPr>
        <p:txBody>
          <a:bodyPr wrap="square">
            <a:spAutoFit/>
          </a:bodyPr>
          <a:lstStyle/>
          <a:p>
            <a:pPr algn="ctr" fontAlgn="base"/>
            <a:r>
              <a:rPr lang="en-US" sz="2000" b="1" i="0" dirty="0">
                <a:solidFill>
                  <a:srgbClr val="FF0000"/>
                </a:solidFill>
                <a:effectLst/>
                <a:latin typeface="proxima-Regular"/>
              </a:rPr>
              <a:t>There are two necessary conditions for determining the critical angle</a:t>
            </a:r>
            <a:r>
              <a:rPr lang="en-US" sz="2000" b="0" i="0" dirty="0">
                <a:solidFill>
                  <a:srgbClr val="FF0000"/>
                </a:solidFill>
                <a:effectLst/>
                <a:latin typeface="proxima-Regular"/>
              </a:rPr>
              <a:t>.</a:t>
            </a:r>
          </a:p>
          <a:p>
            <a:pPr algn="ctr" fontAlgn="base"/>
            <a:endParaRPr lang="en-US" sz="2000" b="0" i="0" dirty="0">
              <a:solidFill>
                <a:srgbClr val="FF0000"/>
              </a:solidFill>
              <a:effectLst/>
              <a:latin typeface="proxima-Regular"/>
            </a:endParaRPr>
          </a:p>
          <a:p>
            <a:pPr algn="l" fontAlgn="base">
              <a:lnSpc>
                <a:spcPct val="150000"/>
              </a:lnSpc>
              <a:buFont typeface="+mj-lt"/>
              <a:buAutoNum type="arabicPeriod"/>
            </a:pPr>
            <a:r>
              <a:rPr lang="en-US" sz="2000" i="0" dirty="0">
                <a:solidFill>
                  <a:srgbClr val="313131"/>
                </a:solidFill>
                <a:effectLst/>
                <a:latin typeface="proxima-Regular"/>
              </a:rPr>
              <a:t>The ray of light must be traveling from a denser medium to a rarer medium, i.e., from a medium of higher refractive index to a medium of lower refractive index.</a:t>
            </a:r>
          </a:p>
          <a:p>
            <a:pPr algn="l" fontAlgn="base">
              <a:lnSpc>
                <a:spcPct val="150000"/>
              </a:lnSpc>
              <a:buFont typeface="+mj-lt"/>
              <a:buAutoNum type="arabicPeriod"/>
            </a:pPr>
            <a:r>
              <a:rPr lang="en-US" sz="2000" i="0" dirty="0">
                <a:solidFill>
                  <a:srgbClr val="313131"/>
                </a:solidFill>
                <a:effectLst/>
                <a:latin typeface="proxima-Regular"/>
              </a:rPr>
              <a:t>The angle of refraction must be 90° so that</a:t>
            </a:r>
            <a:r>
              <a:rPr lang="en-US" sz="2000" i="0" dirty="0">
                <a:effectLst/>
                <a:latin typeface="proxima-Regular"/>
              </a:rPr>
              <a:t> </a:t>
            </a:r>
            <a:r>
              <a:rPr lang="en-US" sz="2000" i="0" strike="noStrike" dirty="0">
                <a:effectLst/>
                <a:latin typeface="proxima-Regular"/>
                <a:hlinkClick r:id="rId3">
                  <a:extLst>
                    <a:ext uri="{A12FA001-AC4F-418D-AE19-62706E023703}">
                      <ahyp:hlinkClr xmlns:ahyp="http://schemas.microsoft.com/office/drawing/2018/hyperlinkcolor" val="tx"/>
                    </a:ext>
                  </a:extLst>
                </a:hlinkClick>
              </a:rPr>
              <a:t>Snell’s law</a:t>
            </a:r>
            <a:r>
              <a:rPr lang="en-US" sz="2000" i="0" dirty="0">
                <a:effectLst/>
                <a:latin typeface="proxima-Regular"/>
              </a:rPr>
              <a:t> </a:t>
            </a:r>
            <a:r>
              <a:rPr lang="en-US" sz="2000" i="0" dirty="0">
                <a:solidFill>
                  <a:srgbClr val="313131"/>
                </a:solidFill>
                <a:effectLst/>
                <a:latin typeface="proxima-Regular"/>
              </a:rPr>
              <a:t>of refraction can be used to determine the critical angle.</a:t>
            </a:r>
          </a:p>
        </p:txBody>
      </p:sp>
    </p:spTree>
    <p:extLst>
      <p:ext uri="{BB962C8B-B14F-4D97-AF65-F5344CB8AC3E}">
        <p14:creationId xmlns:p14="http://schemas.microsoft.com/office/powerpoint/2010/main" val="7746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9792831-1557-4D0F-8DB9-28538BBD39EC}"/>
              </a:ext>
            </a:extLst>
          </p:cNvPr>
          <p:cNvPicPr>
            <a:picLocks noChangeAspect="1"/>
          </p:cNvPicPr>
          <p:nvPr/>
        </p:nvPicPr>
        <p:blipFill>
          <a:blip r:embed="rId2"/>
          <a:stretch>
            <a:fillRect/>
          </a:stretch>
        </p:blipFill>
        <p:spPr>
          <a:xfrm>
            <a:off x="1057275" y="733425"/>
            <a:ext cx="10077450" cy="4795837"/>
          </a:xfrm>
          <a:prstGeom prst="rect">
            <a:avLst/>
          </a:prstGeom>
        </p:spPr>
      </p:pic>
    </p:spTree>
    <p:extLst>
      <p:ext uri="{BB962C8B-B14F-4D97-AF65-F5344CB8AC3E}">
        <p14:creationId xmlns:p14="http://schemas.microsoft.com/office/powerpoint/2010/main" val="187122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4AC3D08-BDEB-49F9-BA0C-135E8029FF4E}"/>
              </a:ext>
            </a:extLst>
          </p:cNvPr>
          <p:cNvPicPr>
            <a:picLocks noChangeAspect="1"/>
          </p:cNvPicPr>
          <p:nvPr/>
        </p:nvPicPr>
        <p:blipFill>
          <a:blip r:embed="rId2"/>
          <a:stretch>
            <a:fillRect/>
          </a:stretch>
        </p:blipFill>
        <p:spPr>
          <a:xfrm>
            <a:off x="1147762" y="57150"/>
            <a:ext cx="9896475" cy="6743700"/>
          </a:xfrm>
          <a:prstGeom prst="rect">
            <a:avLst/>
          </a:prstGeom>
        </p:spPr>
      </p:pic>
    </p:spTree>
    <p:extLst>
      <p:ext uri="{BB962C8B-B14F-4D97-AF65-F5344CB8AC3E}">
        <p14:creationId xmlns:p14="http://schemas.microsoft.com/office/powerpoint/2010/main" val="169233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6D4488-63AC-4E64-8213-A661704CF7C8}"/>
              </a:ext>
            </a:extLst>
          </p:cNvPr>
          <p:cNvSpPr>
            <a:spLocks noGrp="1"/>
          </p:cNvSpPr>
          <p:nvPr>
            <p:ph type="subTitle" idx="1"/>
          </p:nvPr>
        </p:nvSpPr>
        <p:spPr>
          <a:xfrm>
            <a:off x="381000" y="2257425"/>
            <a:ext cx="11439525" cy="4000500"/>
          </a:xfrm>
        </p:spPr>
        <p:txBody>
          <a:bodyPr>
            <a:normAutofit/>
          </a:bodyPr>
          <a:lstStyle/>
          <a:p>
            <a:pPr marL="285750" indent="-285750" algn="just">
              <a:lnSpc>
                <a:spcPct val="160000"/>
              </a:lnSpc>
              <a:buFont typeface="Wingdings" panose="05000000000000000000" pitchFamily="2" charset="2"/>
              <a:buChar char="Ø"/>
            </a:pPr>
            <a:r>
              <a:rPr lang="en-US" sz="1800" b="0" i="0" dirty="0">
                <a:solidFill>
                  <a:srgbClr val="444444"/>
                </a:solidFill>
                <a:effectLst/>
                <a:latin typeface="Poppins" panose="00000500000000000000" pitchFamily="2" charset="0"/>
              </a:rPr>
              <a:t>A ray of light passes from a medium of water to that of air. Light ray will be refracted at the junction separating the two media. Since it passes from a medium of a higher refractive index to that having a lower refractive index, the refracted light ray bends away from the normal. At a specific </a:t>
            </a:r>
            <a:r>
              <a:rPr lang="en-US" sz="1800" b="0" i="0" u="none" strike="noStrike" dirty="0">
                <a:solidFill>
                  <a:srgbClr val="8C69FF"/>
                </a:solidFill>
                <a:effectLst/>
                <a:latin typeface="Poppins" panose="00000500000000000000" pitchFamily="2" charset="0"/>
                <a:hlinkClick r:id="rId2"/>
              </a:rPr>
              <a:t>angle of incidence</a:t>
            </a:r>
            <a:r>
              <a:rPr lang="en-US" sz="1800" b="0" i="0" dirty="0">
                <a:solidFill>
                  <a:srgbClr val="444444"/>
                </a:solidFill>
                <a:effectLst/>
                <a:latin typeface="Poppins" panose="00000500000000000000" pitchFamily="2" charset="0"/>
              </a:rPr>
              <a:t>, the incident ray of light is refracted in such a way that it passes along the surface of the water. This particular angle of incidence is called the critical angle. Here the angle of refraction is 90 degrees. When the angle of incidence is greater than the critical angle, the incident ray is reflected back to the medium. We call this phenomenon total internal reflection.</a:t>
            </a:r>
            <a:endParaRPr lang="en-US" sz="1800" dirty="0"/>
          </a:p>
        </p:txBody>
      </p:sp>
      <p:sp>
        <p:nvSpPr>
          <p:cNvPr id="4" name="Rectangle 1">
            <a:extLst>
              <a:ext uri="{FF2B5EF4-FFF2-40B4-BE49-F238E27FC236}">
                <a16:creationId xmlns:a16="http://schemas.microsoft.com/office/drawing/2014/main" id="{8307E018-D5D0-4C01-AD0F-7C0A8D302B67}"/>
              </a:ext>
            </a:extLst>
          </p:cNvPr>
          <p:cNvSpPr>
            <a:spLocks noGrp="1" noChangeArrowheads="1"/>
          </p:cNvSpPr>
          <p:nvPr>
            <p:ph type="ctrTitle"/>
          </p:nvPr>
        </p:nvSpPr>
        <p:spPr bwMode="auto">
          <a:xfrm>
            <a:off x="209549" y="217443"/>
            <a:ext cx="11610976" cy="185429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00"/>
                </a:solidFill>
                <a:effectLst/>
                <a:latin typeface="Poppins" panose="00000500000000000000" pitchFamily="2" charset="0"/>
              </a:rPr>
              <a:t>What is Total Internal Reflection?</a:t>
            </a:r>
            <a:br>
              <a:rPr kumimoji="0" lang="en-US" altLang="en-US" sz="2000" b="1" i="0" u="none" strike="noStrike" cap="none" normalizeH="0" baseline="0" dirty="0">
                <a:ln>
                  <a:noFill/>
                </a:ln>
                <a:solidFill>
                  <a:srgbClr val="FF0000"/>
                </a:solidFill>
                <a:effectLst/>
                <a:latin typeface="Poppins" panose="00000500000000000000" pitchFamily="2" charset="0"/>
              </a:rPr>
            </a:br>
            <a:endParaRPr kumimoji="0" lang="en-US" altLang="en-US" sz="2000" b="1" i="0" u="none" strike="noStrike" cap="none" normalizeH="0" baseline="0" dirty="0">
              <a:ln>
                <a:noFill/>
              </a:ln>
              <a:solidFill>
                <a:srgbClr val="FF0000"/>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rgbClr val="444444"/>
                </a:solidFill>
                <a:effectLst/>
                <a:latin typeface="Poppins" panose="00000500000000000000" pitchFamily="2" charset="0"/>
              </a:rPr>
              <a:t>Total internal reflection is defined as</a:t>
            </a:r>
            <a:r>
              <a:rPr kumimoji="0" lang="en-US" altLang="en-US" sz="1600" b="1" i="0" u="none" strike="noStrike" cap="none" normalizeH="0" baseline="0" dirty="0">
                <a:ln>
                  <a:noFill/>
                </a:ln>
                <a:solidFill>
                  <a:srgbClr val="444444"/>
                </a:solidFill>
                <a:effectLst/>
                <a:latin typeface="Poppins" panose="00000500000000000000" pitchFamily="2" charset="0"/>
              </a:rPr>
              <a:t>:</a:t>
            </a:r>
            <a:br>
              <a:rPr kumimoji="0" lang="en-US" altLang="en-US" sz="1600" b="1" i="0" u="none" strike="noStrike" cap="none" normalizeH="0" baseline="0" dirty="0">
                <a:ln>
                  <a:noFill/>
                </a:ln>
                <a:solidFill>
                  <a:srgbClr val="444444"/>
                </a:solidFill>
                <a:effectLst/>
                <a:latin typeface="Poppins" panose="00000500000000000000" pitchFamily="2" charset="0"/>
              </a:rPr>
            </a:br>
            <a:endParaRPr kumimoji="0" lang="en-US" altLang="en-US" sz="16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The phenomenon which occurs when the light rays travel from a more optically denser medium to a less optically denser medium.</a:t>
            </a:r>
          </a:p>
        </p:txBody>
      </p:sp>
    </p:spTree>
    <p:extLst>
      <p:ext uri="{BB962C8B-B14F-4D97-AF65-F5344CB8AC3E}">
        <p14:creationId xmlns:p14="http://schemas.microsoft.com/office/powerpoint/2010/main" val="294287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A940AF-E43A-4B84-A9E1-2959E262C91C}"/>
              </a:ext>
            </a:extLst>
          </p:cNvPr>
          <p:cNvPicPr>
            <a:picLocks noChangeAspect="1"/>
          </p:cNvPicPr>
          <p:nvPr/>
        </p:nvPicPr>
        <p:blipFill>
          <a:blip r:embed="rId2"/>
          <a:stretch>
            <a:fillRect/>
          </a:stretch>
        </p:blipFill>
        <p:spPr>
          <a:xfrm>
            <a:off x="1047750" y="223837"/>
            <a:ext cx="10096500" cy="6372225"/>
          </a:xfrm>
          <a:prstGeom prst="rect">
            <a:avLst/>
          </a:prstGeom>
        </p:spPr>
      </p:pic>
    </p:spTree>
    <p:extLst>
      <p:ext uri="{BB962C8B-B14F-4D97-AF65-F5344CB8AC3E}">
        <p14:creationId xmlns:p14="http://schemas.microsoft.com/office/powerpoint/2010/main" val="2516261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255</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Lucida Sans Typewriter</vt:lpstr>
      <vt:lpstr>Poppins</vt:lpstr>
      <vt:lpstr>proxima-Regular</vt:lpstr>
      <vt:lpstr>Wingdings</vt:lpstr>
      <vt:lpstr>Office Theme</vt:lpstr>
      <vt:lpstr>PowerPoint Presentation</vt:lpstr>
      <vt:lpstr>PowerPoint Presentation</vt:lpstr>
      <vt:lpstr>PowerPoint Presentation</vt:lpstr>
      <vt:lpstr>PowerPoint Presentation</vt:lpstr>
      <vt:lpstr>What is Total Internal Reflection?  Total internal reflection is defined as:  The phenomenon which occurs when the light rays travel from a more optically denser medium to a less optically denser medium.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cp:revision>
  <dcterms:created xsi:type="dcterms:W3CDTF">2024-10-05T19:23:21Z</dcterms:created>
  <dcterms:modified xsi:type="dcterms:W3CDTF">2024-10-14T16:27:51Z</dcterms:modified>
</cp:coreProperties>
</file>