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8" r:id="rId11"/>
    <p:sldId id="269" r:id="rId12"/>
    <p:sldId id="267" r:id="rId13"/>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r.Amera" initials="D"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5" d="100"/>
          <a:sy n="75" d="100"/>
        </p:scale>
        <p:origin x="1020" y="5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a:t>Click to edit Master title style</a:t>
            </a:r>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19" name="Date Placeholder 18"/>
          <p:cNvSpPr>
            <a:spLocks noGrp="1"/>
          </p:cNvSpPr>
          <p:nvPr>
            <p:ph type="dt" sz="half" idx="10"/>
          </p:nvPr>
        </p:nvSpPr>
        <p:spPr/>
        <p:txBody>
          <a:bodyPr/>
          <a:lstStyle/>
          <a:p>
            <a:fld id="{8A763456-5A7B-4C3A-B332-81DB0800A530}" type="datetimeFigureOut">
              <a:rPr lang="ar-IQ" smtClean="0"/>
              <a:t>25/04/1447</a:t>
            </a:fld>
            <a:endParaRPr lang="ar-IQ"/>
          </a:p>
        </p:txBody>
      </p:sp>
      <p:sp>
        <p:nvSpPr>
          <p:cNvPr id="8" name="Footer Placeholder 7"/>
          <p:cNvSpPr>
            <a:spLocks noGrp="1"/>
          </p:cNvSpPr>
          <p:nvPr>
            <p:ph type="ftr" sz="quarter" idx="11"/>
          </p:nvPr>
        </p:nvSpPr>
        <p:spPr/>
        <p:txBody>
          <a:bodyPr/>
          <a:lstStyle/>
          <a:p>
            <a:endParaRPr lang="ar-IQ"/>
          </a:p>
        </p:txBody>
      </p:sp>
      <p:sp>
        <p:nvSpPr>
          <p:cNvPr id="11" name="Slide Number Placeholder 10"/>
          <p:cNvSpPr>
            <a:spLocks noGrp="1"/>
          </p:cNvSpPr>
          <p:nvPr>
            <p:ph type="sldNum" sz="quarter" idx="12"/>
          </p:nvPr>
        </p:nvSpPr>
        <p:spPr/>
        <p:txBody>
          <a:bodyPr/>
          <a:lstStyle/>
          <a:p>
            <a:fld id="{00D35B4E-BB66-499E-B325-958261312227}"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a:t>Click to edit Master title style</a:t>
            </a:r>
          </a:p>
        </p:txBody>
      </p:sp>
      <p:sp>
        <p:nvSpPr>
          <p:cNvPr id="3" name="Vertical Text Placeholder 2"/>
          <p:cNvSpPr>
            <a:spLocks noGrp="1"/>
          </p:cNvSpPr>
          <p:nvPr>
            <p:ph type="body" orient="vert" idx="1"/>
          </p:nvPr>
        </p:nvSpPr>
        <p:spPr>
          <a:xfrm>
            <a:off x="502920" y="530352"/>
            <a:ext cx="8183880" cy="4187952"/>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763456-5A7B-4C3A-B332-81DB0800A530}" type="datetimeFigureOut">
              <a:rPr lang="ar-IQ" smtClean="0"/>
              <a:t>25/04/1447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0D35B4E-BB66-499E-B325-958261312227}"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533400" y="533402"/>
            <a:ext cx="5943600" cy="525780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763456-5A7B-4C3A-B332-81DB0800A530}" type="datetimeFigureOut">
              <a:rPr lang="ar-IQ" smtClean="0"/>
              <a:t>25/04/1447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0D35B4E-BB66-499E-B325-958261312227}"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a:t>Click to edit Master title style</a:t>
            </a:r>
          </a:p>
        </p:txBody>
      </p:sp>
      <p:sp>
        <p:nvSpPr>
          <p:cNvPr id="3" name="Content Placeholder 2"/>
          <p:cNvSpPr>
            <a:spLocks noGrp="1"/>
          </p:cNvSpPr>
          <p:nvPr>
            <p:ph idx="1"/>
          </p:nvPr>
        </p:nvSpPr>
        <p:spPr>
          <a:xfrm>
            <a:off x="502920" y="530352"/>
            <a:ext cx="8183880" cy="41879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763456-5A7B-4C3A-B332-81DB0800A530}" type="datetimeFigureOut">
              <a:rPr lang="ar-IQ" smtClean="0"/>
              <a:t>25/04/1447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0D35B4E-BB66-499E-B325-958261312227}"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a:t>Click to edit Master title style</a:t>
            </a:r>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A763456-5A7B-4C3A-B332-81DB0800A530}" type="datetimeFigureOut">
              <a:rPr lang="ar-IQ" smtClean="0"/>
              <a:t>25/04/1447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0D35B4E-BB66-499E-B325-958261312227}" type="slidenum">
              <a:rPr lang="ar-IQ" smtClean="0"/>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A763456-5A7B-4C3A-B332-81DB0800A530}" type="datetimeFigureOut">
              <a:rPr lang="ar-IQ" smtClean="0"/>
              <a:t>25/04/1447</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00D35B4E-BB66-499E-B325-958261312227}"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a:t>Click to edit Master title style</a:t>
            </a:r>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A763456-5A7B-4C3A-B332-81DB0800A530}" type="datetimeFigureOut">
              <a:rPr lang="ar-IQ" smtClean="0"/>
              <a:t>25/04/1447</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00D35B4E-BB66-499E-B325-958261312227}"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8A763456-5A7B-4C3A-B332-81DB0800A530}" type="datetimeFigureOut">
              <a:rPr lang="ar-IQ" smtClean="0"/>
              <a:t>25/04/1447</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00D35B4E-BB66-499E-B325-958261312227}"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8A763456-5A7B-4C3A-B332-81DB0800A530}" type="datetimeFigureOut">
              <a:rPr lang="ar-IQ" smtClean="0"/>
              <a:t>25/04/1447</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00D35B4E-BB66-499E-B325-958261312227}"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a:t>Click to edit Master title style</a:t>
            </a:r>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A763456-5A7B-4C3A-B332-81DB0800A530}" type="datetimeFigureOut">
              <a:rPr lang="ar-IQ" smtClean="0"/>
              <a:t>25/04/1447</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00D35B4E-BB66-499E-B325-958261312227}"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a:t>Click to edit Master title style</a:t>
            </a:r>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A763456-5A7B-4C3A-B332-81DB0800A530}" type="datetimeFigureOut">
              <a:rPr lang="ar-IQ" smtClean="0"/>
              <a:t>25/04/1447</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00D35B4E-BB66-499E-B325-958261312227}" type="slidenum">
              <a:rPr lang="ar-IQ" smtClean="0"/>
              <a:t>‹#›</a:t>
            </a:fld>
            <a:endParaRPr lang="ar-IQ"/>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a:t>Click icon to add picture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p>
            <a:r>
              <a:rPr kumimoji="0" lang="en-US"/>
              <a:t>Click to edit Master title style</a:t>
            </a:r>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8A763456-5A7B-4C3A-B332-81DB0800A530}" type="datetimeFigureOut">
              <a:rPr lang="ar-IQ" smtClean="0"/>
              <a:t>25/04/1447</a:t>
            </a:fld>
            <a:endParaRPr lang="ar-IQ"/>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ar-IQ"/>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00D35B4E-BB66-499E-B325-958261312227}"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r" rtl="1"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r" rtl="1"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r" rtl="1"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r" rtl="1"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r" rtl="1"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r" rtl="1"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r" rtl="1"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r" rtl="1"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r" rtl="1"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ar-SA" dirty="0">
                <a:solidFill>
                  <a:srgbClr val="C00000"/>
                </a:solidFill>
              </a:rPr>
              <a:t>محاضرة مقدمة الى ط</a:t>
            </a:r>
            <a:r>
              <a:rPr lang="ar-IQ" dirty="0">
                <a:solidFill>
                  <a:srgbClr val="C00000"/>
                </a:solidFill>
              </a:rPr>
              <a:t>البات</a:t>
            </a:r>
            <a:r>
              <a:rPr lang="ar-SA" dirty="0">
                <a:solidFill>
                  <a:srgbClr val="C00000"/>
                </a:solidFill>
              </a:rPr>
              <a:t> المرحلة الثالثة </a:t>
            </a:r>
            <a:br>
              <a:rPr lang="ar-IQ" dirty="0"/>
            </a:br>
            <a:endParaRPr lang="ar-IQ" dirty="0"/>
          </a:p>
        </p:txBody>
      </p:sp>
      <p:sp>
        <p:nvSpPr>
          <p:cNvPr id="3" name="Subtitle 2"/>
          <p:cNvSpPr>
            <a:spLocks noGrp="1"/>
          </p:cNvSpPr>
          <p:nvPr>
            <p:ph type="subTitle" idx="1"/>
          </p:nvPr>
        </p:nvSpPr>
        <p:spPr/>
        <p:txBody>
          <a:bodyPr>
            <a:noAutofit/>
          </a:bodyPr>
          <a:lstStyle/>
          <a:p>
            <a:r>
              <a:rPr lang="ar-SA" sz="4000" dirty="0">
                <a:solidFill>
                  <a:srgbClr val="C00000"/>
                </a:solidFill>
              </a:rPr>
              <a:t>وهي جزء من متطلبات مادة التعلم الحركي</a:t>
            </a:r>
            <a:br>
              <a:rPr lang="en-US" sz="4000" dirty="0">
                <a:solidFill>
                  <a:srgbClr val="C00000"/>
                </a:solidFill>
              </a:rPr>
            </a:br>
            <a:endParaRPr lang="ar-IQ" sz="4000" dirty="0"/>
          </a:p>
        </p:txBody>
      </p:sp>
    </p:spTree>
    <p:extLst>
      <p:ext uri="{BB962C8B-B14F-4D97-AF65-F5344CB8AC3E}">
        <p14:creationId xmlns:p14="http://schemas.microsoft.com/office/powerpoint/2010/main" val="3647896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rcRect/>
          <a:stretch>
            <a:fillRect/>
          </a:stretch>
        </p:blipFill>
        <p:spPr bwMode="auto">
          <a:xfrm>
            <a:off x="251520" y="332656"/>
            <a:ext cx="8568952" cy="6192688"/>
          </a:xfrm>
          <a:prstGeom prst="rect">
            <a:avLst/>
          </a:prstGeom>
          <a:noFill/>
          <a:ln>
            <a:noFill/>
          </a:ln>
        </p:spPr>
      </p:pic>
    </p:spTree>
    <p:extLst>
      <p:ext uri="{BB962C8B-B14F-4D97-AF65-F5344CB8AC3E}">
        <p14:creationId xmlns:p14="http://schemas.microsoft.com/office/powerpoint/2010/main" val="852602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rcRect/>
          <a:stretch>
            <a:fillRect/>
          </a:stretch>
        </p:blipFill>
        <p:spPr bwMode="auto">
          <a:xfrm>
            <a:off x="251520" y="332656"/>
            <a:ext cx="8640960" cy="6264696"/>
          </a:xfrm>
          <a:prstGeom prst="rect">
            <a:avLst/>
          </a:prstGeom>
          <a:noFill/>
          <a:ln>
            <a:noFill/>
          </a:ln>
        </p:spPr>
      </p:pic>
    </p:spTree>
    <p:extLst>
      <p:ext uri="{BB962C8B-B14F-4D97-AF65-F5344CB8AC3E}">
        <p14:creationId xmlns:p14="http://schemas.microsoft.com/office/powerpoint/2010/main" val="6810926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45232" y="608152"/>
            <a:ext cx="6696744" cy="1938992"/>
          </a:xfrm>
          <a:prstGeom prst="rect">
            <a:avLst/>
          </a:prstGeom>
        </p:spPr>
        <p:txBody>
          <a:bodyPr wrap="square">
            <a:spAutoFit/>
          </a:bodyPr>
          <a:lstStyle/>
          <a:p>
            <a:r>
              <a:rPr lang="ar-IQ" sz="6000" b="1" i="1" dirty="0">
                <a:solidFill>
                  <a:srgbClr val="0070C0"/>
                </a:solidFill>
              </a:rPr>
              <a:t>شكرا لحسن اصغائكم</a:t>
            </a:r>
            <a:endParaRPr lang="en-US" sz="6000" dirty="0">
              <a:solidFill>
                <a:srgbClr val="0070C0"/>
              </a:solidFill>
            </a:endParaRPr>
          </a:p>
        </p:txBody>
      </p:sp>
    </p:spTree>
    <p:extLst>
      <p:ext uri="{BB962C8B-B14F-4D97-AF65-F5344CB8AC3E}">
        <p14:creationId xmlns:p14="http://schemas.microsoft.com/office/powerpoint/2010/main" val="2405778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35696" y="764704"/>
            <a:ext cx="6120680" cy="646331"/>
          </a:xfrm>
          <a:prstGeom prst="rect">
            <a:avLst/>
          </a:prstGeom>
        </p:spPr>
        <p:txBody>
          <a:bodyPr wrap="square">
            <a:spAutoFit/>
          </a:bodyPr>
          <a:lstStyle/>
          <a:p>
            <a:r>
              <a:rPr lang="ar-IQ" sz="3600" dirty="0">
                <a:solidFill>
                  <a:schemeClr val="accent2">
                    <a:lumMod val="50000"/>
                  </a:schemeClr>
                </a:solidFill>
              </a:rPr>
              <a:t>أ.د. خلود لايذ عبد الكريم </a:t>
            </a:r>
            <a:endParaRPr lang="ar-IQ" sz="3600" b="1" dirty="0">
              <a:solidFill>
                <a:schemeClr val="accent2">
                  <a:lumMod val="50000"/>
                </a:schemeClr>
              </a:solidFill>
            </a:endParaRPr>
          </a:p>
        </p:txBody>
      </p:sp>
      <p:pic>
        <p:nvPicPr>
          <p:cNvPr id="1026" name="Picture 2" descr="E:\التعلم الحركي\رسوم منحنيات التعلم\image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7576" y="2132857"/>
            <a:ext cx="4390622" cy="3079988"/>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611560" y="3244334"/>
            <a:ext cx="5323955" cy="1323439"/>
          </a:xfrm>
          <a:prstGeom prst="rect">
            <a:avLst/>
          </a:prstGeom>
        </p:spPr>
        <p:txBody>
          <a:bodyPr wrap="square">
            <a:spAutoFit/>
          </a:bodyPr>
          <a:lstStyle/>
          <a:p>
            <a:r>
              <a:rPr lang="ar-SA" sz="4000" b="1" dirty="0"/>
              <a:t>منحنيات التعلم الحركي </a:t>
            </a:r>
            <a:endParaRPr lang="ar-IQ" sz="4000" dirty="0"/>
          </a:p>
        </p:txBody>
      </p:sp>
    </p:spTree>
    <p:extLst>
      <p:ext uri="{BB962C8B-B14F-4D97-AF65-F5344CB8AC3E}">
        <p14:creationId xmlns:p14="http://schemas.microsoft.com/office/powerpoint/2010/main" val="36453473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548680"/>
            <a:ext cx="6912768" cy="6370975"/>
          </a:xfrm>
          <a:prstGeom prst="rect">
            <a:avLst/>
          </a:prstGeom>
        </p:spPr>
        <p:txBody>
          <a:bodyPr wrap="square">
            <a:spAutoFit/>
          </a:bodyPr>
          <a:lstStyle/>
          <a:p>
            <a:pPr algn="just"/>
            <a:r>
              <a:rPr lang="ar-IQ" sz="2400" dirty="0">
                <a:solidFill>
                  <a:srgbClr val="C00000"/>
                </a:solidFill>
              </a:rPr>
              <a:t>   </a:t>
            </a:r>
            <a:r>
              <a:rPr lang="ar-SA" sz="2400" b="1" dirty="0">
                <a:solidFill>
                  <a:srgbClr val="C00000"/>
                </a:solidFill>
              </a:rPr>
              <a:t>لمنحنى التعلم أهمية كبيرة ودور أساسي في عملية التعلم الحركي</a:t>
            </a:r>
            <a:r>
              <a:rPr lang="ar-IQ" sz="2400" b="1" dirty="0">
                <a:solidFill>
                  <a:srgbClr val="C00000"/>
                </a:solidFill>
              </a:rPr>
              <a:t> وهذا </a:t>
            </a:r>
            <a:r>
              <a:rPr lang="ar-SA" sz="2400" b="1" dirty="0">
                <a:solidFill>
                  <a:srgbClr val="C00000"/>
                </a:solidFill>
              </a:rPr>
              <a:t> </a:t>
            </a:r>
            <a:r>
              <a:rPr lang="ar-IQ" sz="2400" b="1" dirty="0">
                <a:solidFill>
                  <a:srgbClr val="C00000"/>
                </a:solidFill>
              </a:rPr>
              <a:t>م</a:t>
            </a:r>
            <a:r>
              <a:rPr lang="ar-SA" sz="2400" b="1" dirty="0">
                <a:solidFill>
                  <a:srgbClr val="C00000"/>
                </a:solidFill>
              </a:rPr>
              <a:t>ن خلال الانتظام في التمرين والممارسة والتكرارات بمرور الزمن, وكذلك فمن خلال استخدامه يمكن التعرف على  مقدار   </a:t>
            </a:r>
            <a:r>
              <a:rPr lang="ar-SA" sz="2400" b="1" dirty="0">
                <a:solidFill>
                  <a:srgbClr val="0070C0"/>
                </a:solidFill>
              </a:rPr>
              <a:t>النجاح والفشل الناتج عند الرياضي </a:t>
            </a:r>
            <a:r>
              <a:rPr lang="ar-SA" sz="2400" b="1" dirty="0">
                <a:solidFill>
                  <a:srgbClr val="C00000"/>
                </a:solidFill>
              </a:rPr>
              <a:t>من خلال البيانات والخطوط والرسوم البيانية التي تقيس ذلك والتي من خلالها </a:t>
            </a:r>
            <a:r>
              <a:rPr lang="ar-IQ" sz="2400" b="1" dirty="0">
                <a:solidFill>
                  <a:srgbClr val="C00000"/>
                </a:solidFill>
              </a:rPr>
              <a:t>يمكن التعرف </a:t>
            </a:r>
            <a:r>
              <a:rPr lang="ar-SA" sz="2400" b="1" dirty="0">
                <a:solidFill>
                  <a:srgbClr val="C00000"/>
                </a:solidFill>
              </a:rPr>
              <a:t>على ما وصل إليه المتعلم فيتم قياس مستوى النجاح أو الفشل أو التقدم أو الهبوط في المستوى من خلال محورين احدهما </a:t>
            </a:r>
            <a:r>
              <a:rPr lang="ar-SA" sz="2400" b="1" dirty="0">
                <a:solidFill>
                  <a:srgbClr val="0070C0"/>
                </a:solidFill>
              </a:rPr>
              <a:t>المحور السيني(افقي ) </a:t>
            </a:r>
            <a:r>
              <a:rPr lang="ar-SA" sz="2400" b="1" dirty="0">
                <a:solidFill>
                  <a:srgbClr val="C00000"/>
                </a:solidFill>
              </a:rPr>
              <a:t>والذي يمثل عدد مرات الأداء أو التكرارات  والمحور الأخر </a:t>
            </a:r>
            <a:r>
              <a:rPr lang="ar-SA" sz="2400" b="1" dirty="0">
                <a:solidFill>
                  <a:srgbClr val="7030A0"/>
                </a:solidFill>
              </a:rPr>
              <a:t>المحور الصادي(عمودي ) </a:t>
            </a:r>
            <a:r>
              <a:rPr lang="ar-SA" sz="2400" b="1" dirty="0">
                <a:solidFill>
                  <a:srgbClr val="C00000"/>
                </a:solidFill>
              </a:rPr>
              <a:t>والذي يمثل الأداء أو الانجاز وعند ربطهما يظهر لنا شكل نطلق عليه </a:t>
            </a:r>
            <a:r>
              <a:rPr lang="ar-SA" sz="2400" b="1" dirty="0">
                <a:solidFill>
                  <a:srgbClr val="00B0F0"/>
                </a:solidFill>
              </a:rPr>
              <a:t>منحنى التعلم </a:t>
            </a:r>
            <a:r>
              <a:rPr lang="ar-SA" sz="2400" b="1" dirty="0">
                <a:solidFill>
                  <a:srgbClr val="C00000"/>
                </a:solidFill>
              </a:rPr>
              <a:t>يمكن التعبير عنه إحصائيا بمصطلح </a:t>
            </a:r>
            <a:r>
              <a:rPr lang="ar-SA" sz="2400" dirty="0">
                <a:solidFill>
                  <a:srgbClr val="C00000"/>
                </a:solidFill>
              </a:rPr>
              <a:t>(</a:t>
            </a:r>
            <a:r>
              <a:rPr lang="ar-SA" sz="2400" b="1" dirty="0">
                <a:solidFill>
                  <a:srgbClr val="0070C0"/>
                </a:solidFill>
              </a:rPr>
              <a:t>الخط البياني )</a:t>
            </a:r>
            <a:r>
              <a:rPr lang="ar-SA" sz="2400" b="1" dirty="0">
                <a:solidFill>
                  <a:srgbClr val="C00000"/>
                </a:solidFill>
              </a:rPr>
              <a:t>ويمثل مقدار التحسن الحاصل لدى المتعلم .</a:t>
            </a:r>
            <a:endParaRPr lang="en-US" sz="2400" b="1" dirty="0">
              <a:solidFill>
                <a:srgbClr val="C00000"/>
              </a:solidFill>
            </a:endParaRPr>
          </a:p>
          <a:p>
            <a:pPr algn="just"/>
            <a:endParaRPr lang="ar-IQ" sz="2400" dirty="0">
              <a:solidFill>
                <a:srgbClr val="C00000"/>
              </a:solidFill>
            </a:endParaRPr>
          </a:p>
        </p:txBody>
      </p:sp>
    </p:spTree>
    <p:extLst>
      <p:ext uri="{BB962C8B-B14F-4D97-AF65-F5344CB8AC3E}">
        <p14:creationId xmlns:p14="http://schemas.microsoft.com/office/powerpoint/2010/main" val="4264552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31640" y="404664"/>
            <a:ext cx="7128792" cy="4524315"/>
          </a:xfrm>
          <a:prstGeom prst="rect">
            <a:avLst/>
          </a:prstGeom>
        </p:spPr>
        <p:txBody>
          <a:bodyPr wrap="square">
            <a:spAutoFit/>
          </a:bodyPr>
          <a:lstStyle/>
          <a:p>
            <a:pPr algn="just"/>
            <a:r>
              <a:rPr lang="ar-IQ" sz="2400" dirty="0">
                <a:solidFill>
                  <a:srgbClr val="C00000"/>
                </a:solidFill>
              </a:rPr>
              <a:t>   </a:t>
            </a:r>
            <a:r>
              <a:rPr lang="ar-SA" sz="2400" b="1" dirty="0">
                <a:solidFill>
                  <a:srgbClr val="C00000"/>
                </a:solidFill>
              </a:rPr>
              <a:t>من خلال ما ذكر أنفا يمكننا دراسة معدلات التغير الحاصلة في التعلم عن طريق منحنيات التعلم والتي بموجبها يتم  </a:t>
            </a:r>
            <a:r>
              <a:rPr lang="ar-IQ" sz="2400" b="1" dirty="0">
                <a:solidFill>
                  <a:srgbClr val="C00000"/>
                </a:solidFill>
              </a:rPr>
              <a:t> </a:t>
            </a:r>
            <a:r>
              <a:rPr lang="ar-SA" sz="2400" b="1" dirty="0">
                <a:solidFill>
                  <a:srgbClr val="C00000"/>
                </a:solidFill>
              </a:rPr>
              <a:t>رسم  المحورين السيني والصادي بحيث يتم حساب الوحدات الخاصة بالمحور السيني والذي يمثل عدد مرات القياس ويشار إليها بأرقام مثبتة على طول المحور وبمسافات متساوية متدرجة تبدأ من نقطة التقاء المحورين ,كما يتم تقسيم الوحدات الخاصة بالمحور العمودي بحيث تكون متساوية ومتدرجة حيث يعتمد التقسيم على نوع الأداء ومقدار التعلم المتوقع </a:t>
            </a:r>
            <a:r>
              <a:rPr lang="ar-IQ" sz="2400" b="1" dirty="0">
                <a:solidFill>
                  <a:srgbClr val="C00000"/>
                </a:solidFill>
              </a:rPr>
              <a:t>.</a:t>
            </a:r>
            <a:r>
              <a:rPr lang="ar-SA" sz="2400" b="1" dirty="0">
                <a:solidFill>
                  <a:srgbClr val="C00000"/>
                </a:solidFill>
              </a:rPr>
              <a:t>             </a:t>
            </a:r>
            <a:endParaRPr lang="en-US" sz="2400" b="1" dirty="0">
              <a:solidFill>
                <a:srgbClr val="C00000"/>
              </a:solidFill>
            </a:endParaRPr>
          </a:p>
          <a:p>
            <a:pPr algn="just"/>
            <a:r>
              <a:rPr lang="ar-SA" sz="2400" dirty="0">
                <a:solidFill>
                  <a:srgbClr val="C00000"/>
                </a:solidFill>
              </a:rPr>
              <a:t>.</a:t>
            </a:r>
            <a:endParaRPr lang="en-US" sz="2400" dirty="0">
              <a:solidFill>
                <a:srgbClr val="C00000"/>
              </a:solidFill>
            </a:endParaRPr>
          </a:p>
        </p:txBody>
      </p:sp>
    </p:spTree>
    <p:extLst>
      <p:ext uri="{BB962C8B-B14F-4D97-AF65-F5344CB8AC3E}">
        <p14:creationId xmlns:p14="http://schemas.microsoft.com/office/powerpoint/2010/main" val="2375309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55962" y="548680"/>
            <a:ext cx="4888446" cy="523220"/>
          </a:xfrm>
          <a:prstGeom prst="rect">
            <a:avLst/>
          </a:prstGeom>
        </p:spPr>
        <p:txBody>
          <a:bodyPr wrap="square">
            <a:spAutoFit/>
          </a:bodyPr>
          <a:lstStyle/>
          <a:p>
            <a:r>
              <a:rPr lang="ar-IQ" sz="2800" b="1" dirty="0"/>
              <a:t>فوائد منحنيات التعلم </a:t>
            </a:r>
            <a:endParaRPr lang="ar-IQ" sz="2800" dirty="0"/>
          </a:p>
        </p:txBody>
      </p:sp>
      <p:sp>
        <p:nvSpPr>
          <p:cNvPr id="3" name="Rectangle 2"/>
          <p:cNvSpPr/>
          <p:nvPr/>
        </p:nvSpPr>
        <p:spPr>
          <a:xfrm>
            <a:off x="2286000" y="1124744"/>
            <a:ext cx="5958408" cy="5262979"/>
          </a:xfrm>
          <a:prstGeom prst="rect">
            <a:avLst/>
          </a:prstGeom>
        </p:spPr>
        <p:txBody>
          <a:bodyPr wrap="square">
            <a:spAutoFit/>
          </a:bodyPr>
          <a:lstStyle/>
          <a:p>
            <a:pPr algn="just"/>
            <a:r>
              <a:rPr lang="ar-IQ" sz="2400" b="1" dirty="0">
                <a:solidFill>
                  <a:srgbClr val="00B0F0"/>
                </a:solidFill>
              </a:rPr>
              <a:t>ومن ابرز فوائد منحنيات التعلم هي :</a:t>
            </a:r>
            <a:endParaRPr lang="en-US" sz="2400" dirty="0">
              <a:solidFill>
                <a:srgbClr val="00B0F0"/>
              </a:solidFill>
            </a:endParaRPr>
          </a:p>
          <a:p>
            <a:pPr algn="just"/>
            <a:r>
              <a:rPr lang="ar-IQ" sz="2400" b="1" dirty="0">
                <a:solidFill>
                  <a:srgbClr val="C00000"/>
                </a:solidFill>
              </a:rPr>
              <a:t>1- إعطاء صورة واضحة عن حالة التعلم </a:t>
            </a:r>
            <a:endParaRPr lang="en-US" sz="2400" dirty="0">
              <a:solidFill>
                <a:srgbClr val="C00000"/>
              </a:solidFill>
            </a:endParaRPr>
          </a:p>
          <a:p>
            <a:pPr algn="just"/>
            <a:r>
              <a:rPr lang="ar-IQ" sz="2400" b="1" dirty="0">
                <a:solidFill>
                  <a:srgbClr val="C00000"/>
                </a:solidFill>
              </a:rPr>
              <a:t>2- طريقة موضوعية للحكم على الأشياء </a:t>
            </a:r>
            <a:endParaRPr lang="en-US" sz="2400" dirty="0">
              <a:solidFill>
                <a:srgbClr val="C00000"/>
              </a:solidFill>
            </a:endParaRPr>
          </a:p>
          <a:p>
            <a:pPr algn="just"/>
            <a:r>
              <a:rPr lang="ar-IQ" sz="2400" b="1" dirty="0">
                <a:solidFill>
                  <a:srgbClr val="C00000"/>
                </a:solidFill>
              </a:rPr>
              <a:t> 3- تعمل على توضيح المسارات الحقيقية والتتابع في عملية التعلم </a:t>
            </a:r>
            <a:endParaRPr lang="en-US" sz="2400" dirty="0">
              <a:solidFill>
                <a:srgbClr val="C00000"/>
              </a:solidFill>
            </a:endParaRPr>
          </a:p>
          <a:p>
            <a:pPr algn="just"/>
            <a:r>
              <a:rPr lang="ar-IQ" sz="2400" b="1" dirty="0">
                <a:solidFill>
                  <a:srgbClr val="C00000"/>
                </a:solidFill>
              </a:rPr>
              <a:t>4- تعمل على توضيح حالة  الصعود والنزول والتوقف في التعلم كميا </a:t>
            </a:r>
            <a:endParaRPr lang="en-US" sz="2400" dirty="0">
              <a:solidFill>
                <a:srgbClr val="C00000"/>
              </a:solidFill>
            </a:endParaRPr>
          </a:p>
          <a:p>
            <a:pPr algn="just"/>
            <a:r>
              <a:rPr lang="ar-IQ" sz="2400" b="1" dirty="0">
                <a:solidFill>
                  <a:srgbClr val="C00000"/>
                </a:solidFill>
              </a:rPr>
              <a:t>5- توضيح العلاقة بين اللاعبين أنفسهم أو بين المجاميع   </a:t>
            </a:r>
            <a:endParaRPr lang="en-US" sz="2400" dirty="0">
              <a:solidFill>
                <a:srgbClr val="C00000"/>
              </a:solidFill>
            </a:endParaRPr>
          </a:p>
          <a:p>
            <a:pPr algn="just"/>
            <a:r>
              <a:rPr lang="ar-IQ" sz="2400" b="1" dirty="0">
                <a:solidFill>
                  <a:srgbClr val="C00000"/>
                </a:solidFill>
              </a:rPr>
              <a:t>6- تظهر مستوى اللاعب أو المتعلم </a:t>
            </a:r>
            <a:endParaRPr lang="en-US" sz="2400" dirty="0">
              <a:solidFill>
                <a:srgbClr val="C00000"/>
              </a:solidFill>
            </a:endParaRPr>
          </a:p>
          <a:p>
            <a:pPr algn="just"/>
            <a:r>
              <a:rPr lang="ar-IQ" sz="2400" b="1" dirty="0">
                <a:solidFill>
                  <a:srgbClr val="C00000"/>
                </a:solidFill>
              </a:rPr>
              <a:t>7- الكشف عن الأخطاء </a:t>
            </a:r>
            <a:endParaRPr lang="en-US" sz="2400" dirty="0">
              <a:solidFill>
                <a:srgbClr val="C00000"/>
              </a:solidFill>
            </a:endParaRPr>
          </a:p>
          <a:p>
            <a:pPr algn="just"/>
            <a:r>
              <a:rPr lang="ar-IQ" sz="2400" b="1" dirty="0">
                <a:solidFill>
                  <a:srgbClr val="C00000"/>
                </a:solidFill>
              </a:rPr>
              <a:t>8- التنبؤ	</a:t>
            </a:r>
            <a:endParaRPr lang="en-US" sz="2400" dirty="0">
              <a:solidFill>
                <a:srgbClr val="C00000"/>
              </a:solidFill>
            </a:endParaRPr>
          </a:p>
          <a:p>
            <a:pPr algn="just"/>
            <a:r>
              <a:rPr lang="ar-IQ" sz="2400" b="1" dirty="0">
                <a:solidFill>
                  <a:srgbClr val="C00000"/>
                </a:solidFill>
              </a:rPr>
              <a:t>9- تظهر مستوى الوسائل التعليمية المستخدمة في التعلم</a:t>
            </a:r>
            <a:endParaRPr lang="en-US" sz="2400" dirty="0">
              <a:solidFill>
                <a:srgbClr val="C00000"/>
              </a:solidFill>
            </a:endParaRPr>
          </a:p>
        </p:txBody>
      </p:sp>
    </p:spTree>
    <p:extLst>
      <p:ext uri="{BB962C8B-B14F-4D97-AF65-F5344CB8AC3E}">
        <p14:creationId xmlns:p14="http://schemas.microsoft.com/office/powerpoint/2010/main" val="2597429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474345"/>
            <a:ext cx="7416824" cy="4832092"/>
          </a:xfrm>
          <a:prstGeom prst="rect">
            <a:avLst/>
          </a:prstGeom>
        </p:spPr>
        <p:txBody>
          <a:bodyPr wrap="square">
            <a:spAutoFit/>
          </a:bodyPr>
          <a:lstStyle/>
          <a:p>
            <a:r>
              <a:rPr lang="ar-SA" sz="2400" dirty="0">
                <a:solidFill>
                  <a:srgbClr val="C00000"/>
                </a:solidFill>
              </a:rPr>
              <a:t> </a:t>
            </a:r>
            <a:r>
              <a:rPr lang="ar-IQ" sz="2400" dirty="0">
                <a:solidFill>
                  <a:srgbClr val="C00000"/>
                </a:solidFill>
              </a:rPr>
              <a:t>   </a:t>
            </a:r>
            <a:r>
              <a:rPr lang="ar-IQ" sz="2000" b="1" dirty="0">
                <a:solidFill>
                  <a:srgbClr val="C00000"/>
                </a:solidFill>
              </a:rPr>
              <a:t>اذن </a:t>
            </a:r>
            <a:r>
              <a:rPr lang="ar-SA" sz="2000" b="1" dirty="0">
                <a:solidFill>
                  <a:srgbClr val="C00000"/>
                </a:solidFill>
              </a:rPr>
              <a:t>هي دراسة </a:t>
            </a:r>
            <a:r>
              <a:rPr lang="ar-SA" sz="2000" b="1" dirty="0">
                <a:solidFill>
                  <a:srgbClr val="00B050"/>
                </a:solidFill>
              </a:rPr>
              <a:t>التغيرات الكمية </a:t>
            </a:r>
            <a:r>
              <a:rPr lang="ar-SA" sz="2000" b="1" dirty="0">
                <a:solidFill>
                  <a:srgbClr val="C00000"/>
                </a:solidFill>
              </a:rPr>
              <a:t>التي تطرأ على الإنسان ، </a:t>
            </a:r>
            <a:r>
              <a:rPr lang="ar-SA" sz="2000" b="1" dirty="0">
                <a:solidFill>
                  <a:srgbClr val="00B050"/>
                </a:solidFill>
              </a:rPr>
              <a:t>فالتغيرات الكمية </a:t>
            </a:r>
            <a:r>
              <a:rPr lang="ar-SA" sz="2000" b="1" dirty="0">
                <a:solidFill>
                  <a:srgbClr val="C00000"/>
                </a:solidFill>
              </a:rPr>
              <a:t>هي مقدار التحسن لأداء المهارة وهي تعبير عن التحسن في الأداء نتيجة العملية التعليمية ، وتعرف كمية التحسن من خلال المنحنى فعندما يقوم اللاعب أو المتعلم بمحاولات عديدة سوف يرسم خطا بيانيا في كمية التحسن أو مقدار التحسن أي مقدار الممارسة التي تمثل عدد المحاولات ، فيمكن أن يرسم بمنحنى منحدر أو منحنى متصاعد ، ا</a:t>
            </a:r>
            <a:r>
              <a:rPr lang="ar-SA" sz="2000" b="1" dirty="0">
                <a:solidFill>
                  <a:srgbClr val="92D050"/>
                </a:solidFill>
              </a:rPr>
              <a:t>لمنحنى</a:t>
            </a:r>
            <a:r>
              <a:rPr lang="ar-SA" sz="2000" b="1" dirty="0">
                <a:solidFill>
                  <a:srgbClr val="C00000"/>
                </a:solidFill>
              </a:rPr>
              <a:t> </a:t>
            </a:r>
            <a:r>
              <a:rPr lang="ar-SA" sz="2000" b="1" dirty="0">
                <a:solidFill>
                  <a:srgbClr val="92D050"/>
                </a:solidFill>
              </a:rPr>
              <a:t>المنحدر </a:t>
            </a:r>
            <a:r>
              <a:rPr lang="ar-SA" sz="2000" b="1" dirty="0">
                <a:solidFill>
                  <a:srgbClr val="C00000"/>
                </a:solidFill>
              </a:rPr>
              <a:t>يظهر الزمن عدد المحاولات لنوعية الانجاز المحقق بالنسبة للتعلم </a:t>
            </a:r>
            <a:r>
              <a:rPr lang="en-US" sz="2000" b="1" dirty="0">
                <a:solidFill>
                  <a:srgbClr val="C00000"/>
                </a:solidFill>
              </a:rPr>
              <a:t>.</a:t>
            </a:r>
            <a:r>
              <a:rPr lang="ar-SA" sz="2000" b="1" dirty="0">
                <a:solidFill>
                  <a:srgbClr val="C00000"/>
                </a:solidFill>
              </a:rPr>
              <a:t>نبدأ بتأشير المنحنى من أول وحدة تدريبية أو من أول مجموعة الوحدات التدريبية حيث أن التقاء الخط العمودي والأفقي في نقطة الصفر </a:t>
            </a:r>
            <a:r>
              <a:rPr lang="ar-IQ" sz="2000" b="1" dirty="0">
                <a:solidFill>
                  <a:srgbClr val="C00000"/>
                </a:solidFill>
              </a:rPr>
              <a:t>ي</a:t>
            </a:r>
            <a:r>
              <a:rPr lang="ar-SA" sz="2000" b="1" dirty="0">
                <a:solidFill>
                  <a:srgbClr val="C00000"/>
                </a:solidFill>
              </a:rPr>
              <a:t>بدأ المنحنى عند أول وحدة تعليمية أو تدريبية يؤشر لها مقدار مهما كانت قيمته ، اما في حالات قياس المنحنى في جهاز قياس القوة – الزمن ، فيبدأ المنحنى من الصفر ، اذ لابد أن تتوفر في كل منحنى ثلاثة عوامل وهي بداية المنحنى ووسط المنحنى ونهاية </a:t>
            </a:r>
            <a:r>
              <a:rPr lang="ar-SA" sz="2400" b="1" dirty="0">
                <a:solidFill>
                  <a:srgbClr val="C00000"/>
                </a:solidFill>
              </a:rPr>
              <a:t>المنحنى</a:t>
            </a:r>
            <a:endParaRPr lang="ar-IQ" sz="2400" b="1" dirty="0">
              <a:solidFill>
                <a:srgbClr val="C00000"/>
              </a:solidFill>
            </a:endParaRPr>
          </a:p>
        </p:txBody>
      </p:sp>
    </p:spTree>
    <p:extLst>
      <p:ext uri="{BB962C8B-B14F-4D97-AF65-F5344CB8AC3E}">
        <p14:creationId xmlns:p14="http://schemas.microsoft.com/office/powerpoint/2010/main" val="3814416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58847"/>
            <a:ext cx="8208912" cy="7109639"/>
          </a:xfrm>
          <a:prstGeom prst="rect">
            <a:avLst/>
          </a:prstGeom>
        </p:spPr>
        <p:txBody>
          <a:bodyPr wrap="square">
            <a:spAutoFit/>
          </a:bodyPr>
          <a:lstStyle/>
          <a:p>
            <a:r>
              <a:rPr lang="ar-SA" dirty="0"/>
              <a:t> </a:t>
            </a:r>
            <a:r>
              <a:rPr lang="ar-SA" sz="2400" b="1" dirty="0">
                <a:solidFill>
                  <a:srgbClr val="C00000"/>
                </a:solidFill>
              </a:rPr>
              <a:t>أشكال منحنيات التعلم :-</a:t>
            </a:r>
            <a:br>
              <a:rPr lang="ar-SA" sz="2400" b="1" dirty="0">
                <a:solidFill>
                  <a:srgbClr val="C00000"/>
                </a:solidFill>
              </a:rPr>
            </a:br>
            <a:r>
              <a:rPr lang="ar-SA" sz="2400" dirty="0">
                <a:solidFill>
                  <a:srgbClr val="C00000"/>
                </a:solidFill>
              </a:rPr>
              <a:t>توجد أشكال عدة لمنحنيات التعلم وهي :-</a:t>
            </a:r>
            <a:br>
              <a:rPr lang="ar-SA" sz="2400" dirty="0">
                <a:solidFill>
                  <a:srgbClr val="C00000"/>
                </a:solidFill>
              </a:rPr>
            </a:br>
            <a:r>
              <a:rPr lang="ar-SA" sz="2400" b="1" dirty="0">
                <a:solidFill>
                  <a:srgbClr val="C00000"/>
                </a:solidFill>
              </a:rPr>
              <a:t>1- </a:t>
            </a:r>
            <a:r>
              <a:rPr lang="ar-SA" sz="2400" b="1" dirty="0">
                <a:solidFill>
                  <a:schemeClr val="bg2">
                    <a:lumMod val="50000"/>
                  </a:schemeClr>
                </a:solidFill>
              </a:rPr>
              <a:t>منحنيات التعلم السلبية </a:t>
            </a:r>
            <a:r>
              <a:rPr lang="ar-SA" sz="2400" b="1" dirty="0">
                <a:solidFill>
                  <a:srgbClr val="C00000"/>
                </a:solidFill>
              </a:rPr>
              <a:t>(</a:t>
            </a:r>
            <a:r>
              <a:rPr lang="ar-SA" sz="2400" b="1" dirty="0">
                <a:solidFill>
                  <a:srgbClr val="7030A0"/>
                </a:solidFill>
              </a:rPr>
              <a:t>ذات البداية السريعة </a:t>
            </a:r>
            <a:r>
              <a:rPr lang="ar-SA" sz="2400" b="1" dirty="0">
                <a:solidFill>
                  <a:srgbClr val="C00000"/>
                </a:solidFill>
              </a:rPr>
              <a:t>) : -</a:t>
            </a:r>
            <a:br>
              <a:rPr lang="ar-SA" sz="2400" b="1" dirty="0">
                <a:solidFill>
                  <a:srgbClr val="C00000"/>
                </a:solidFill>
              </a:rPr>
            </a:br>
            <a:r>
              <a:rPr lang="ar-SA" sz="2400" b="1" dirty="0">
                <a:solidFill>
                  <a:srgbClr val="C00000"/>
                </a:solidFill>
              </a:rPr>
              <a:t>أن هذا النوع من منحنيات التعلم يظهر تحسن واضح وسريع في المراحل الأولى من التعلم  ثم التحسن بعد ذلك ببطء مثلا النقص في الوقت الذي تأخذه المحاولات بعد أداء المحاولة الأولى لقطع مسافة معينة حيث يزداد التحسن ببطء في المحاولات المتأخرة فبذلك فأن هذه المنحنيات تسمى احيانا منحنيات البداية السريعة</a:t>
            </a:r>
            <a:br>
              <a:rPr lang="ar-SA" sz="2400" b="1" dirty="0">
                <a:solidFill>
                  <a:srgbClr val="C00000"/>
                </a:solidFill>
              </a:rPr>
            </a:br>
            <a:r>
              <a:rPr lang="ar-SA" sz="2400" b="1" dirty="0">
                <a:solidFill>
                  <a:srgbClr val="C00000"/>
                </a:solidFill>
              </a:rPr>
              <a:t>ويعزى هذا التحسن أو التطور السريع إلى أسباب عدة ومنها ما يأتي : -</a:t>
            </a:r>
            <a:br>
              <a:rPr lang="ar-SA" sz="2400" b="1" dirty="0">
                <a:solidFill>
                  <a:srgbClr val="C00000"/>
                </a:solidFill>
              </a:rPr>
            </a:br>
            <a:r>
              <a:rPr lang="ar-SA" sz="2400" dirty="0">
                <a:solidFill>
                  <a:srgbClr val="C00000"/>
                </a:solidFill>
              </a:rPr>
              <a:t>-</a:t>
            </a:r>
            <a:r>
              <a:rPr lang="ar-SA" sz="2400" b="1" dirty="0">
                <a:solidFill>
                  <a:srgbClr val="002060"/>
                </a:solidFill>
              </a:rPr>
              <a:t>1</a:t>
            </a:r>
            <a:r>
              <a:rPr lang="ar-SA" sz="2400" dirty="0">
                <a:solidFill>
                  <a:srgbClr val="C00000"/>
                </a:solidFill>
              </a:rPr>
              <a:t> </a:t>
            </a:r>
            <a:r>
              <a:rPr lang="ar-SA" sz="2400" b="1" dirty="0">
                <a:solidFill>
                  <a:srgbClr val="002060"/>
                </a:solidFill>
              </a:rPr>
              <a:t>عندما تكون عند اللاعب أو المتعلم خبرة سابقة</a:t>
            </a:r>
            <a:r>
              <a:rPr lang="ar-IQ" sz="2400" b="1" dirty="0">
                <a:solidFill>
                  <a:srgbClr val="002060"/>
                </a:solidFill>
              </a:rPr>
              <a:t> .</a:t>
            </a:r>
            <a:br>
              <a:rPr lang="ar-SA" sz="2400" b="1" dirty="0">
                <a:solidFill>
                  <a:srgbClr val="002060"/>
                </a:solidFill>
              </a:rPr>
            </a:br>
            <a:r>
              <a:rPr lang="ar-SA" sz="2400" b="1" dirty="0">
                <a:solidFill>
                  <a:srgbClr val="002060"/>
                </a:solidFill>
              </a:rPr>
              <a:t>2- عندما لايعرف اللاعب أو المتعلم تفاصيل الحركة</a:t>
            </a:r>
            <a:r>
              <a:rPr lang="ar-IQ" sz="2400" b="1" dirty="0">
                <a:solidFill>
                  <a:srgbClr val="002060"/>
                </a:solidFill>
              </a:rPr>
              <a:t> .</a:t>
            </a:r>
            <a:br>
              <a:rPr lang="ar-SA" sz="2400" b="1" dirty="0">
                <a:solidFill>
                  <a:srgbClr val="002060"/>
                </a:solidFill>
              </a:rPr>
            </a:br>
            <a:r>
              <a:rPr lang="ar-SA" sz="2400" b="1" dirty="0">
                <a:solidFill>
                  <a:srgbClr val="002060"/>
                </a:solidFill>
              </a:rPr>
              <a:t>3- الاستعداد العالي والتحسن للأداء</a:t>
            </a:r>
            <a:r>
              <a:rPr lang="ar-IQ" sz="2400" b="1" dirty="0">
                <a:solidFill>
                  <a:srgbClr val="002060"/>
                </a:solidFill>
              </a:rPr>
              <a:t> .</a:t>
            </a:r>
            <a:br>
              <a:rPr lang="ar-SA" sz="2400" b="1" dirty="0">
                <a:solidFill>
                  <a:srgbClr val="002060"/>
                </a:solidFill>
              </a:rPr>
            </a:br>
            <a:r>
              <a:rPr lang="ar-SA" sz="2400" b="1" dirty="0">
                <a:solidFill>
                  <a:srgbClr val="002060"/>
                </a:solidFill>
              </a:rPr>
              <a:t>4- عندما يقوم اللاعب أو المتعلم بالموقف التعليمي الذي يكون موقفا سهلا ويدرك أجزاء هذا الموقف والعلاقة بسهولة</a:t>
            </a:r>
            <a:r>
              <a:rPr lang="ar-IQ" sz="2400" b="1" dirty="0">
                <a:solidFill>
                  <a:srgbClr val="002060"/>
                </a:solidFill>
              </a:rPr>
              <a:t> .</a:t>
            </a:r>
            <a:br>
              <a:rPr lang="ar-SA" sz="2400" b="1" dirty="0">
                <a:solidFill>
                  <a:srgbClr val="002060"/>
                </a:solidFill>
              </a:rPr>
            </a:br>
            <a:br>
              <a:rPr lang="ar-SA" sz="2400" b="1" dirty="0">
                <a:solidFill>
                  <a:srgbClr val="002060"/>
                </a:solidFill>
              </a:rPr>
            </a:br>
            <a:endParaRPr lang="ar-IQ" sz="2400" b="1" dirty="0">
              <a:solidFill>
                <a:srgbClr val="002060"/>
              </a:solidFill>
            </a:endParaRPr>
          </a:p>
        </p:txBody>
      </p:sp>
    </p:spTree>
    <p:extLst>
      <p:ext uri="{BB962C8B-B14F-4D97-AF65-F5344CB8AC3E}">
        <p14:creationId xmlns:p14="http://schemas.microsoft.com/office/powerpoint/2010/main" val="14690430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751344"/>
            <a:ext cx="7992888" cy="6186309"/>
          </a:xfrm>
          <a:prstGeom prst="rect">
            <a:avLst/>
          </a:prstGeom>
        </p:spPr>
        <p:txBody>
          <a:bodyPr wrap="square">
            <a:spAutoFit/>
          </a:bodyPr>
          <a:lstStyle/>
          <a:p>
            <a:br>
              <a:rPr lang="ar-SA" b="1" dirty="0"/>
            </a:br>
            <a:r>
              <a:rPr lang="ar-SA" sz="2400" b="1" dirty="0">
                <a:solidFill>
                  <a:srgbClr val="C00000"/>
                </a:solidFill>
              </a:rPr>
              <a:t>2- </a:t>
            </a:r>
            <a:r>
              <a:rPr lang="ar-SA" sz="2400" b="1" dirty="0">
                <a:solidFill>
                  <a:srgbClr val="0070C0"/>
                </a:solidFill>
              </a:rPr>
              <a:t>منحنيات التعلم الايجابية ( ذات البداية البطيئة) : -</a:t>
            </a:r>
            <a:br>
              <a:rPr lang="ar-SA" sz="2400" b="1" dirty="0">
                <a:solidFill>
                  <a:srgbClr val="0070C0"/>
                </a:solidFill>
              </a:rPr>
            </a:br>
            <a:r>
              <a:rPr lang="ar-SA" sz="2400" dirty="0">
                <a:solidFill>
                  <a:srgbClr val="C00000"/>
                </a:solidFill>
              </a:rPr>
              <a:t>   </a:t>
            </a:r>
            <a:r>
              <a:rPr lang="ar-SA" sz="2400" b="1" dirty="0">
                <a:solidFill>
                  <a:srgbClr val="C00000"/>
                </a:solidFill>
              </a:rPr>
              <a:t>هو منحنى يكون التعلم في بدايته ضعيف ، ولكن يتحسن بسرعة بعد ذلك بمرور المواقف التعليمية بسبب أن هذه المواقف التعليمية اما أن تكون صعبة أو لايوجد تجارب سابقة لدى الرياضي ، لهذا على المدرب أن ينتظر إلى انتهاء الوحدات التعليمية أو التدريبية بالبرنامج لمعرفة ايهما أحسن وبخاصة أذا كان المدرب لديه مجموعة أفراد أو فريقا لان هناك فروق فردية بين المتعلمين ، كما يمكن أن يعزى السبب لحدوث هذا المنحنى لوجود نقص في حماس ودافعية اللاعب أو المتعلم نحو الأداء ،</a:t>
            </a:r>
            <a:br>
              <a:rPr lang="ar-SA" sz="2400" b="1" dirty="0">
                <a:solidFill>
                  <a:srgbClr val="C00000"/>
                </a:solidFill>
              </a:rPr>
            </a:br>
            <a:br>
              <a:rPr lang="ar-SA" sz="2400" dirty="0">
                <a:solidFill>
                  <a:srgbClr val="C00000"/>
                </a:solidFill>
              </a:rPr>
            </a:br>
            <a:r>
              <a:rPr lang="ar-SA" sz="2400" b="1" dirty="0">
                <a:solidFill>
                  <a:srgbClr val="C00000"/>
                </a:solidFill>
              </a:rPr>
              <a:t>3- </a:t>
            </a:r>
            <a:r>
              <a:rPr lang="ar-SA" sz="2400" b="1" dirty="0">
                <a:solidFill>
                  <a:srgbClr val="00B0F0"/>
                </a:solidFill>
              </a:rPr>
              <a:t>المنحنى المستقيم (الخطي ) : </a:t>
            </a:r>
            <a:r>
              <a:rPr lang="ar-SA" sz="2400" b="1" dirty="0">
                <a:solidFill>
                  <a:srgbClr val="C00000"/>
                </a:solidFill>
              </a:rPr>
              <a:t>-</a:t>
            </a:r>
            <a:br>
              <a:rPr lang="ar-SA" sz="2400" dirty="0">
                <a:solidFill>
                  <a:srgbClr val="C00000"/>
                </a:solidFill>
              </a:rPr>
            </a:br>
            <a:r>
              <a:rPr lang="ar-SA" sz="2400" dirty="0">
                <a:solidFill>
                  <a:srgbClr val="C00000"/>
                </a:solidFill>
              </a:rPr>
              <a:t>   </a:t>
            </a:r>
            <a:r>
              <a:rPr lang="ar-SA" sz="2400" b="1" dirty="0">
                <a:solidFill>
                  <a:srgbClr val="C00000"/>
                </a:solidFill>
              </a:rPr>
              <a:t>وهومنحنى على شكل خط مستقيم ويعني تحسن متدرج في التعلم </a:t>
            </a:r>
            <a:r>
              <a:rPr lang="ar-SA" dirty="0"/>
              <a:t>.</a:t>
            </a:r>
            <a:br>
              <a:rPr lang="ar-SA" dirty="0"/>
            </a:br>
            <a:endParaRPr lang="ar-IQ" dirty="0"/>
          </a:p>
        </p:txBody>
      </p:sp>
    </p:spTree>
    <p:extLst>
      <p:ext uri="{BB962C8B-B14F-4D97-AF65-F5344CB8AC3E}">
        <p14:creationId xmlns:p14="http://schemas.microsoft.com/office/powerpoint/2010/main" val="2044708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836712"/>
            <a:ext cx="7560840" cy="4524315"/>
          </a:xfrm>
          <a:prstGeom prst="rect">
            <a:avLst/>
          </a:prstGeom>
        </p:spPr>
        <p:txBody>
          <a:bodyPr wrap="square">
            <a:spAutoFit/>
          </a:bodyPr>
          <a:lstStyle/>
          <a:p>
            <a:pPr algn="just"/>
            <a:r>
              <a:rPr lang="ar-SA" sz="2400" b="1" dirty="0">
                <a:solidFill>
                  <a:srgbClr val="C00000"/>
                </a:solidFill>
              </a:rPr>
              <a:t>4- </a:t>
            </a:r>
            <a:r>
              <a:rPr lang="ar-SA" sz="2400" b="1" dirty="0">
                <a:solidFill>
                  <a:srgbClr val="00B0F0"/>
                </a:solidFill>
              </a:rPr>
              <a:t>المنحنى النموذجي (المثالي ) (حرف </a:t>
            </a:r>
            <a:r>
              <a:rPr lang="en-US" sz="2400" b="1" dirty="0">
                <a:solidFill>
                  <a:srgbClr val="00B0F0"/>
                </a:solidFill>
              </a:rPr>
              <a:t>s</a:t>
            </a:r>
            <a:r>
              <a:rPr lang="ar-SA" sz="2400" b="1" dirty="0">
                <a:solidFill>
                  <a:srgbClr val="00B0F0"/>
                </a:solidFill>
              </a:rPr>
              <a:t>) :-</a:t>
            </a:r>
            <a:endParaRPr lang="ar-IQ" sz="2400" b="1" dirty="0">
              <a:solidFill>
                <a:srgbClr val="00B0F0"/>
              </a:solidFill>
            </a:endParaRPr>
          </a:p>
          <a:p>
            <a:pPr algn="just"/>
            <a:br>
              <a:rPr lang="ar-SA" sz="2400" dirty="0">
                <a:solidFill>
                  <a:srgbClr val="C00000"/>
                </a:solidFill>
              </a:rPr>
            </a:br>
            <a:r>
              <a:rPr lang="ar-SA" sz="2400" dirty="0">
                <a:solidFill>
                  <a:srgbClr val="C00000"/>
                </a:solidFill>
              </a:rPr>
              <a:t>   </a:t>
            </a:r>
            <a:r>
              <a:rPr lang="ar-SA" sz="2400" b="1" dirty="0">
                <a:solidFill>
                  <a:srgbClr val="C00000"/>
                </a:solidFill>
              </a:rPr>
              <a:t>هذا المنحنى يشير إلى تحسن ايجابي طفيف في البداية ثم إلى تحسن سريع خطي ثم إلى تحسن بطيء إذ يحتوي على منحنيات عدة في وقت واحد ، ويقترب هذا المنحنى إلى الحرف اللاتيني </a:t>
            </a:r>
            <a:r>
              <a:rPr lang="ar-IQ" sz="2400" b="1" dirty="0">
                <a:solidFill>
                  <a:srgbClr val="C00000"/>
                </a:solidFill>
              </a:rPr>
              <a:t>.</a:t>
            </a:r>
            <a:r>
              <a:rPr lang="ar-SA" sz="2400" b="1" dirty="0">
                <a:solidFill>
                  <a:srgbClr val="C00000"/>
                </a:solidFill>
              </a:rPr>
              <a:t>هذا الشكل يرسم عندما يكون المتعلم دون سابق خبرة ويأخذ زمنا طويلا لان المهارات بالنسبة له صعبة ثم تزداد درجة التعلم بالتدريج ثم يبدأ بالنقصان ويستمر بالتعلم بسبب استجابته إلى المهارات التي تعلمها </a:t>
            </a:r>
            <a:r>
              <a:rPr lang="ar-IQ" sz="2400" b="1" dirty="0">
                <a:solidFill>
                  <a:srgbClr val="C00000"/>
                </a:solidFill>
              </a:rPr>
              <a:t>.</a:t>
            </a:r>
            <a:r>
              <a:rPr lang="ar-SA" sz="2400" b="1" dirty="0">
                <a:solidFill>
                  <a:srgbClr val="C00000"/>
                </a:solidFill>
              </a:rPr>
              <a:t>ان هذا الشكل يرسم لرياضي المستويات العليا ولفترة تدريبية طويلة جدا تقدر بالسنوات</a:t>
            </a:r>
            <a:r>
              <a:rPr lang="ar-IQ" sz="2400" b="1" dirty="0">
                <a:solidFill>
                  <a:srgbClr val="C00000"/>
                </a:solidFill>
              </a:rPr>
              <a:t>.</a:t>
            </a:r>
          </a:p>
        </p:txBody>
      </p:sp>
    </p:spTree>
    <p:extLst>
      <p:ext uri="{BB962C8B-B14F-4D97-AF65-F5344CB8AC3E}">
        <p14:creationId xmlns:p14="http://schemas.microsoft.com/office/powerpoint/2010/main" val="37758993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1289</TotalTime>
  <Words>807</Words>
  <Application>Microsoft Office PowerPoint</Application>
  <PresentationFormat>عرض على الشاشة (4:3)</PresentationFormat>
  <Paragraphs>24</Paragraphs>
  <Slides>12</Slides>
  <Notes>0</Notes>
  <HiddenSlides>0</HiddenSlides>
  <MMClips>0</MMClips>
  <ScaleCrop>false</ScaleCrop>
  <HeadingPairs>
    <vt:vector size="6" baseType="variant">
      <vt:variant>
        <vt:lpstr>الخطوط المستخدمة</vt:lpstr>
      </vt:variant>
      <vt:variant>
        <vt:i4>2</vt:i4>
      </vt:variant>
      <vt:variant>
        <vt:lpstr>نسق</vt:lpstr>
      </vt:variant>
      <vt:variant>
        <vt:i4>1</vt:i4>
      </vt:variant>
      <vt:variant>
        <vt:lpstr>عناوين الشرائح</vt:lpstr>
      </vt:variant>
      <vt:variant>
        <vt:i4>12</vt:i4>
      </vt:variant>
    </vt:vector>
  </HeadingPairs>
  <TitlesOfParts>
    <vt:vector size="15" baseType="lpstr">
      <vt:lpstr>Verdana</vt:lpstr>
      <vt:lpstr>Wingdings 2</vt:lpstr>
      <vt:lpstr>Aspect</vt:lpstr>
      <vt:lpstr>محاضرة مقدمة الى طالبات المرحلة الثالثة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محاضرة مقدمة الى طالبات المرحلة الثالثة  </dc:title>
  <dc:creator>Dr.Amera</dc:creator>
  <cp:lastModifiedBy>khuloudliayth66@gmail.com</cp:lastModifiedBy>
  <cp:revision>20</cp:revision>
  <dcterms:created xsi:type="dcterms:W3CDTF">2020-12-10T23:23:20Z</dcterms:created>
  <dcterms:modified xsi:type="dcterms:W3CDTF">2025-10-16T23:14:16Z</dcterms:modified>
</cp:coreProperties>
</file>