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31"/>
  </p:notesMasterIdLst>
  <p:sldIdLst>
    <p:sldId id="288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0" r:id="rId24"/>
    <p:sldId id="281" r:id="rId25"/>
    <p:sldId id="282" r:id="rId26"/>
    <p:sldId id="283" r:id="rId27"/>
    <p:sldId id="284" r:id="rId28"/>
    <p:sldId id="285" r:id="rId29"/>
    <p:sldId id="286" r:id="rId3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DFF7AD-6BC6-43FD-9344-22B960C7356C}" type="datetimeFigureOut">
              <a:rPr lang="en-US" smtClean="0"/>
              <a:t>12/13/2022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D7F8DB-5CD7-4481-B42E-0079E5E4AF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56717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62530-2C2C-4C85-A133-6B39F1CCB52E}" type="datetimeFigureOut">
              <a:rPr lang="en-US" smtClean="0"/>
              <a:t>12/13/2022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66EDB-3E4F-4083-8097-158DA16F6E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23058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62530-2C2C-4C85-A133-6B39F1CCB52E}" type="datetimeFigureOut">
              <a:rPr lang="en-US" smtClean="0"/>
              <a:t>12/13/2022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66EDB-3E4F-4083-8097-158DA16F6E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81589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62530-2C2C-4C85-A133-6B39F1CCB52E}" type="datetimeFigureOut">
              <a:rPr lang="en-US" smtClean="0"/>
              <a:t>12/13/2022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66EDB-3E4F-4083-8097-158DA16F6E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757403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0FC4B-E3FA-4504-AD38-C9CD1602A419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12/13/2022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IQ" smtClean="0">
                <a:solidFill>
                  <a:prstClr val="black">
                    <a:tint val="75000"/>
                  </a:prstClr>
                </a:solidFill>
              </a:rPr>
              <a:t>د.نوار ميخائيل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57E3C-B31F-443A-AFF5-8C8117C85BE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856136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5EBA6-16DF-4DBC-8AE7-153D667D2AC2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12/13/2022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IQ" smtClean="0">
                <a:solidFill>
                  <a:prstClr val="black">
                    <a:tint val="75000"/>
                  </a:prstClr>
                </a:solidFill>
              </a:rPr>
              <a:t>د.نوار ميخائيل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57E3C-B31F-443A-AFF5-8C8117C85BE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56265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BD504-CD27-46F8-BFB0-13102DD39828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12/13/2022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IQ" smtClean="0">
                <a:solidFill>
                  <a:prstClr val="black">
                    <a:tint val="75000"/>
                  </a:prstClr>
                </a:solidFill>
              </a:rPr>
              <a:t>د.نوار ميخائيل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57E3C-B31F-443A-AFF5-8C8117C85BE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774851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AD7FB-07F6-405E-BE98-F5BA5F44C805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12/13/2022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IQ" smtClean="0">
                <a:solidFill>
                  <a:prstClr val="black">
                    <a:tint val="75000"/>
                  </a:prstClr>
                </a:solidFill>
              </a:rPr>
              <a:t>د.نوار ميخائيل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57E3C-B31F-443A-AFF5-8C8117C85BE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544788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BA63B-4DD2-4FD5-8CD8-B7F6CF72A273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12/13/2022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IQ" smtClean="0">
                <a:solidFill>
                  <a:prstClr val="black">
                    <a:tint val="75000"/>
                  </a:prstClr>
                </a:solidFill>
              </a:rPr>
              <a:t>د.نوار ميخائيل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57E3C-B31F-443A-AFF5-8C8117C85BE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100485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48BCC-5FEE-40BB-BBFB-B28C7C13F6FA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12/13/2022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IQ" smtClean="0">
                <a:solidFill>
                  <a:prstClr val="black">
                    <a:tint val="75000"/>
                  </a:prstClr>
                </a:solidFill>
              </a:rPr>
              <a:t>د.نوار ميخائيل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57E3C-B31F-443A-AFF5-8C8117C85BE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191840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FEEA7-3107-47EA-AD5B-E49BBF059F14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12/13/2022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IQ" smtClean="0">
                <a:solidFill>
                  <a:prstClr val="black">
                    <a:tint val="75000"/>
                  </a:prstClr>
                </a:solidFill>
              </a:rPr>
              <a:t>د.نوار ميخائيل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57E3C-B31F-443A-AFF5-8C8117C85BE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844705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CC636-D55B-468F-AF12-2E0A3DC681FF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12/13/2022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IQ" smtClean="0">
                <a:solidFill>
                  <a:prstClr val="black">
                    <a:tint val="75000"/>
                  </a:prstClr>
                </a:solidFill>
              </a:rPr>
              <a:t>د.نوار ميخائيل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57E3C-B31F-443A-AFF5-8C8117C85BE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51124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62530-2C2C-4C85-A133-6B39F1CCB52E}" type="datetimeFigureOut">
              <a:rPr lang="en-US" smtClean="0"/>
              <a:t>12/13/2022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66EDB-3E4F-4083-8097-158DA16F6E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272434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7EF60-CA80-4EE8-812D-CFC00AEFEFBF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12/13/2022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IQ" smtClean="0">
                <a:solidFill>
                  <a:prstClr val="black">
                    <a:tint val="75000"/>
                  </a:prstClr>
                </a:solidFill>
              </a:rPr>
              <a:t>د.نوار ميخائيل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57E3C-B31F-443A-AFF5-8C8117C85BE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338405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0A489-87CA-49CB-BF67-635BCC16D043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12/13/2022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IQ" smtClean="0">
                <a:solidFill>
                  <a:prstClr val="black">
                    <a:tint val="75000"/>
                  </a:prstClr>
                </a:solidFill>
              </a:rPr>
              <a:t>د.نوار ميخائيل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57E3C-B31F-443A-AFF5-8C8117C85BE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365213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D85BF-46C7-41F9-8ADB-746339B9977A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12/13/2022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IQ" smtClean="0">
                <a:solidFill>
                  <a:prstClr val="black">
                    <a:tint val="75000"/>
                  </a:prstClr>
                </a:solidFill>
              </a:rPr>
              <a:t>د.نوار ميخائيل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57E3C-B31F-443A-AFF5-8C8117C85BE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19751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62530-2C2C-4C85-A133-6B39F1CCB52E}" type="datetimeFigureOut">
              <a:rPr lang="en-US" smtClean="0"/>
              <a:t>12/13/2022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66EDB-3E4F-4083-8097-158DA16F6E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59123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62530-2C2C-4C85-A133-6B39F1CCB52E}" type="datetimeFigureOut">
              <a:rPr lang="en-US" smtClean="0"/>
              <a:t>12/13/2022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66EDB-3E4F-4083-8097-158DA16F6E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6281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62530-2C2C-4C85-A133-6B39F1CCB52E}" type="datetimeFigureOut">
              <a:rPr lang="en-US" smtClean="0"/>
              <a:t>12/13/2022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66EDB-3E4F-4083-8097-158DA16F6E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90401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62530-2C2C-4C85-A133-6B39F1CCB52E}" type="datetimeFigureOut">
              <a:rPr lang="en-US" smtClean="0"/>
              <a:t>12/13/2022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66EDB-3E4F-4083-8097-158DA16F6E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20147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62530-2C2C-4C85-A133-6B39F1CCB52E}" type="datetimeFigureOut">
              <a:rPr lang="en-US" smtClean="0"/>
              <a:t>12/13/2022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66EDB-3E4F-4083-8097-158DA16F6E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41870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62530-2C2C-4C85-A133-6B39F1CCB52E}" type="datetimeFigureOut">
              <a:rPr lang="en-US" smtClean="0"/>
              <a:t>12/13/2022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66EDB-3E4F-4083-8097-158DA16F6E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15671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62530-2C2C-4C85-A133-6B39F1CCB52E}" type="datetimeFigureOut">
              <a:rPr lang="en-US" smtClean="0"/>
              <a:t>12/13/2022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66EDB-3E4F-4083-8097-158DA16F6E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53461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462530-2C2C-4C85-A133-6B39F1CCB52E}" type="datetimeFigureOut">
              <a:rPr lang="en-US" smtClean="0"/>
              <a:t>12/13/2022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D66EDB-3E4F-4083-8097-158DA16F6E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56218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1947A6-6FA2-4B3D-9CFD-2988C850717C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12/13/2022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ar-IQ" smtClean="0">
                <a:solidFill>
                  <a:prstClr val="black">
                    <a:tint val="75000"/>
                  </a:prstClr>
                </a:solidFill>
              </a:rPr>
              <a:t>د.نوار ميخائيل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157E3C-B31F-443A-AFF5-8C8117C85BE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32505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Industrial Pharmacy/Fifth Stage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Lecturer Dr.Nawar Michael</a:t>
            </a:r>
          </a:p>
          <a:p>
            <a:r>
              <a:rPr 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Lecture:8</a:t>
            </a:r>
            <a:endParaRPr lang="en-US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IQ" smtClean="0">
                <a:solidFill>
                  <a:prstClr val="black">
                    <a:tint val="75000"/>
                  </a:prstClr>
                </a:solidFill>
              </a:rPr>
              <a:t>د.نوار ميخائيل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57216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Hard Gelatin Capsules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dirty="0"/>
              <a:t>Gelatin is considered the </a:t>
            </a:r>
            <a:r>
              <a:rPr lang="en-US" dirty="0">
                <a:solidFill>
                  <a:srgbClr val="FF0000"/>
                </a:solidFill>
              </a:rPr>
              <a:t>major component used for capsule manufacturing </a:t>
            </a:r>
            <a:r>
              <a:rPr lang="en-US" dirty="0"/>
              <a:t>and the replacing polymers should have the same </a:t>
            </a:r>
            <a:r>
              <a:rPr lang="en-US" dirty="0">
                <a:solidFill>
                  <a:srgbClr val="FF0000"/>
                </a:solidFill>
              </a:rPr>
              <a:t>basic properties </a:t>
            </a:r>
            <a:r>
              <a:rPr lang="en-US" dirty="0"/>
              <a:t>that make it suitable for capsule </a:t>
            </a:r>
            <a:r>
              <a:rPr lang="en-US" dirty="0" smtClean="0"/>
              <a:t>manufacturing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solidFill>
                  <a:srgbClr val="FF0000"/>
                </a:solidFill>
              </a:rPr>
              <a:t>Non </a:t>
            </a:r>
            <a:r>
              <a:rPr lang="en-US" dirty="0">
                <a:solidFill>
                  <a:srgbClr val="FF0000"/>
                </a:solidFill>
              </a:rPr>
              <a:t>toxic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Readily </a:t>
            </a:r>
            <a:r>
              <a:rPr lang="en-US" dirty="0">
                <a:solidFill>
                  <a:srgbClr val="FF0000"/>
                </a:solidFill>
              </a:rPr>
              <a:t>soluble in biological fluid </a:t>
            </a:r>
            <a:r>
              <a:rPr lang="en-US" dirty="0"/>
              <a:t>at body temperature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407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Hard Gelatin Capsules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dirty="0" smtClean="0"/>
              <a:t>It </a:t>
            </a:r>
            <a:r>
              <a:rPr lang="en-US" dirty="0"/>
              <a:t>is good </a:t>
            </a:r>
            <a:r>
              <a:rPr lang="en-US" dirty="0">
                <a:solidFill>
                  <a:srgbClr val="FF0000"/>
                </a:solidFill>
              </a:rPr>
              <a:t>film forming material</a:t>
            </a:r>
            <a:r>
              <a:rPr lang="en-US" dirty="0"/>
              <a:t>, can produce flexible strong film 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Highly </a:t>
            </a:r>
            <a:r>
              <a:rPr lang="en-US" dirty="0"/>
              <a:t>concentrated solution of about 40% is </a:t>
            </a:r>
            <a:r>
              <a:rPr lang="en-US" dirty="0">
                <a:solidFill>
                  <a:srgbClr val="FF0000"/>
                </a:solidFill>
              </a:rPr>
              <a:t>mobile</a:t>
            </a:r>
            <a:r>
              <a:rPr lang="en-US" dirty="0"/>
              <a:t> at </a:t>
            </a:r>
            <a:r>
              <a:rPr lang="en-US" dirty="0" smtClean="0"/>
              <a:t>50c° </a:t>
            </a:r>
            <a:r>
              <a:rPr lang="en-US" dirty="0"/>
              <a:t>while other polymer are </a:t>
            </a:r>
            <a:r>
              <a:rPr lang="en-US" dirty="0" smtClean="0"/>
              <a:t>not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Gelatin solution in water undergo </a:t>
            </a:r>
            <a:r>
              <a:rPr lang="en-US" dirty="0" smtClean="0">
                <a:solidFill>
                  <a:srgbClr val="FF0000"/>
                </a:solidFill>
              </a:rPr>
              <a:t>reversible change from solution to gel</a:t>
            </a:r>
            <a:r>
              <a:rPr lang="en-US" dirty="0" smtClean="0"/>
              <a:t> at temperature only a few degree above ambient.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3632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Hard Gelatin Capsules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Font typeface="Wingdings" pitchFamily="2" charset="2"/>
              <a:buChar char="Ø"/>
            </a:pPr>
            <a:r>
              <a:rPr lang="en-US" dirty="0"/>
              <a:t>Gelatin is </a:t>
            </a:r>
            <a:r>
              <a:rPr lang="en-US" dirty="0">
                <a:solidFill>
                  <a:srgbClr val="FF0000"/>
                </a:solidFill>
              </a:rPr>
              <a:t>stable in air when dry </a:t>
            </a:r>
            <a:r>
              <a:rPr lang="en-US" dirty="0"/>
              <a:t>but it is subjected to microbial growth when it become  </a:t>
            </a:r>
            <a:r>
              <a:rPr lang="en-US" dirty="0">
                <a:solidFill>
                  <a:srgbClr val="FF0000"/>
                </a:solidFill>
              </a:rPr>
              <a:t>highly moist </a:t>
            </a:r>
            <a:r>
              <a:rPr lang="en-US" dirty="0"/>
              <a:t>and preservative is optionally added </a:t>
            </a:r>
          </a:p>
          <a:p>
            <a:pPr>
              <a:buFont typeface="Wingdings" pitchFamily="2" charset="2"/>
              <a:buChar char="Ø"/>
            </a:pPr>
            <a:r>
              <a:rPr lang="en-US" dirty="0"/>
              <a:t>Normally hard capsule may contain </a:t>
            </a:r>
            <a:r>
              <a:rPr lang="en-US" dirty="0">
                <a:solidFill>
                  <a:srgbClr val="FF0000"/>
                </a:solidFill>
              </a:rPr>
              <a:t>13to 16% of moisture</a:t>
            </a:r>
            <a:r>
              <a:rPr lang="en-US" dirty="0"/>
              <a:t> which have </a:t>
            </a:r>
            <a:r>
              <a:rPr lang="en-US" dirty="0">
                <a:solidFill>
                  <a:srgbClr val="FF0000"/>
                </a:solidFill>
              </a:rPr>
              <a:t>plasticizing effect </a:t>
            </a:r>
            <a:r>
              <a:rPr lang="en-US" dirty="0"/>
              <a:t>and don’t support microbial growth as it is strongly bonded to gelatin molecules</a:t>
            </a:r>
          </a:p>
          <a:p>
            <a:pPr>
              <a:buFont typeface="Wingdings" pitchFamily="2" charset="2"/>
              <a:buChar char="Ø"/>
            </a:pPr>
            <a:r>
              <a:rPr lang="en-US" dirty="0"/>
              <a:t>Recently hypromellose have been used to produce shell with </a:t>
            </a:r>
            <a:r>
              <a:rPr lang="en-US" dirty="0">
                <a:solidFill>
                  <a:srgbClr val="FF0000"/>
                </a:solidFill>
              </a:rPr>
              <a:t>low moisture content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160906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Hard Gelatin Capsules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dirty="0"/>
              <a:t>When it is stored in environment of </a:t>
            </a:r>
            <a:r>
              <a:rPr lang="en-US" dirty="0">
                <a:solidFill>
                  <a:srgbClr val="FF0000"/>
                </a:solidFill>
              </a:rPr>
              <a:t>high humidity</a:t>
            </a:r>
            <a:r>
              <a:rPr lang="en-US" dirty="0"/>
              <a:t> additional moisture is absorbed by capsules and it will be distorted and </a:t>
            </a:r>
            <a:r>
              <a:rPr lang="en-US" dirty="0">
                <a:solidFill>
                  <a:srgbClr val="FF0000"/>
                </a:solidFill>
              </a:rPr>
              <a:t>lose their rigid </a:t>
            </a:r>
            <a:r>
              <a:rPr lang="en-US" dirty="0" smtClean="0">
                <a:solidFill>
                  <a:srgbClr val="FF0000"/>
                </a:solidFill>
              </a:rPr>
              <a:t>texture</a:t>
            </a:r>
            <a:endParaRPr lang="en-US" dirty="0">
              <a:solidFill>
                <a:srgbClr val="FF0000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en-US" dirty="0"/>
              <a:t>While in extreme </a:t>
            </a:r>
            <a:r>
              <a:rPr lang="en-US" dirty="0">
                <a:solidFill>
                  <a:srgbClr val="FF0000"/>
                </a:solidFill>
              </a:rPr>
              <a:t>dry condition </a:t>
            </a:r>
            <a:r>
              <a:rPr lang="en-US" dirty="0"/>
              <a:t>the moisture already present is lost and the capsule become </a:t>
            </a:r>
            <a:r>
              <a:rPr lang="en-US" dirty="0">
                <a:solidFill>
                  <a:srgbClr val="FF0000"/>
                </a:solidFill>
              </a:rPr>
              <a:t>brittle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367200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Hard Gelatin Capsules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dirty="0"/>
              <a:t>Therefore it is desirable to maintain hard capsule in an environment </a:t>
            </a:r>
            <a:r>
              <a:rPr lang="en-US" dirty="0">
                <a:solidFill>
                  <a:srgbClr val="FF0000"/>
                </a:solidFill>
              </a:rPr>
              <a:t>free from excessive dryness and </a:t>
            </a:r>
            <a:r>
              <a:rPr lang="en-US" dirty="0" smtClean="0">
                <a:solidFill>
                  <a:srgbClr val="FF0000"/>
                </a:solidFill>
              </a:rPr>
              <a:t>humidity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 Capsules </a:t>
            </a:r>
            <a:r>
              <a:rPr lang="en-US" dirty="0"/>
              <a:t>should not be used for </a:t>
            </a:r>
            <a:r>
              <a:rPr lang="en-US" dirty="0">
                <a:solidFill>
                  <a:srgbClr val="FF0000"/>
                </a:solidFill>
              </a:rPr>
              <a:t>efflorescent or deliquescent</a:t>
            </a:r>
            <a:r>
              <a:rPr lang="en-US" dirty="0"/>
              <a:t> materials as the efflorescent material can </a:t>
            </a:r>
            <a:r>
              <a:rPr lang="en-US" dirty="0">
                <a:solidFill>
                  <a:srgbClr val="FF0000"/>
                </a:solidFill>
              </a:rPr>
              <a:t>soften</a:t>
            </a:r>
            <a:r>
              <a:rPr lang="en-US" dirty="0"/>
              <a:t> the capsule shell while the deliquescent may </a:t>
            </a:r>
            <a:r>
              <a:rPr lang="en-US" dirty="0">
                <a:solidFill>
                  <a:srgbClr val="FF0000"/>
                </a:solidFill>
              </a:rPr>
              <a:t>dry the shell </a:t>
            </a:r>
            <a:r>
              <a:rPr lang="en-US" dirty="0"/>
              <a:t>and make it brittle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768323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Hard Gelatin Capsules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dirty="0" smtClean="0"/>
              <a:t>Manufacture of hard gelatin capsules involve many steps:</a:t>
            </a:r>
          </a:p>
          <a:p>
            <a:pPr marL="0" indent="0">
              <a:buNone/>
            </a:pPr>
            <a:r>
              <a:rPr lang="en-US" dirty="0" smtClean="0"/>
              <a:t>1-</a:t>
            </a:r>
            <a:r>
              <a:rPr lang="en-US" dirty="0" smtClean="0">
                <a:solidFill>
                  <a:srgbClr val="FF0000"/>
                </a:solidFill>
              </a:rPr>
              <a:t>Dipping</a:t>
            </a:r>
          </a:p>
          <a:p>
            <a:pPr marL="0" indent="0">
              <a:buNone/>
            </a:pPr>
            <a:r>
              <a:rPr lang="en-US" dirty="0" smtClean="0"/>
              <a:t>2-</a:t>
            </a:r>
            <a:r>
              <a:rPr lang="en-US" dirty="0" smtClean="0">
                <a:solidFill>
                  <a:srgbClr val="FF0000"/>
                </a:solidFill>
              </a:rPr>
              <a:t>Spinning</a:t>
            </a:r>
          </a:p>
          <a:p>
            <a:pPr marL="0" indent="0">
              <a:buNone/>
            </a:pPr>
            <a:r>
              <a:rPr lang="en-US" dirty="0" smtClean="0"/>
              <a:t>3-</a:t>
            </a:r>
            <a:r>
              <a:rPr lang="en-US" dirty="0" smtClean="0">
                <a:solidFill>
                  <a:srgbClr val="FF0000"/>
                </a:solidFill>
              </a:rPr>
              <a:t>Drying</a:t>
            </a:r>
          </a:p>
          <a:p>
            <a:pPr marL="0" indent="0">
              <a:buNone/>
            </a:pPr>
            <a:r>
              <a:rPr lang="en-US" dirty="0" smtClean="0"/>
              <a:t>4</a:t>
            </a:r>
            <a:r>
              <a:rPr lang="en-US" dirty="0" smtClean="0">
                <a:solidFill>
                  <a:srgbClr val="FF0000"/>
                </a:solidFill>
              </a:rPr>
              <a:t>-Stripping</a:t>
            </a:r>
          </a:p>
          <a:p>
            <a:pPr marL="0" indent="0">
              <a:buNone/>
            </a:pPr>
            <a:r>
              <a:rPr lang="en-US" dirty="0"/>
              <a:t>5</a:t>
            </a:r>
            <a:r>
              <a:rPr lang="en-US" dirty="0" smtClean="0"/>
              <a:t>-</a:t>
            </a:r>
            <a:r>
              <a:rPr lang="en-US" dirty="0" smtClean="0">
                <a:solidFill>
                  <a:srgbClr val="FF0000"/>
                </a:solidFill>
              </a:rPr>
              <a:t>Trimming and joining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19234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6768"/>
    </mc:Choice>
    <mc:Fallback xmlns="">
      <p:transition spd="slow" advTm="66768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Hard Gelatin Capsules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sz="4400" b="1" dirty="0" smtClean="0">
                <a:solidFill>
                  <a:srgbClr val="FF0000"/>
                </a:solidFill>
              </a:rPr>
              <a:t>Dipping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Pairs of the stainless steel pins are dipped into the dipping solution (containing gelatin) to simultaneously form the caps and bodies.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The dipping solution contain concentrated gelatin solution(35-40%) and maintained at a temperature of about 50 C° in a heated ,jacketed dipping pan.</a:t>
            </a:r>
          </a:p>
          <a:p>
            <a:pPr marL="0" indent="0">
              <a:buNone/>
            </a:pP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48564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29374"/>
    </mc:Choice>
    <mc:Fallback xmlns="">
      <p:transition spd="slow" advTm="129374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Hard Gelatin Capsules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Ø"/>
            </a:pPr>
            <a:r>
              <a:rPr lang="en-US" sz="4400" b="1" dirty="0" smtClean="0">
                <a:solidFill>
                  <a:srgbClr val="FF0000"/>
                </a:solidFill>
              </a:rPr>
              <a:t>Spinning</a:t>
            </a:r>
          </a:p>
          <a:p>
            <a:pPr marL="0" indent="0">
              <a:buNone/>
            </a:pPr>
            <a:r>
              <a:rPr lang="en-US" dirty="0" smtClean="0"/>
              <a:t>The pins are rotated to distribute the gelatin over the pins uniformly and to avoid formation of a bead at the capsule ends.</a:t>
            </a:r>
          </a:p>
          <a:p>
            <a:pPr>
              <a:buFont typeface="Wingdings" pitchFamily="2" charset="2"/>
              <a:buChar char="Ø"/>
            </a:pPr>
            <a:r>
              <a:rPr lang="en-US" sz="4400" b="1" dirty="0" smtClean="0">
                <a:solidFill>
                  <a:srgbClr val="FF0000"/>
                </a:solidFill>
              </a:rPr>
              <a:t>Drying</a:t>
            </a:r>
          </a:p>
          <a:p>
            <a:pPr marL="0" indent="0">
              <a:buNone/>
            </a:pPr>
            <a:r>
              <a:rPr lang="en-US" dirty="0" smtClean="0"/>
              <a:t>The gelatin Is dried by a blast of cool air to form a hard shell, the pins are moved through a series of air drying kilns to remove water.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84629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42273"/>
    </mc:Choice>
    <mc:Fallback xmlns="">
      <p:transition spd="slow" advTm="142273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Hard Gelatin Capsules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Ø"/>
            </a:pPr>
            <a:r>
              <a:rPr lang="en-US" sz="4400" b="1" dirty="0" smtClean="0">
                <a:solidFill>
                  <a:srgbClr val="FF0000"/>
                </a:solidFill>
              </a:rPr>
              <a:t>Stripping</a:t>
            </a:r>
          </a:p>
          <a:p>
            <a:pPr marL="0" indent="0">
              <a:buNone/>
            </a:pPr>
            <a:r>
              <a:rPr lang="en-US" dirty="0" smtClean="0"/>
              <a:t>A series of bronze jaws strip the cap and body portions of the capsules from the pins.</a:t>
            </a:r>
          </a:p>
          <a:p>
            <a:pPr>
              <a:buFont typeface="Wingdings" pitchFamily="2" charset="2"/>
              <a:buChar char="Ø"/>
            </a:pPr>
            <a:r>
              <a:rPr lang="en-US" sz="4400" b="1" dirty="0" smtClean="0">
                <a:solidFill>
                  <a:srgbClr val="FF0000"/>
                </a:solidFill>
              </a:rPr>
              <a:t>Trimming and joining</a:t>
            </a:r>
          </a:p>
          <a:p>
            <a:pPr marL="0" indent="0">
              <a:buNone/>
            </a:pPr>
            <a:r>
              <a:rPr lang="en-US" dirty="0" smtClean="0"/>
              <a:t>The stripped cap and body portions are trimmed to the required length by stationary knives , after trimming to the right length the cap and body portions are joined 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36247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2277"/>
    </mc:Choice>
    <mc:Fallback xmlns="">
      <p:transition spd="slow" advTm="102277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Hard Gelatin Capsules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dirty="0" smtClean="0"/>
              <a:t>The thickness of capsule wall is controlled by the viscosity of gelatin solution and speed and time of dipping.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Pin dimension ,precise drying, machine control cut length are critical parameters for final capsule dimension.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79833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31608"/>
    </mc:Choice>
    <mc:Fallback xmlns="">
      <p:transition spd="slow" advTm="131608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Hard Gelatin Capsules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>
              <a:buFont typeface="Wingdings" pitchFamily="2" charset="2"/>
              <a:buChar char="Ø"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Capsules are 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solid dosage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form in which medicinal agents and or inert substances are 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enclosed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in a small 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shell of gelatin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or other suitable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materials.</a:t>
            </a:r>
          </a:p>
          <a:p>
            <a:pPr algn="just">
              <a:buFont typeface="Wingdings" pitchFamily="2" charset="2"/>
              <a:buChar char="Ø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word capsule is derived from the Latin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word 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capsula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meaning a 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small 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box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capsule shell in addition to gelatin blend it  may contain small amount of 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dyes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,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opaquants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to make them distinctive, 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plasticizer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preservatives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4478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Hard Gelatin Capsules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26" name="Picture 2" descr="C:\Users\مكتب حمادة للأنترنت\Downloads\F000339f033-001-978070204290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5" y="1556792"/>
            <a:ext cx="8208911" cy="4608512"/>
          </a:xfrm>
          <a:prstGeom prst="rect">
            <a:avLst/>
          </a:prstGeom>
          <a:noFill/>
          <a:ln w="19050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206813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4111"/>
    </mc:Choice>
    <mc:Fallback xmlns="">
      <p:transition spd="slow" advTm="114111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Hard Gelatin Capsules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4000" b="1" dirty="0" smtClean="0">
                <a:solidFill>
                  <a:srgbClr val="FF0000"/>
                </a:solidFill>
              </a:rPr>
              <a:t>Capsule size</a:t>
            </a:r>
          </a:p>
          <a:p>
            <a:pPr marL="0" indent="0">
              <a:buNone/>
            </a:pPr>
            <a:r>
              <a:rPr lang="en-US" dirty="0" smtClean="0"/>
              <a:t>Empty gelatin capsules are manufactured in various lengths, diameters and capacities.</a:t>
            </a:r>
          </a:p>
          <a:p>
            <a:pPr marL="0" indent="0">
              <a:buNone/>
            </a:pPr>
            <a:r>
              <a:rPr lang="en-US" dirty="0" smtClean="0"/>
              <a:t>The size selected for use is determined by the amount of fill material to be encapsulated</a:t>
            </a:r>
          </a:p>
          <a:p>
            <a:pPr marL="0" indent="0">
              <a:buNone/>
            </a:pPr>
            <a:r>
              <a:rPr lang="en-US" dirty="0" smtClean="0"/>
              <a:t>The density and compressibility of the fill will determine the extent of its package into capsule shell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79530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79851"/>
    </mc:Choice>
    <mc:Fallback xmlns="">
      <p:transition spd="slow" advTm="279851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Hard Gelatin Capsules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400" b="1" dirty="0" smtClean="0"/>
              <a:t>                  Size </a:t>
            </a:r>
            <a:r>
              <a:rPr lang="en-US" sz="4400" b="1" dirty="0"/>
              <a:t>of capsules</a:t>
            </a:r>
          </a:p>
          <a:p>
            <a:pPr marL="0" indent="0">
              <a:buNone/>
            </a:pPr>
            <a:r>
              <a:rPr lang="en-US" sz="2800" dirty="0" smtClean="0"/>
              <a:t>All capsules </a:t>
            </a:r>
          </a:p>
          <a:p>
            <a:pPr marL="0" indent="0">
              <a:buNone/>
            </a:pPr>
            <a:r>
              <a:rPr lang="en-US" sz="2800" dirty="0" smtClean="0"/>
              <a:t>with different </a:t>
            </a:r>
          </a:p>
          <a:p>
            <a:pPr marL="0" indent="0">
              <a:buNone/>
            </a:pPr>
            <a:r>
              <a:rPr lang="en-US" sz="2800" dirty="0" smtClean="0"/>
              <a:t>size share the</a:t>
            </a:r>
          </a:p>
          <a:p>
            <a:pPr marL="0" indent="0">
              <a:buNone/>
            </a:pPr>
            <a:r>
              <a:rPr lang="en-US" sz="2800" dirty="0" smtClean="0"/>
              <a:t>same traditional</a:t>
            </a:r>
          </a:p>
          <a:p>
            <a:pPr marL="0" indent="0">
              <a:buNone/>
            </a:pPr>
            <a:r>
              <a:rPr lang="en-US" sz="2800" dirty="0" smtClean="0"/>
              <a:t>symmetrical </a:t>
            </a:r>
          </a:p>
          <a:p>
            <a:pPr marL="0" indent="0">
              <a:buNone/>
            </a:pPr>
            <a:r>
              <a:rPr lang="en-US" sz="2800" dirty="0" smtClean="0"/>
              <a:t>bullet shape</a:t>
            </a:r>
            <a:endParaRPr lang="en-US" sz="2800" dirty="0"/>
          </a:p>
          <a:p>
            <a:pPr marL="0" indent="0" algn="ctr">
              <a:buNone/>
            </a:pPr>
            <a:endParaRPr lang="en-US" sz="4400" b="1" dirty="0" smtClean="0"/>
          </a:p>
          <a:p>
            <a:pPr marL="0" indent="0" algn="ctr">
              <a:buNone/>
            </a:pPr>
            <a:endParaRPr lang="en-US" sz="4400" b="1" dirty="0"/>
          </a:p>
          <a:p>
            <a:pPr marL="0" indent="0" algn="ctr">
              <a:buNone/>
            </a:pPr>
            <a:endParaRPr lang="en-US" sz="4400" b="1" dirty="0" smtClean="0"/>
          </a:p>
          <a:p>
            <a:pPr marL="0" indent="0" algn="ctr">
              <a:buNone/>
            </a:pPr>
            <a:endParaRPr lang="en-US" sz="4400" b="1" dirty="0"/>
          </a:p>
          <a:p>
            <a:pPr marL="0" indent="0" algn="ctr">
              <a:buNone/>
            </a:pPr>
            <a:endParaRPr lang="en-US" sz="4400" b="1" dirty="0" smtClean="0"/>
          </a:p>
          <a:p>
            <a:pPr marL="0" indent="0" algn="ctr">
              <a:buNone/>
            </a:pPr>
            <a:endParaRPr lang="en-US" sz="4400" b="1" dirty="0"/>
          </a:p>
          <a:p>
            <a:pPr marL="0" indent="0">
              <a:buNone/>
            </a:pPr>
            <a:endParaRPr lang="en-US" sz="4400" b="1" dirty="0" smtClean="0"/>
          </a:p>
          <a:p>
            <a:pPr marL="0" indent="0" algn="ctr">
              <a:buNone/>
            </a:pPr>
            <a:endParaRPr lang="en-US" sz="4400" b="1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4548078"/>
              </p:ext>
            </p:extLst>
          </p:nvPr>
        </p:nvGraphicFramePr>
        <p:xfrm>
          <a:off x="3025940" y="2132856"/>
          <a:ext cx="6096000" cy="3484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/>
                <a:gridCol w="2032000"/>
                <a:gridCol w="2032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8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size</a:t>
                      </a:r>
                      <a:endParaRPr lang="en-US" sz="28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Volume in ml</a:t>
                      </a:r>
                      <a:endParaRPr lang="en-US" sz="24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Size in mm</a:t>
                      </a:r>
                      <a:endParaRPr lang="en-US" sz="24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000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1.37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26.3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0.95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23.7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0.68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21.8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19.2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0.37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18.3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15.3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0.21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14.7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0.15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11.9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431173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6200"/>
    </mc:Choice>
    <mc:Fallback xmlns="">
      <p:transition spd="slow" advTm="66200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Hard Gelatin Capsules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n-US" b="1" dirty="0" smtClean="0"/>
              <a:t>Preparation of filled hard gelatin capsules:</a:t>
            </a:r>
          </a:p>
          <a:p>
            <a:pPr marL="0" indent="0">
              <a:buNone/>
            </a:pPr>
            <a:r>
              <a:rPr lang="en-US" dirty="0" smtClean="0"/>
              <a:t>The large or small scale preparation is divided into general steps:</a:t>
            </a:r>
          </a:p>
          <a:p>
            <a:pPr marL="0" indent="0">
              <a:buNone/>
            </a:pPr>
            <a:r>
              <a:rPr lang="en-US" dirty="0" smtClean="0"/>
              <a:t>1-Developing and preparing the formulation and selecting the capsule size.</a:t>
            </a:r>
          </a:p>
          <a:p>
            <a:pPr marL="0" indent="0">
              <a:buNone/>
            </a:pPr>
            <a:r>
              <a:rPr lang="en-US" dirty="0" smtClean="0"/>
              <a:t>2-Filling the capsule shell.</a:t>
            </a:r>
          </a:p>
          <a:p>
            <a:pPr marL="0" indent="0">
              <a:buNone/>
            </a:pPr>
            <a:r>
              <a:rPr lang="en-US" dirty="0" smtClean="0"/>
              <a:t>3-Capsule sealing</a:t>
            </a:r>
          </a:p>
          <a:p>
            <a:pPr marL="0" indent="0">
              <a:buNone/>
            </a:pPr>
            <a:r>
              <a:rPr lang="en-US" dirty="0" smtClean="0"/>
              <a:t>4-Cleaning and polishing the filled capsules.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39348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67971"/>
    </mc:Choice>
    <mc:Fallback xmlns="">
      <p:transition spd="slow" advTm="167971"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Hard Gelatin Capsules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Ø"/>
            </a:pPr>
            <a:r>
              <a:rPr lang="en-US" dirty="0" smtClean="0"/>
              <a:t>Hard capsules can be filled with a large variety of materials with different physicochemical properties, but certain limitations are present:</a:t>
            </a:r>
          </a:p>
          <a:p>
            <a:pPr marL="0" indent="0">
              <a:buNone/>
            </a:pPr>
            <a:r>
              <a:rPr lang="en-US" dirty="0" smtClean="0"/>
              <a:t>1- The substance should not react with gelatin(formaldehyde).</a:t>
            </a:r>
          </a:p>
          <a:p>
            <a:pPr marL="0" indent="0">
              <a:buNone/>
            </a:pPr>
            <a:r>
              <a:rPr lang="en-US" dirty="0" smtClean="0"/>
              <a:t>2- The substance should not interfere with the integrity of the shell.</a:t>
            </a:r>
          </a:p>
          <a:p>
            <a:pPr marL="0" indent="0">
              <a:buNone/>
            </a:pPr>
            <a:r>
              <a:rPr lang="en-US" dirty="0" smtClean="0"/>
              <a:t>3- large dose of low density formulations cannot be used.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29729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24725"/>
    </mc:Choice>
    <mc:Fallback xmlns="">
      <p:transition spd="slow" advTm="324725"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Hard Gelatin Capsules</a:t>
            </a:r>
            <a:endParaRPr lang="en-US" dirty="0"/>
          </a:p>
        </p:txBody>
      </p:sp>
      <p:pic>
        <p:nvPicPr>
          <p:cNvPr id="1027" name="Picture 3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39552" y="1772816"/>
            <a:ext cx="3672408" cy="316835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6" name="Content Placeholder 1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dirty="0" smtClean="0"/>
              <a:t>Accordingly, many substances can be filled inside hard capsules such as:</a:t>
            </a:r>
          </a:p>
          <a:p>
            <a:pPr marL="0" indent="0">
              <a:buNone/>
            </a:pPr>
            <a:r>
              <a:rPr lang="en-US" dirty="0" smtClean="0"/>
              <a:t>1-powder or granules</a:t>
            </a:r>
          </a:p>
          <a:p>
            <a:pPr marL="0" indent="0">
              <a:buNone/>
            </a:pPr>
            <a:r>
              <a:rPr lang="en-US" dirty="0" smtClean="0"/>
              <a:t>2-pellet mixture</a:t>
            </a:r>
          </a:p>
          <a:p>
            <a:pPr marL="0" indent="0">
              <a:buNone/>
            </a:pPr>
            <a:r>
              <a:rPr lang="en-US" dirty="0" smtClean="0"/>
              <a:t>3-paste</a:t>
            </a:r>
          </a:p>
          <a:p>
            <a:pPr marL="0" indent="0">
              <a:buNone/>
            </a:pPr>
            <a:r>
              <a:rPr lang="en-US" dirty="0" smtClean="0"/>
              <a:t>4-capsule</a:t>
            </a:r>
          </a:p>
          <a:p>
            <a:pPr marL="0" indent="0">
              <a:buNone/>
            </a:pPr>
            <a:r>
              <a:rPr lang="en-US" dirty="0" smtClean="0"/>
              <a:t>5-tablet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81684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88774"/>
    </mc:Choice>
    <mc:Fallback xmlns="">
      <p:transition spd="slow" advTm="88774"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Hard Gelatin Capsules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dirty="0" smtClean="0"/>
              <a:t>Inserting tablets or small capsules into capsules is done for many reasons:</a:t>
            </a:r>
          </a:p>
          <a:p>
            <a:pPr marL="0" indent="0">
              <a:buNone/>
            </a:pPr>
            <a:r>
              <a:rPr lang="en-US" dirty="0" smtClean="0"/>
              <a:t>1- separate chemically incompatible agents.</a:t>
            </a:r>
          </a:p>
          <a:p>
            <a:pPr marL="0" indent="0">
              <a:buNone/>
            </a:pPr>
            <a:r>
              <a:rPr lang="en-US" dirty="0" smtClean="0"/>
              <a:t>2- add premeasured amount of potent drug.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Coated pellets designed to achieve modified- release drug are commonly placed inside capsule shell.</a:t>
            </a:r>
          </a:p>
          <a:p>
            <a:pPr marL="0" indent="0">
              <a:buNone/>
            </a:pP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69473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93488"/>
    </mc:Choice>
    <mc:Fallback xmlns="">
      <p:transition spd="slow" advTm="193488"/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Hard Gelatin Capsules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dirty="0" smtClean="0"/>
              <a:t>For human use ,empty capsules ranging in size from 000 (the largest) to 5 (the smallest) are available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Larger capsules are available for veterinary use.</a:t>
            </a:r>
          </a:p>
          <a:p>
            <a:pPr>
              <a:buFont typeface="Wingdings" pitchFamily="2" charset="2"/>
              <a:buChar char="Ø"/>
            </a:pPr>
            <a:endParaRPr lang="en-US" dirty="0"/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5816" y="4077072"/>
            <a:ext cx="4845223" cy="18208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866988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57999"/>
    </mc:Choice>
    <mc:Fallback xmlns="">
      <p:transition spd="slow" advTm="157999"/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Hard Gelatin Capsules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smtClean="0"/>
              <a:t>Some non aquoes</a:t>
            </a:r>
            <a:r>
              <a:rPr lang="en-US" dirty="0" smtClean="0"/>
              <a:t> liquids ,such as fixed or volatile oils that do not interfere with the stability of gelatin shell can be added.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It is possible, rather than placing a liquid as such in capsule, the liquid mixed with inert powder to make a wet mass or paste which can be placed in capsules in usual manner.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10154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37122"/>
    </mc:Choice>
    <mc:Fallback xmlns="">
      <p:transition spd="slow" advTm="137122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Hard Gelatin Capsules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5698976" cy="4525963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itchFamily="2" charset="2"/>
              <a:buChar char="Ø"/>
            </a:pPr>
            <a:r>
              <a:rPr lang="en-US" dirty="0" smtClean="0"/>
              <a:t>There </a:t>
            </a:r>
            <a:r>
              <a:rPr lang="en-US" dirty="0"/>
              <a:t>are two types of capsule </a:t>
            </a:r>
            <a:r>
              <a:rPr lang="en-US" dirty="0">
                <a:solidFill>
                  <a:srgbClr val="FF0000"/>
                </a:solidFill>
              </a:rPr>
              <a:t>hard</a:t>
            </a:r>
            <a:r>
              <a:rPr lang="en-US" dirty="0"/>
              <a:t> and </a:t>
            </a:r>
            <a:r>
              <a:rPr lang="en-US" dirty="0">
                <a:solidFill>
                  <a:srgbClr val="FF0000"/>
                </a:solidFill>
              </a:rPr>
              <a:t>soft</a:t>
            </a:r>
            <a:r>
              <a:rPr lang="en-US" dirty="0"/>
              <a:t> or better adjectives would be </a:t>
            </a:r>
            <a:r>
              <a:rPr lang="en-US" dirty="0">
                <a:solidFill>
                  <a:srgbClr val="FF0000"/>
                </a:solidFill>
              </a:rPr>
              <a:t>two -piece </a:t>
            </a:r>
            <a:r>
              <a:rPr lang="en-US" dirty="0"/>
              <a:t>instead of hard and </a:t>
            </a:r>
            <a:r>
              <a:rPr lang="en-US" dirty="0">
                <a:solidFill>
                  <a:srgbClr val="FF0000"/>
                </a:solidFill>
              </a:rPr>
              <a:t>one- piece </a:t>
            </a:r>
            <a:r>
              <a:rPr lang="en-US" dirty="0"/>
              <a:t>instead of soft 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The </a:t>
            </a:r>
            <a:r>
              <a:rPr lang="en-US" dirty="0"/>
              <a:t>hard capsules consist of two pieces in the form of cylinders closed at one end, the shorter piece called </a:t>
            </a:r>
            <a:r>
              <a:rPr lang="en-US" dirty="0" smtClean="0">
                <a:solidFill>
                  <a:srgbClr val="FF0000"/>
                </a:solidFill>
              </a:rPr>
              <a:t>cap</a:t>
            </a:r>
            <a:r>
              <a:rPr lang="en-US" dirty="0" smtClean="0"/>
              <a:t> </a:t>
            </a:r>
            <a:r>
              <a:rPr lang="en-US" dirty="0"/>
              <a:t>fits over the open end of the longer piece called </a:t>
            </a:r>
            <a:r>
              <a:rPr lang="en-US" dirty="0" smtClean="0">
                <a:solidFill>
                  <a:srgbClr val="FF0000"/>
                </a:solidFill>
              </a:rPr>
              <a:t>body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The </a:t>
            </a:r>
            <a:r>
              <a:rPr lang="en-US" dirty="0"/>
              <a:t>hard capsule contain </a:t>
            </a:r>
            <a:r>
              <a:rPr lang="en-US" dirty="0">
                <a:solidFill>
                  <a:srgbClr val="FF0000"/>
                </a:solidFill>
              </a:rPr>
              <a:t>solid drugs or powder </a:t>
            </a:r>
            <a:r>
              <a:rPr lang="en-US" dirty="0"/>
              <a:t>while soft gelatin contain </a:t>
            </a:r>
            <a:r>
              <a:rPr lang="en-US" dirty="0">
                <a:solidFill>
                  <a:srgbClr val="FF0000"/>
                </a:solidFill>
              </a:rPr>
              <a:t>liquefied drugs</a:t>
            </a:r>
          </a:p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6032830" y="1988839"/>
            <a:ext cx="2978151" cy="3528393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en-US" b="1" dirty="0" smtClean="0">
                <a:solidFill>
                  <a:srgbClr val="FF0000"/>
                </a:solidFill>
              </a:rPr>
              <a:t>Capsule Parts</a:t>
            </a:r>
            <a:endParaRPr lang="en-US" b="1" dirty="0">
              <a:solidFill>
                <a:srgbClr val="FF0000"/>
              </a:solidFill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32831" y="2420888"/>
            <a:ext cx="2978150" cy="30963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32528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Hard Gelatin Capsules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Ø"/>
            </a:pPr>
            <a:r>
              <a:rPr lang="en-US" dirty="0"/>
              <a:t>Hard capsule is considered the </a:t>
            </a:r>
            <a:r>
              <a:rPr lang="en-US" dirty="0">
                <a:solidFill>
                  <a:srgbClr val="FF0000"/>
                </a:solidFill>
              </a:rPr>
              <a:t>second most </a:t>
            </a:r>
            <a:r>
              <a:rPr lang="en-US" dirty="0" smtClean="0">
                <a:solidFill>
                  <a:srgbClr val="FF0000"/>
                </a:solidFill>
              </a:rPr>
              <a:t>popular solid </a:t>
            </a:r>
            <a:r>
              <a:rPr lang="en-US" dirty="0">
                <a:solidFill>
                  <a:srgbClr val="FF0000"/>
                </a:solidFill>
              </a:rPr>
              <a:t>dosage</a:t>
            </a:r>
            <a:r>
              <a:rPr lang="en-US" dirty="0"/>
              <a:t> form behind the </a:t>
            </a:r>
            <a:r>
              <a:rPr lang="en-US" dirty="0" smtClean="0"/>
              <a:t>tablet </a:t>
            </a:r>
            <a:r>
              <a:rPr lang="en-US" dirty="0"/>
              <a:t>and this can be attributed to many </a:t>
            </a:r>
            <a:r>
              <a:rPr lang="en-US" dirty="0" smtClean="0"/>
              <a:t>merits:</a:t>
            </a:r>
          </a:p>
          <a:p>
            <a:r>
              <a:rPr lang="en-US" dirty="0">
                <a:solidFill>
                  <a:srgbClr val="FF0000"/>
                </a:solidFill>
              </a:rPr>
              <a:t>Elegance</a:t>
            </a:r>
            <a:r>
              <a:rPr lang="en-US" dirty="0"/>
              <a:t>, </a:t>
            </a:r>
            <a:r>
              <a:rPr lang="en-US" dirty="0">
                <a:solidFill>
                  <a:srgbClr val="FF0000"/>
                </a:solidFill>
              </a:rPr>
              <a:t>ease of use </a:t>
            </a:r>
            <a:r>
              <a:rPr lang="en-US" dirty="0"/>
              <a:t>and portability, </a:t>
            </a:r>
            <a:r>
              <a:rPr lang="en-US" dirty="0">
                <a:solidFill>
                  <a:srgbClr val="FF0000"/>
                </a:solidFill>
              </a:rPr>
              <a:t>accurate dosing </a:t>
            </a:r>
          </a:p>
          <a:p>
            <a:r>
              <a:rPr lang="en-US" dirty="0"/>
              <a:t>Easily </a:t>
            </a:r>
            <a:r>
              <a:rPr lang="en-US" dirty="0" smtClean="0"/>
              <a:t>swallowed </a:t>
            </a:r>
            <a:r>
              <a:rPr lang="en-US" dirty="0"/>
              <a:t>,slippery , </a:t>
            </a:r>
            <a:r>
              <a:rPr lang="en-US" dirty="0">
                <a:solidFill>
                  <a:srgbClr val="FF0000"/>
                </a:solidFill>
              </a:rPr>
              <a:t>tasteless</a:t>
            </a:r>
            <a:r>
              <a:rPr lang="en-US" dirty="0"/>
              <a:t> shell for drugs and this is important  for drugs with unpleasant taste or odor</a:t>
            </a:r>
          </a:p>
          <a:p>
            <a:r>
              <a:rPr lang="en-US" dirty="0">
                <a:solidFill>
                  <a:srgbClr val="FF0000"/>
                </a:solidFill>
              </a:rPr>
              <a:t>Large scale production </a:t>
            </a:r>
            <a:r>
              <a:rPr lang="en-US" dirty="0"/>
              <a:t>is possible in economic manner in </a:t>
            </a:r>
            <a:r>
              <a:rPr lang="en-US" dirty="0">
                <a:solidFill>
                  <a:srgbClr val="FF0000"/>
                </a:solidFill>
              </a:rPr>
              <a:t>wide range of colors 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3230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Hard Gelatin Capsules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More stable </a:t>
            </a:r>
            <a:r>
              <a:rPr lang="en-US" dirty="0" smtClean="0"/>
              <a:t>and have longer shelf life than their liquid counterparts</a:t>
            </a:r>
          </a:p>
          <a:p>
            <a:r>
              <a:rPr lang="en-US" dirty="0" smtClean="0"/>
              <a:t>Can be used by pharmacist for </a:t>
            </a:r>
            <a:r>
              <a:rPr lang="en-US" dirty="0" smtClean="0">
                <a:solidFill>
                  <a:srgbClr val="FF0000"/>
                </a:solidFill>
              </a:rPr>
              <a:t>extemporaneous compounding </a:t>
            </a:r>
            <a:r>
              <a:rPr lang="en-US" dirty="0" smtClean="0"/>
              <a:t>of prescription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Ready availability </a:t>
            </a:r>
            <a:r>
              <a:rPr lang="en-US" dirty="0" smtClean="0"/>
              <a:t>of the contained drug since </a:t>
            </a:r>
            <a:r>
              <a:rPr lang="en-US" dirty="0" smtClean="0">
                <a:solidFill>
                  <a:srgbClr val="FF0000"/>
                </a:solidFill>
              </a:rPr>
              <a:t>minimal excipient </a:t>
            </a:r>
            <a:r>
              <a:rPr lang="en-US" dirty="0" smtClean="0"/>
              <a:t>and </a:t>
            </a:r>
            <a:r>
              <a:rPr lang="en-US" dirty="0" smtClean="0">
                <a:solidFill>
                  <a:srgbClr val="FF0000"/>
                </a:solidFill>
              </a:rPr>
              <a:t>little pressure </a:t>
            </a:r>
            <a:r>
              <a:rPr lang="en-US" dirty="0" smtClean="0"/>
              <a:t>are required to compact the material as is necessary in tableting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Different release pattern </a:t>
            </a:r>
            <a:r>
              <a:rPr lang="en-US" dirty="0" smtClean="0"/>
              <a:t>can be obtained by change the content of capsules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9289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Hard Gelatin Capsules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Ø"/>
            </a:pPr>
            <a:r>
              <a:rPr lang="en-US" dirty="0" smtClean="0"/>
              <a:t>Gelatin </a:t>
            </a:r>
            <a:r>
              <a:rPr lang="en-US" dirty="0"/>
              <a:t>is a substance of </a:t>
            </a:r>
            <a:r>
              <a:rPr lang="en-US" dirty="0">
                <a:solidFill>
                  <a:srgbClr val="FF0000"/>
                </a:solidFill>
              </a:rPr>
              <a:t>natural origin but does not occur as such in nature</a:t>
            </a:r>
            <a:r>
              <a:rPr lang="en-US" dirty="0"/>
              <a:t>, it is prepared by the </a:t>
            </a:r>
            <a:r>
              <a:rPr lang="en-US" dirty="0">
                <a:solidFill>
                  <a:srgbClr val="FF0000"/>
                </a:solidFill>
              </a:rPr>
              <a:t>irreversible  hydrolysis of collagen </a:t>
            </a:r>
            <a:r>
              <a:rPr lang="en-US" dirty="0"/>
              <a:t>which is the main constituent of connective tissue</a:t>
            </a:r>
          </a:p>
          <a:p>
            <a:pPr>
              <a:buFont typeface="Wingdings" pitchFamily="2" charset="2"/>
              <a:buChar char="Ø"/>
            </a:pPr>
            <a:r>
              <a:rPr lang="en-US" dirty="0">
                <a:solidFill>
                  <a:srgbClr val="FF0000"/>
                </a:solidFill>
              </a:rPr>
              <a:t>Animal skin and bones</a:t>
            </a:r>
            <a:r>
              <a:rPr lang="en-US" dirty="0"/>
              <a:t> are the raw materials used for the </a:t>
            </a:r>
            <a:r>
              <a:rPr lang="en-US" dirty="0" smtClean="0"/>
              <a:t>manufacture</a:t>
            </a:r>
          </a:p>
          <a:p>
            <a:pPr>
              <a:buFont typeface="Wingdings" pitchFamily="2" charset="2"/>
              <a:buChar char="Ø"/>
            </a:pPr>
            <a:r>
              <a:rPr lang="en-US" dirty="0"/>
              <a:t>The physical and chemical properties are mainly functions of the </a:t>
            </a:r>
            <a:r>
              <a:rPr lang="en-US" dirty="0">
                <a:solidFill>
                  <a:srgbClr val="FF0000"/>
                </a:solidFill>
              </a:rPr>
              <a:t>parent collagen, method of extraction </a:t>
            </a:r>
            <a:r>
              <a:rPr lang="en-US" dirty="0" smtClean="0">
                <a:solidFill>
                  <a:srgbClr val="FF0000"/>
                </a:solidFill>
              </a:rPr>
              <a:t>,pH </a:t>
            </a:r>
            <a:r>
              <a:rPr lang="en-US" dirty="0">
                <a:solidFill>
                  <a:srgbClr val="FF0000"/>
                </a:solidFill>
              </a:rPr>
              <a:t>value, thermal degradation, and electrolyte content</a:t>
            </a:r>
          </a:p>
          <a:p>
            <a:pPr>
              <a:buFont typeface="Wingdings" pitchFamily="2" charset="2"/>
              <a:buChar char="Ø"/>
            </a:pPr>
            <a:endParaRPr lang="en-US" dirty="0"/>
          </a:p>
          <a:p>
            <a:pPr>
              <a:buFont typeface="Wingdings" pitchFamily="2" charset="2"/>
              <a:buChar char="Ø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54514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Hard Gelatin Capsules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dirty="0"/>
              <a:t>Accordingly we have </a:t>
            </a:r>
            <a:r>
              <a:rPr lang="en-US" dirty="0">
                <a:solidFill>
                  <a:srgbClr val="FF0000"/>
                </a:solidFill>
              </a:rPr>
              <a:t>two types </a:t>
            </a:r>
            <a:r>
              <a:rPr lang="en-US" dirty="0"/>
              <a:t>of gelatin :</a:t>
            </a:r>
          </a:p>
          <a:p>
            <a:pPr>
              <a:buFont typeface="Wingdings" pitchFamily="2" charset="2"/>
              <a:buChar char="Ø"/>
            </a:pPr>
            <a:r>
              <a:rPr lang="en-US" dirty="0">
                <a:solidFill>
                  <a:srgbClr val="FF0000"/>
                </a:solidFill>
              </a:rPr>
              <a:t>Type A </a:t>
            </a:r>
            <a:r>
              <a:rPr lang="en-US" dirty="0"/>
              <a:t>derived from </a:t>
            </a:r>
            <a:r>
              <a:rPr lang="en-US" dirty="0">
                <a:solidFill>
                  <a:srgbClr val="FF0000"/>
                </a:solidFill>
              </a:rPr>
              <a:t>acidic treated precursors </a:t>
            </a:r>
            <a:r>
              <a:rPr lang="en-US" dirty="0"/>
              <a:t>that exhibits an </a:t>
            </a:r>
            <a:r>
              <a:rPr lang="en-US" dirty="0">
                <a:solidFill>
                  <a:srgbClr val="FF0000"/>
                </a:solidFill>
              </a:rPr>
              <a:t>isoelectric point at </a:t>
            </a:r>
            <a:r>
              <a:rPr lang="en-US" dirty="0" smtClean="0">
                <a:solidFill>
                  <a:srgbClr val="FF0000"/>
                </a:solidFill>
              </a:rPr>
              <a:t>pH9</a:t>
            </a:r>
            <a:r>
              <a:rPr lang="en-US" dirty="0"/>
              <a:t>. It is manufactured mainly from </a:t>
            </a:r>
            <a:r>
              <a:rPr lang="en-US" dirty="0">
                <a:solidFill>
                  <a:srgbClr val="FF0000"/>
                </a:solidFill>
              </a:rPr>
              <a:t>pork skin</a:t>
            </a:r>
          </a:p>
          <a:p>
            <a:pPr>
              <a:buFont typeface="Wingdings" pitchFamily="2" charset="2"/>
              <a:buChar char="Ø"/>
            </a:pPr>
            <a:r>
              <a:rPr lang="en-US" dirty="0">
                <a:solidFill>
                  <a:srgbClr val="FF0000"/>
                </a:solidFill>
              </a:rPr>
              <a:t>Type B</a:t>
            </a:r>
            <a:r>
              <a:rPr lang="en-US" dirty="0"/>
              <a:t> derived from </a:t>
            </a:r>
            <a:r>
              <a:rPr lang="en-US" dirty="0">
                <a:solidFill>
                  <a:srgbClr val="FF0000"/>
                </a:solidFill>
              </a:rPr>
              <a:t>alkali treated precursors </a:t>
            </a:r>
            <a:r>
              <a:rPr lang="en-US" dirty="0"/>
              <a:t>that exhibits an </a:t>
            </a:r>
            <a:r>
              <a:rPr lang="en-US" dirty="0">
                <a:solidFill>
                  <a:srgbClr val="FF0000"/>
                </a:solidFill>
              </a:rPr>
              <a:t>isoelectric point at </a:t>
            </a:r>
            <a:r>
              <a:rPr lang="en-US" dirty="0" smtClean="0">
                <a:solidFill>
                  <a:srgbClr val="FF0000"/>
                </a:solidFill>
              </a:rPr>
              <a:t>pH4.7</a:t>
            </a:r>
            <a:r>
              <a:rPr lang="en-US" dirty="0" smtClean="0"/>
              <a:t>,it </a:t>
            </a:r>
            <a:r>
              <a:rPr lang="en-US" dirty="0"/>
              <a:t>is manufactured mainly from </a:t>
            </a:r>
            <a:r>
              <a:rPr lang="en-US" dirty="0">
                <a:solidFill>
                  <a:srgbClr val="FF0000"/>
                </a:solidFill>
              </a:rPr>
              <a:t>animal bones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98795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Hard Gelatin Capsules</a:t>
            </a:r>
            <a:endParaRPr lang="en-US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340768"/>
            <a:ext cx="7920880" cy="40785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340819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Hard Gelatin Capsules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Hard capsules may be made by </a:t>
            </a:r>
            <a:r>
              <a:rPr lang="en-US" dirty="0">
                <a:solidFill>
                  <a:srgbClr val="FF0000"/>
                </a:solidFill>
              </a:rPr>
              <a:t>either type </a:t>
            </a:r>
            <a:r>
              <a:rPr lang="en-US" dirty="0"/>
              <a:t>of gelatin , but practically </a:t>
            </a:r>
            <a:r>
              <a:rPr lang="en-US" dirty="0">
                <a:solidFill>
                  <a:srgbClr val="FF0000"/>
                </a:solidFill>
              </a:rPr>
              <a:t>mixture</a:t>
            </a:r>
            <a:r>
              <a:rPr lang="en-US" dirty="0"/>
              <a:t> from both types are used</a:t>
            </a:r>
          </a:p>
          <a:p>
            <a:r>
              <a:rPr lang="en-US" dirty="0"/>
              <a:t>Blends of bone and pork skin gelatins of relative </a:t>
            </a:r>
            <a:r>
              <a:rPr lang="en-US" dirty="0">
                <a:solidFill>
                  <a:srgbClr val="FF0000"/>
                </a:solidFill>
              </a:rPr>
              <a:t>high gel strength </a:t>
            </a:r>
          </a:p>
          <a:p>
            <a:r>
              <a:rPr lang="en-US" dirty="0"/>
              <a:t>The </a:t>
            </a:r>
            <a:r>
              <a:rPr lang="en-US" dirty="0">
                <a:solidFill>
                  <a:srgbClr val="FF0000"/>
                </a:solidFill>
              </a:rPr>
              <a:t>bone gelatin </a:t>
            </a:r>
            <a:r>
              <a:rPr lang="en-US" dirty="0"/>
              <a:t>produce </a:t>
            </a:r>
            <a:r>
              <a:rPr lang="en-US" dirty="0">
                <a:solidFill>
                  <a:srgbClr val="FF0000"/>
                </a:solidFill>
              </a:rPr>
              <a:t>tough ,firm film but tend to be hazy and brittle </a:t>
            </a:r>
            <a:r>
              <a:rPr lang="en-US" dirty="0"/>
              <a:t>while </a:t>
            </a:r>
            <a:r>
              <a:rPr lang="en-US" dirty="0">
                <a:solidFill>
                  <a:srgbClr val="FF0000"/>
                </a:solidFill>
              </a:rPr>
              <a:t>pork skin gelatin contribute plasticity and clarity </a:t>
            </a:r>
            <a:r>
              <a:rPr lang="en-US" dirty="0"/>
              <a:t>to the blend by reducing haze and cloudiness in the finished capsules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1686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165</TotalTime>
  <Words>1343</Words>
  <Application>Microsoft Office PowerPoint</Application>
  <PresentationFormat>On-screen Show (4:3)</PresentationFormat>
  <Paragraphs>156</Paragraphs>
  <Slides>28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28</vt:i4>
      </vt:variant>
    </vt:vector>
  </HeadingPairs>
  <TitlesOfParts>
    <vt:vector size="30" baseType="lpstr">
      <vt:lpstr>Office Theme</vt:lpstr>
      <vt:lpstr>1_Office Theme</vt:lpstr>
      <vt:lpstr>Industrial Pharmacy/Fifth Stage</vt:lpstr>
      <vt:lpstr>Hard Gelatin Capsules</vt:lpstr>
      <vt:lpstr>Hard Gelatin Capsules</vt:lpstr>
      <vt:lpstr>Hard Gelatin Capsules</vt:lpstr>
      <vt:lpstr>Hard Gelatin Capsules</vt:lpstr>
      <vt:lpstr>Hard Gelatin Capsules</vt:lpstr>
      <vt:lpstr>Hard Gelatin Capsules</vt:lpstr>
      <vt:lpstr>Hard Gelatin Capsules</vt:lpstr>
      <vt:lpstr>Hard Gelatin Capsules</vt:lpstr>
      <vt:lpstr>Hard Gelatin Capsules</vt:lpstr>
      <vt:lpstr>Hard Gelatin Capsules</vt:lpstr>
      <vt:lpstr>Hard Gelatin Capsules</vt:lpstr>
      <vt:lpstr>Hard Gelatin Capsules</vt:lpstr>
      <vt:lpstr>Hard Gelatin Capsules</vt:lpstr>
      <vt:lpstr>Hard Gelatin Capsules</vt:lpstr>
      <vt:lpstr>Hard Gelatin Capsules</vt:lpstr>
      <vt:lpstr>Hard Gelatin Capsules</vt:lpstr>
      <vt:lpstr>Hard Gelatin Capsules</vt:lpstr>
      <vt:lpstr>Hard Gelatin Capsules</vt:lpstr>
      <vt:lpstr>Hard Gelatin Capsules</vt:lpstr>
      <vt:lpstr>Hard Gelatin Capsules</vt:lpstr>
      <vt:lpstr>Hard Gelatin Capsules</vt:lpstr>
      <vt:lpstr>Hard Gelatin Capsules</vt:lpstr>
      <vt:lpstr>Hard Gelatin Capsules</vt:lpstr>
      <vt:lpstr>Hard Gelatin Capsules</vt:lpstr>
      <vt:lpstr>Hard Gelatin Capsules</vt:lpstr>
      <vt:lpstr>Hard Gelatin Capsules</vt:lpstr>
      <vt:lpstr>Hard Gelatin Capsules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Hard Gelatin Capsules</dc:title>
  <dc:creator>مكتب حمادة للأنترنت</dc:creator>
  <cp:lastModifiedBy>مكتب حماده للأنترنت</cp:lastModifiedBy>
  <cp:revision>12</cp:revision>
  <dcterms:created xsi:type="dcterms:W3CDTF">2020-12-18T16:22:00Z</dcterms:created>
  <dcterms:modified xsi:type="dcterms:W3CDTF">2022-12-13T03:45:02Z</dcterms:modified>
</cp:coreProperties>
</file>