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9" r:id="rId16"/>
    <p:sldId id="271" r:id="rId17"/>
    <p:sldId id="301" r:id="rId18"/>
    <p:sldId id="302" r:id="rId19"/>
    <p:sldId id="303" r:id="rId20"/>
    <p:sldId id="304" r:id="rId21"/>
    <p:sldId id="273" r:id="rId22"/>
    <p:sldId id="306" r:id="rId23"/>
    <p:sldId id="274" r:id="rId24"/>
    <p:sldId id="307" r:id="rId25"/>
    <p:sldId id="287" r:id="rId26"/>
    <p:sldId id="275" r:id="rId27"/>
    <p:sldId id="288" r:id="rId28"/>
    <p:sldId id="289" r:id="rId29"/>
    <p:sldId id="290" r:id="rId30"/>
    <p:sldId id="291" r:id="rId31"/>
    <p:sldId id="292" r:id="rId32"/>
    <p:sldId id="293" r:id="rId33"/>
    <p:sldId id="294" r:id="rId34"/>
    <p:sldId id="296" r:id="rId35"/>
    <p:sldId id="308" r:id="rId36"/>
    <p:sldId id="3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1776" y="-3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529ACE4-7B12-4706-BD89-25F4C0737A48}" type="datetimeFigureOut">
              <a:rPr lang="ar-IQ" smtClean="0"/>
              <a:t>1444-03-13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5395644-9C54-4176-BB6C-A36E05D270B3}" type="slidenum">
              <a:rPr lang="ar-IQ" smtClean="0"/>
              <a:t>‹#›</a:t>
            </a:fld>
            <a:endParaRPr lang="ar-IQ"/>
          </a:p>
        </p:txBody>
      </p:sp>
    </p:spTree>
    <p:extLst>
      <p:ext uri="{BB962C8B-B14F-4D97-AF65-F5344CB8AC3E}">
        <p14:creationId xmlns:p14="http://schemas.microsoft.com/office/powerpoint/2010/main" val="39483279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CDC09-52B5-4B9B-A9F9-CC48573C298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8783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5395644-9C54-4176-BB6C-A36E05D270B3}" type="slidenum">
              <a:rPr lang="ar-IQ" smtClean="0"/>
              <a:t>22</a:t>
            </a:fld>
            <a:endParaRPr lang="ar-IQ"/>
          </a:p>
        </p:txBody>
      </p:sp>
    </p:spTree>
    <p:extLst>
      <p:ext uri="{BB962C8B-B14F-4D97-AF65-F5344CB8AC3E}">
        <p14:creationId xmlns:p14="http://schemas.microsoft.com/office/powerpoint/2010/main" val="6054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1BEF3B-AEDB-4EE9-91A6-681C819EABD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127902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BEF3B-AEDB-4EE9-91A6-681C819EABD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33777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BEF3B-AEDB-4EE9-91A6-681C819EABD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263132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0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3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46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9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209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2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196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6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1BEF3B-AEDB-4EE9-91A6-681C819EABD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1784632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3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58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387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280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80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32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940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368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163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7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1BEF3B-AEDB-4EE9-91A6-681C819EABD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20498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01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4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009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48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1BEF3B-AEDB-4EE9-91A6-681C819EABDC}"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318942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BEF3B-AEDB-4EE9-91A6-681C819EABDC}"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300537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1BEF3B-AEDB-4EE9-91A6-681C819EABDC}"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60448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BEF3B-AEDB-4EE9-91A6-681C819EABDC}"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204068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1BEF3B-AEDB-4EE9-91A6-681C819EABDC}"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97975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1BEF3B-AEDB-4EE9-91A6-681C819EABDC}"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58640-2CC4-4F6E-82BD-2E950073BA0C}" type="slidenum">
              <a:rPr lang="en-US" smtClean="0"/>
              <a:t>‹#›</a:t>
            </a:fld>
            <a:endParaRPr lang="en-US"/>
          </a:p>
        </p:txBody>
      </p:sp>
    </p:spTree>
    <p:extLst>
      <p:ext uri="{BB962C8B-B14F-4D97-AF65-F5344CB8AC3E}">
        <p14:creationId xmlns:p14="http://schemas.microsoft.com/office/powerpoint/2010/main" val="28557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BEF3B-AEDB-4EE9-91A6-681C819EABDC}" type="datetimeFigureOut">
              <a:rPr lang="en-US" smtClean="0"/>
              <a:t>10/8/2022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58640-2CC4-4F6E-82BD-2E950073BA0C}" type="slidenum">
              <a:rPr lang="en-US" smtClean="0"/>
              <a:t>‹#›</a:t>
            </a:fld>
            <a:endParaRPr lang="en-US"/>
          </a:p>
        </p:txBody>
      </p:sp>
    </p:spTree>
    <p:extLst>
      <p:ext uri="{BB962C8B-B14F-4D97-AF65-F5344CB8AC3E}">
        <p14:creationId xmlns:p14="http://schemas.microsoft.com/office/powerpoint/2010/main" val="140040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8F855-FD98-47BF-8245-BAE1ECF45A0A}"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62DC9-91B0-473B-8F5C-CC60C5BFB1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921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38F0D-D0CD-4969-9ABE-EB4EF34FE809}" type="datetimeFigureOut">
              <a:rPr lang="en-US" smtClean="0">
                <a:solidFill>
                  <a:prstClr val="black">
                    <a:tint val="75000"/>
                  </a:prstClr>
                </a:solidFill>
              </a:rPr>
              <a:pPr/>
              <a:t>10/8/2022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1F04D-EB3F-4B37-9ED3-18DCBC56B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59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9.xml"/><Relationship Id="rId5" Type="http://schemas.openxmlformats.org/officeDocument/2006/relationships/image" Target="../media/image23.jpe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84784"/>
            <a:ext cx="8134672" cy="2115667"/>
          </a:xfrm>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Industrial Pharmacy/Fifth Stage</a:t>
            </a:r>
          </a:p>
        </p:txBody>
      </p:sp>
      <p:sp>
        <p:nvSpPr>
          <p:cNvPr id="3" name="Subtitle 2"/>
          <p:cNvSpPr>
            <a:spLocks noGrp="1"/>
          </p:cNvSpPr>
          <p:nvPr>
            <p:ph type="subTitle" idx="1"/>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Lecturer </a:t>
            </a:r>
            <a:r>
              <a:rPr lang="en-US"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Dr.Nawar</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Michael</a:t>
            </a:r>
          </a:p>
          <a:p>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Lecture:1</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7830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t>Product identification is easy when the tablet is colored ,scored ,or embossed </a:t>
            </a:r>
          </a:p>
          <a:p>
            <a:endParaRPr lang="en-US" dirty="0"/>
          </a:p>
          <a:p>
            <a:endParaRPr lang="en-US" dirty="0"/>
          </a:p>
          <a:p>
            <a:endParaRPr lang="en-US" dirty="0"/>
          </a:p>
          <a:p>
            <a:endParaRPr lang="en-US" dirty="0"/>
          </a:p>
          <a:p>
            <a:pPr>
              <a:buFont typeface="Wingdings" pitchFamily="2" charset="2"/>
              <a:buChar char="Ø"/>
            </a:pPr>
            <a:r>
              <a:rPr lang="en-US" dirty="0"/>
              <a:t>Different release profile can be obtained with tablets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75" y="332656"/>
            <a:ext cx="835310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944"/>
          <a:stretch/>
        </p:blipFill>
        <p:spPr bwMode="auto">
          <a:xfrm>
            <a:off x="507975" y="2780928"/>
            <a:ext cx="1647825" cy="175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748" y="2780928"/>
            <a:ext cx="1476164" cy="175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367765"/>
            <a:ext cx="45815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44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effectLst>
                  <a:outerShdw blurRad="38100" dist="38100" dir="2700000" algn="tl">
                    <a:srgbClr val="000000">
                      <a:alpha val="43137"/>
                    </a:srgbClr>
                  </a:outerShdw>
                </a:effectLst>
              </a:rPr>
              <a:t>Disadvantages</a:t>
            </a:r>
          </a:p>
        </p:txBody>
      </p:sp>
      <p:sp>
        <p:nvSpPr>
          <p:cNvPr id="3" name="Content Placeholder 2"/>
          <p:cNvSpPr>
            <a:spLocks noGrp="1"/>
          </p:cNvSpPr>
          <p:nvPr>
            <p:ph idx="1"/>
          </p:nvPr>
        </p:nvSpPr>
        <p:spPr>
          <a:xfrm>
            <a:off x="457199" y="1600200"/>
            <a:ext cx="6139779" cy="4525963"/>
          </a:xfrm>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Some drugs </a:t>
            </a:r>
            <a:r>
              <a:rPr lang="en-US" sz="2800" dirty="0">
                <a:solidFill>
                  <a:srgbClr val="FF0000"/>
                </a:solidFill>
                <a:latin typeface="Times New Roman" pitchFamily="18" charset="0"/>
                <a:cs typeface="Times New Roman" pitchFamily="18" charset="0"/>
              </a:rPr>
              <a:t>resist compression </a:t>
            </a:r>
            <a:r>
              <a:rPr lang="en-US" sz="2800" dirty="0">
                <a:latin typeface="Times New Roman" pitchFamily="18" charset="0"/>
                <a:cs typeface="Times New Roman" pitchFamily="18" charset="0"/>
              </a:rPr>
              <a:t>into dense compacts due to its amorphous nature or low density. </a:t>
            </a:r>
          </a:p>
          <a:p>
            <a:pPr algn="just">
              <a:buFont typeface="Wingdings" pitchFamily="2" charset="2"/>
              <a:buChar char="Ø"/>
            </a:pPr>
            <a:r>
              <a:rPr lang="en-US" sz="2800" dirty="0">
                <a:latin typeface="Times New Roman" pitchFamily="18" charset="0"/>
                <a:cs typeface="Times New Roman" pitchFamily="18" charset="0"/>
              </a:rPr>
              <a:t>Drugs with </a:t>
            </a:r>
            <a:r>
              <a:rPr lang="en-US" sz="2800" dirty="0">
                <a:solidFill>
                  <a:srgbClr val="FF0000"/>
                </a:solidFill>
                <a:latin typeface="Times New Roman" pitchFamily="18" charset="0"/>
                <a:cs typeface="Times New Roman" pitchFamily="18" charset="0"/>
              </a:rPr>
              <a:t>poor wetting , slow dissolution </a:t>
            </a:r>
            <a:r>
              <a:rPr lang="en-US" sz="2800" dirty="0" smtClean="0">
                <a:solidFill>
                  <a:srgbClr val="FF0000"/>
                </a:solidFill>
                <a:latin typeface="Times New Roman" pitchFamily="18" charset="0"/>
                <a:cs typeface="Times New Roman" pitchFamily="18" charset="0"/>
              </a:rPr>
              <a:t>properties, </a:t>
            </a:r>
            <a:r>
              <a:rPr lang="en-US" sz="2800" dirty="0">
                <a:solidFill>
                  <a:srgbClr val="FF0000"/>
                </a:solidFill>
                <a:latin typeface="Times New Roman" pitchFamily="18" charset="0"/>
                <a:cs typeface="Times New Roman" pitchFamily="18" charset="0"/>
              </a:rPr>
              <a:t>with window </a:t>
            </a:r>
            <a:r>
              <a:rPr lang="en-US" sz="2800" dirty="0" smtClean="0">
                <a:solidFill>
                  <a:srgbClr val="FF0000"/>
                </a:solidFill>
                <a:latin typeface="Times New Roman" pitchFamily="18" charset="0"/>
                <a:cs typeface="Times New Roman" pitchFamily="18" charset="0"/>
              </a:rPr>
              <a:t>absorption</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bioavailability problems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intermediate to large </a:t>
            </a:r>
            <a:r>
              <a:rPr lang="en-US" sz="2800" dirty="0" smtClean="0">
                <a:solidFill>
                  <a:srgbClr val="FF0000"/>
                </a:solidFill>
                <a:latin typeface="Times New Roman" pitchFamily="18" charset="0"/>
                <a:cs typeface="Times New Roman" pitchFamily="18" charset="0"/>
              </a:rPr>
              <a:t>dose </a:t>
            </a:r>
            <a:r>
              <a:rPr lang="en-US" sz="2800" dirty="0" smtClean="0">
                <a:latin typeface="Times New Roman" pitchFamily="18" charset="0"/>
                <a:cs typeface="Times New Roman" pitchFamily="18" charset="0"/>
              </a:rPr>
              <a:t>or </a:t>
            </a:r>
            <a:r>
              <a:rPr lang="en-US" sz="2800" dirty="0">
                <a:latin typeface="Times New Roman" pitchFamily="18" charset="0"/>
                <a:cs typeface="Times New Roman" pitchFamily="18" charset="0"/>
              </a:rPr>
              <a:t>any combination of these features may complicate formation of tablets.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840" y="260648"/>
            <a:ext cx="4762500" cy="122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979" y="170080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4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effectLst>
                  <a:outerShdw blurRad="38100" dist="38100" dir="2700000" algn="tl">
                    <a:srgbClr val="000000">
                      <a:alpha val="43137"/>
                    </a:srgbClr>
                  </a:outerShdw>
                </a:effectLst>
              </a:rPr>
              <a:t>Disadvantages</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Drugs with </a:t>
            </a:r>
            <a:r>
              <a:rPr lang="en-US" sz="2800" dirty="0">
                <a:solidFill>
                  <a:srgbClr val="FF0000"/>
                </a:solidFill>
                <a:latin typeface="Times New Roman" pitchFamily="18" charset="0"/>
                <a:cs typeface="Times New Roman" pitchFamily="18" charset="0"/>
              </a:rPr>
              <a:t>bitter taste, objectionable odor, or those sensitive to oxygen or atmospheric moisture</a:t>
            </a:r>
            <a:r>
              <a:rPr lang="en-US" sz="2800" dirty="0">
                <a:latin typeface="Times New Roman" pitchFamily="18" charset="0"/>
                <a:cs typeface="Times New Roman" pitchFamily="18" charset="0"/>
              </a:rPr>
              <a:t> may require </a:t>
            </a:r>
            <a:r>
              <a:rPr lang="en-US" sz="2800" dirty="0">
                <a:solidFill>
                  <a:srgbClr val="FF0000"/>
                </a:solidFill>
                <a:latin typeface="Times New Roman" pitchFamily="18" charset="0"/>
                <a:cs typeface="Times New Roman" pitchFamily="18" charset="0"/>
              </a:rPr>
              <a:t>encapsulation</a:t>
            </a:r>
            <a:r>
              <a:rPr lang="en-US" sz="2800" dirty="0">
                <a:latin typeface="Times New Roman" pitchFamily="18" charset="0"/>
                <a:cs typeface="Times New Roman" pitchFamily="18" charset="0"/>
              </a:rPr>
              <a:t> before compression or may require </a:t>
            </a:r>
            <a:r>
              <a:rPr lang="en-US" sz="2800" dirty="0">
                <a:solidFill>
                  <a:srgbClr val="FF0000"/>
                </a:solidFill>
                <a:latin typeface="Times New Roman" pitchFamily="18" charset="0"/>
                <a:cs typeface="Times New Roman" pitchFamily="18" charset="0"/>
              </a:rPr>
              <a:t>coating</a:t>
            </a:r>
            <a:r>
              <a:rPr lang="en-US" sz="2800" dirty="0">
                <a:latin typeface="Times New Roman" pitchFamily="18" charset="0"/>
                <a:cs typeface="Times New Roman" pitchFamily="18" charset="0"/>
              </a:rPr>
              <a:t> which impose additional cost, in such cases capsules is considered better alternative.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648"/>
            <a:ext cx="47609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969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Stages of Tablet Formation</a:t>
            </a:r>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The tablets are prepared by directing particles into close proximity by powder compression.</a:t>
            </a:r>
          </a:p>
          <a:p>
            <a:pPr algn="just">
              <a:buFont typeface="Wingdings" pitchFamily="2" charset="2"/>
              <a:buChar char="Ø"/>
            </a:pPr>
            <a:r>
              <a:rPr lang="en-US" dirty="0">
                <a:latin typeface="Times New Roman" pitchFamily="18" charset="0"/>
                <a:cs typeface="Times New Roman" pitchFamily="18" charset="0"/>
              </a:rPr>
              <a:t>The particles cohere into </a:t>
            </a:r>
            <a:r>
              <a:rPr lang="en-US" dirty="0">
                <a:solidFill>
                  <a:srgbClr val="FF0000"/>
                </a:solidFill>
                <a:latin typeface="Times New Roman" pitchFamily="18" charset="0"/>
                <a:cs typeface="Times New Roman" pitchFamily="18" charset="0"/>
              </a:rPr>
              <a:t>porous, solid specimen of defined </a:t>
            </a:r>
            <a:r>
              <a:rPr lang="en-US" dirty="0" smtClean="0">
                <a:solidFill>
                  <a:srgbClr val="FF0000"/>
                </a:solidFill>
                <a:latin typeface="Times New Roman" pitchFamily="18" charset="0"/>
                <a:cs typeface="Times New Roman" pitchFamily="18" charset="0"/>
              </a:rPr>
              <a:t>geometry(compact)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72334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Stages of Tablet Formation</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a:latin typeface="Times New Roman" pitchFamily="18" charset="0"/>
                <a:cs typeface="Times New Roman" pitchFamily="18" charset="0"/>
              </a:rPr>
              <a:t>Powder </a:t>
            </a:r>
            <a:r>
              <a:rPr lang="en-US" dirty="0">
                <a:solidFill>
                  <a:srgbClr val="FF0000"/>
                </a:solidFill>
                <a:latin typeface="Times New Roman" pitchFamily="18" charset="0"/>
                <a:cs typeface="Times New Roman" pitchFamily="18" charset="0"/>
              </a:rPr>
              <a:t>compression</a:t>
            </a:r>
            <a:r>
              <a:rPr lang="en-US" dirty="0">
                <a:latin typeface="Times New Roman" pitchFamily="18" charset="0"/>
                <a:cs typeface="Times New Roman" pitchFamily="18" charset="0"/>
              </a:rPr>
              <a:t> is the reduction in the </a:t>
            </a:r>
            <a:r>
              <a:rPr lang="en-US" dirty="0" smtClean="0">
                <a:latin typeface="Times New Roman" pitchFamily="18" charset="0"/>
                <a:cs typeface="Times New Roman" pitchFamily="18" charset="0"/>
              </a:rPr>
              <a:t>volume or increasing density </a:t>
            </a:r>
            <a:r>
              <a:rPr lang="en-US" dirty="0">
                <a:latin typeface="Times New Roman" pitchFamily="18" charset="0"/>
                <a:cs typeface="Times New Roman" pitchFamily="18" charset="0"/>
              </a:rPr>
              <a:t>of powder owing to the application of a force.</a:t>
            </a:r>
          </a:p>
          <a:p>
            <a:pPr>
              <a:buFont typeface="Wingdings" pitchFamily="2" charset="2"/>
              <a:buChar char="Ø"/>
            </a:pPr>
            <a:r>
              <a:rPr lang="en-US" dirty="0">
                <a:latin typeface="Times New Roman" pitchFamily="18" charset="0"/>
                <a:cs typeface="Times New Roman" pitchFamily="18" charset="0"/>
              </a:rPr>
              <a:t>Bonds are formed between particles which provide coherence to the powder and compact is formed.</a:t>
            </a:r>
          </a:p>
          <a:p>
            <a:pPr>
              <a:buFont typeface="Wingdings" pitchFamily="2" charset="2"/>
              <a:buChar char="Ø"/>
            </a:pPr>
            <a:r>
              <a:rPr lang="en-US" dirty="0">
                <a:solidFill>
                  <a:srgbClr val="FF0000"/>
                </a:solidFill>
                <a:latin typeface="Times New Roman" pitchFamily="18" charset="0"/>
                <a:cs typeface="Times New Roman" pitchFamily="18" charset="0"/>
              </a:rPr>
              <a:t>Compaction</a:t>
            </a:r>
            <a:r>
              <a:rPr lang="en-US" dirty="0">
                <a:latin typeface="Times New Roman" pitchFamily="18" charset="0"/>
                <a:cs typeface="Times New Roman" pitchFamily="18" charset="0"/>
              </a:rPr>
              <a:t> is formation of solid specimen of defined geometry due to compression</a:t>
            </a:r>
            <a:r>
              <a:rPr lang="en-US" dirty="0" smtClean="0"/>
              <a:t>.</a:t>
            </a:r>
          </a:p>
          <a:p>
            <a:pPr>
              <a:buFont typeface="Wingdings" pitchFamily="2" charset="2"/>
              <a:buChar char="Ø"/>
            </a:pPr>
            <a:r>
              <a:rPr lang="en-US" dirty="0" smtClean="0">
                <a:solidFill>
                  <a:srgbClr val="FF0000"/>
                </a:solidFill>
                <a:latin typeface="Times New Roman" pitchFamily="18" charset="0"/>
                <a:cs typeface="Times New Roman" pitchFamily="18" charset="0"/>
              </a:rPr>
              <a:t>Is compaction part from compression? </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9746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Stages of Tablet Formation</a:t>
            </a:r>
            <a:endParaRPr lang="ar-IQ" b="1" dirty="0">
              <a:solidFill>
                <a:srgbClr val="FF0000"/>
              </a:solidFill>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7488832"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17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Parts of Tablet Machines</a:t>
            </a:r>
            <a:endParaRPr lang="ar-IQ" b="1"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336704" cy="4248472"/>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767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Types of Tablet Machines</a:t>
            </a:r>
            <a:endParaRPr lang="ar-IQ"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1</a:t>
            </a:r>
            <a:r>
              <a:rPr lang="en-US" dirty="0" smtClean="0"/>
              <a:t>- </a:t>
            </a:r>
            <a:r>
              <a:rPr lang="en-US" dirty="0" smtClean="0">
                <a:solidFill>
                  <a:srgbClr val="FF0000"/>
                </a:solidFill>
                <a:latin typeface="Times New Roman" pitchFamily="18" charset="0"/>
                <a:cs typeface="Times New Roman" pitchFamily="18" charset="0"/>
              </a:rPr>
              <a:t>Single-Punch Press</a:t>
            </a:r>
          </a:p>
          <a:p>
            <a:pPr>
              <a:buFont typeface="Wingdings" pitchFamily="2" charset="2"/>
              <a:buChar char="Ø"/>
            </a:pPr>
            <a:r>
              <a:rPr lang="en-US" dirty="0" smtClean="0">
                <a:latin typeface="Times New Roman" pitchFamily="18" charset="0"/>
                <a:cs typeface="Times New Roman" pitchFamily="18" charset="0"/>
              </a:rPr>
              <a:t>This type has </a:t>
            </a:r>
            <a:r>
              <a:rPr lang="en-US" dirty="0" smtClean="0">
                <a:solidFill>
                  <a:srgbClr val="FF0000"/>
                </a:solidFill>
                <a:latin typeface="Times New Roman" pitchFamily="18" charset="0"/>
                <a:cs typeface="Times New Roman" pitchFamily="18" charset="0"/>
              </a:rPr>
              <a:t>one die and one pair of punches .</a:t>
            </a:r>
          </a:p>
          <a:p>
            <a:pPr>
              <a:buFont typeface="Wingdings" pitchFamily="2" charset="2"/>
              <a:buChar char="Ø"/>
            </a:pPr>
            <a:r>
              <a:rPr lang="en-US" dirty="0" smtClean="0">
                <a:latin typeface="Times New Roman" pitchFamily="18" charset="0"/>
                <a:cs typeface="Times New Roman" pitchFamily="18" charset="0"/>
              </a:rPr>
              <a:t>The output is about 200 tablets per minute</a:t>
            </a:r>
          </a:p>
          <a:p>
            <a:pPr>
              <a:buFont typeface="Wingdings" pitchFamily="2" charset="2"/>
              <a:buChar char="Ø"/>
            </a:pPr>
            <a:r>
              <a:rPr lang="en-US" dirty="0" smtClean="0">
                <a:solidFill>
                  <a:srgbClr val="FF0000"/>
                </a:solidFill>
                <a:latin typeface="Times New Roman" pitchFamily="18" charset="0"/>
                <a:cs typeface="Times New Roman" pitchFamily="18" charset="0"/>
              </a:rPr>
              <a:t>Its primary use is limited to the production of small batches during formulation developments and clinical trials</a:t>
            </a:r>
            <a:endParaRPr lang="ar-IQ"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3531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Types of Tablet Machines</a:t>
            </a:r>
            <a:endParaRPr lang="ar-IQ"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dirty="0" smtClean="0">
                <a:solidFill>
                  <a:srgbClr val="FF0000"/>
                </a:solidFill>
                <a:latin typeface="Times New Roman" pitchFamily="18" charset="0"/>
                <a:cs typeface="Times New Roman" pitchFamily="18" charset="0"/>
              </a:rPr>
              <a:t>2-Rotary Press</a:t>
            </a:r>
          </a:p>
          <a:p>
            <a:pPr algn="just"/>
            <a:r>
              <a:rPr lang="en-US" sz="2800" dirty="0" smtClean="0">
                <a:latin typeface="Times New Roman" pitchFamily="18" charset="0"/>
                <a:cs typeface="Times New Roman" pitchFamily="18" charset="0"/>
              </a:rPr>
              <a:t>Also called </a:t>
            </a:r>
            <a:r>
              <a:rPr lang="en-US" sz="2800" dirty="0" smtClean="0">
                <a:solidFill>
                  <a:srgbClr val="FF0000"/>
                </a:solidFill>
                <a:latin typeface="Times New Roman" pitchFamily="18" charset="0"/>
                <a:cs typeface="Times New Roman" pitchFamily="18" charset="0"/>
              </a:rPr>
              <a:t>multi-station press </a:t>
            </a:r>
            <a:r>
              <a:rPr lang="en-US" sz="2800" dirty="0" smtClean="0">
                <a:latin typeface="Times New Roman" pitchFamily="18" charset="0"/>
                <a:cs typeface="Times New Roman" pitchFamily="18" charset="0"/>
              </a:rPr>
              <a:t>,it is developed to increase the output of tablets and its main use is during large-scale production</a:t>
            </a:r>
          </a:p>
          <a:p>
            <a:pPr algn="just"/>
            <a:r>
              <a:rPr lang="en-US" sz="2800" dirty="0" smtClean="0">
                <a:latin typeface="Times New Roman" pitchFamily="18" charset="0"/>
                <a:cs typeface="Times New Roman" pitchFamily="18" charset="0"/>
              </a:rPr>
              <a:t>It has </a:t>
            </a:r>
            <a:r>
              <a:rPr lang="en-US" sz="2800" dirty="0" smtClean="0">
                <a:solidFill>
                  <a:srgbClr val="FF0000"/>
                </a:solidFill>
                <a:latin typeface="Times New Roman" pitchFamily="18" charset="0"/>
                <a:cs typeface="Times New Roman" pitchFamily="18" charset="0"/>
              </a:rPr>
              <a:t>multiple set of tableting tools </a:t>
            </a:r>
            <a:r>
              <a:rPr lang="en-US" sz="2800" dirty="0" smtClean="0">
                <a:latin typeface="Times New Roman" pitchFamily="18" charset="0"/>
                <a:cs typeface="Times New Roman" pitchFamily="18" charset="0"/>
              </a:rPr>
              <a:t>up to 60 and the output can reach 10000 tablets per minute</a:t>
            </a:r>
            <a:r>
              <a:rPr lang="en-US" sz="2800" b="1" dirty="0" smtClean="0">
                <a:solidFill>
                  <a:srgbClr val="FF0000"/>
                </a:solidFill>
                <a:latin typeface="Times New Roman" pitchFamily="18" charset="0"/>
                <a:cs typeface="Times New Roman" pitchFamily="18" charset="0"/>
              </a:rPr>
              <a:t>. </a:t>
            </a:r>
            <a:endParaRPr lang="ar-IQ"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8229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Tablet-press-animation.gif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74930"/>
            <a:ext cx="50673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DP-1.5 Single Punch Tablet Press-Changzhou Chuangke Drying &amp;amp; Granulating  Equipment Co., Ltd，Changzhou Chuangke drying &amp;amp; granulation Equipment Co.,  Ltd is engaged in drying, granulating, grinding and mixing machinery  research, development and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61812"/>
            <a:ext cx="23431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00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Solid Dosage Forms(Tablets)</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5426" y="1600200"/>
            <a:ext cx="805314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17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Stages of Tablet Formation</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latin typeface="Times New Roman" pitchFamily="18" charset="0"/>
                <a:cs typeface="Times New Roman" pitchFamily="18" charset="0"/>
              </a:rPr>
              <a:t>The process of tableting can be divided into </a:t>
            </a:r>
            <a:r>
              <a:rPr lang="en-US" dirty="0">
                <a:solidFill>
                  <a:srgbClr val="FF0000"/>
                </a:solidFill>
                <a:latin typeface="Times New Roman" pitchFamily="18" charset="0"/>
                <a:cs typeface="Times New Roman" pitchFamily="18" charset="0"/>
              </a:rPr>
              <a:t>three stages:</a:t>
            </a:r>
          </a:p>
          <a:p>
            <a:pPr>
              <a:buFont typeface="Wingdings" pitchFamily="2" charset="2"/>
              <a:buChar char="Ø"/>
            </a:pPr>
            <a:endParaRPr lang="en-US" dirty="0">
              <a:solidFill>
                <a:srgbClr val="FF0000"/>
              </a:solidFill>
              <a:latin typeface="Times New Roman" pitchFamily="18" charset="0"/>
              <a:cs typeface="Times New Roman" pitchFamily="18" charset="0"/>
            </a:endParaRPr>
          </a:p>
          <a:p>
            <a:pPr>
              <a:buFont typeface="Wingdings" pitchFamily="2" charset="2"/>
              <a:buChar char="Ø"/>
            </a:pPr>
            <a:endParaRPr lang="en-US" dirty="0">
              <a:solidFill>
                <a:srgbClr val="FF0000"/>
              </a:solidFill>
              <a:latin typeface="Times New Roman" pitchFamily="18" charset="0"/>
              <a:cs typeface="Times New Roman" pitchFamily="18" charset="0"/>
            </a:endParaRPr>
          </a:p>
        </p:txBody>
      </p:sp>
      <p:sp>
        <p:nvSpPr>
          <p:cNvPr id="8" name="Oval 7"/>
          <p:cNvSpPr/>
          <p:nvPr/>
        </p:nvSpPr>
        <p:spPr>
          <a:xfrm>
            <a:off x="251520" y="2843006"/>
            <a:ext cx="1296144"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Times New Roman" pitchFamily="18" charset="0"/>
                <a:cs typeface="Times New Roman" pitchFamily="18" charset="0"/>
              </a:rPr>
              <a:t>D</a:t>
            </a:r>
            <a:r>
              <a:rPr lang="en-US" b="1" dirty="0">
                <a:solidFill>
                  <a:srgbClr val="FF0000"/>
                </a:solidFill>
                <a:latin typeface="Times New Roman" pitchFamily="18" charset="0"/>
                <a:cs typeface="Times New Roman" pitchFamily="18" charset="0"/>
              </a:rPr>
              <a:t>Die Filling</a:t>
            </a:r>
            <a:endParaRPr lang="en-US" b="1" dirty="0">
              <a:solidFill>
                <a:prstClr val="white"/>
              </a:solidFill>
              <a:latin typeface="Times New Roman" pitchFamily="18" charset="0"/>
              <a:cs typeface="Times New Roman" pitchFamily="18" charset="0"/>
            </a:endParaRPr>
          </a:p>
        </p:txBody>
      </p:sp>
      <p:sp>
        <p:nvSpPr>
          <p:cNvPr id="10" name="Oval 9"/>
          <p:cNvSpPr/>
          <p:nvPr/>
        </p:nvSpPr>
        <p:spPr>
          <a:xfrm>
            <a:off x="3622" y="3780567"/>
            <a:ext cx="1845452"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Tablet Formation</a:t>
            </a:r>
          </a:p>
        </p:txBody>
      </p:sp>
      <p:sp>
        <p:nvSpPr>
          <p:cNvPr id="11" name="Oval 10"/>
          <p:cNvSpPr/>
          <p:nvPr/>
        </p:nvSpPr>
        <p:spPr>
          <a:xfrm>
            <a:off x="251520" y="4716671"/>
            <a:ext cx="144016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Tablet Ejection</a:t>
            </a:r>
          </a:p>
        </p:txBody>
      </p:sp>
      <p:sp>
        <p:nvSpPr>
          <p:cNvPr id="12" name="Rounded Rectangle 11"/>
          <p:cNvSpPr/>
          <p:nvPr/>
        </p:nvSpPr>
        <p:spPr>
          <a:xfrm>
            <a:off x="1547664" y="3023026"/>
            <a:ext cx="705678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By the effect of gravitational flow of the powder from hopper to die</a:t>
            </a:r>
          </a:p>
        </p:txBody>
      </p:sp>
      <p:sp>
        <p:nvSpPr>
          <p:cNvPr id="13" name="Rounded Rectangle 12"/>
          <p:cNvSpPr/>
          <p:nvPr/>
        </p:nvSpPr>
        <p:spPr>
          <a:xfrm>
            <a:off x="1849074" y="3780566"/>
            <a:ext cx="7056784" cy="10885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The upper punch descends and enter the die, the powder compressed and the tablet formed, the lower punch can be stationary or move upward ,then the upper punch leaves the powder</a:t>
            </a:r>
          </a:p>
        </p:txBody>
      </p:sp>
      <p:sp>
        <p:nvSpPr>
          <p:cNvPr id="14" name="Rounded Rectangle 13"/>
          <p:cNvSpPr/>
          <p:nvPr/>
        </p:nvSpPr>
        <p:spPr>
          <a:xfrm>
            <a:off x="1691680" y="5076711"/>
            <a:ext cx="705678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The lower punch rises until its tip reach the level of the top of the </a:t>
            </a:r>
            <a:r>
              <a:rPr lang="en-US" b="1" dirty="0" err="1">
                <a:solidFill>
                  <a:srgbClr val="FF0000"/>
                </a:solidFill>
                <a:latin typeface="Times New Roman" pitchFamily="18" charset="0"/>
                <a:cs typeface="Times New Roman" pitchFamily="18" charset="0"/>
              </a:rPr>
              <a:t>die,then</a:t>
            </a:r>
            <a:r>
              <a:rPr lang="en-US" b="1" dirty="0">
                <a:solidFill>
                  <a:srgbClr val="FF0000"/>
                </a:solidFill>
                <a:latin typeface="Times New Roman" pitchFamily="18" charset="0"/>
                <a:cs typeface="Times New Roman" pitchFamily="18" charset="0"/>
              </a:rPr>
              <a:t> the tablet removed from die</a:t>
            </a:r>
          </a:p>
        </p:txBody>
      </p:sp>
    </p:spTree>
    <p:extLst>
      <p:ext uri="{BB962C8B-B14F-4D97-AF65-F5344CB8AC3E}">
        <p14:creationId xmlns:p14="http://schemas.microsoft.com/office/powerpoint/2010/main" val="858178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2" y="332656"/>
            <a:ext cx="6624736" cy="100811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a:off x="1095453" y="1345018"/>
            <a:ext cx="0"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311415" y="1304198"/>
            <a:ext cx="3448" cy="1980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28603" y="1345018"/>
            <a:ext cx="0"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328" y="1304198"/>
            <a:ext cx="0" cy="238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9081" y="1418522"/>
            <a:ext cx="1835696" cy="718584"/>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rgbClr val="FF0000"/>
                </a:solidFill>
                <a:latin typeface="Times New Roman" pitchFamily="18" charset="0"/>
                <a:cs typeface="Times New Roman" pitchFamily="18" charset="0"/>
              </a:rPr>
              <a:t>Oral tablets for ingestion</a:t>
            </a:r>
          </a:p>
        </p:txBody>
      </p:sp>
      <p:sp>
        <p:nvSpPr>
          <p:cNvPr id="11" name="Rounded Rectangle 10"/>
          <p:cNvSpPr/>
          <p:nvPr/>
        </p:nvSpPr>
        <p:spPr>
          <a:xfrm>
            <a:off x="2397015" y="1482831"/>
            <a:ext cx="1835696" cy="68335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Tablets used in oral cavity</a:t>
            </a:r>
          </a:p>
        </p:txBody>
      </p:sp>
      <p:sp>
        <p:nvSpPr>
          <p:cNvPr id="12" name="Rounded Rectangle 11"/>
          <p:cNvSpPr/>
          <p:nvPr/>
        </p:nvSpPr>
        <p:spPr>
          <a:xfrm>
            <a:off x="4355976" y="1482831"/>
            <a:ext cx="1979712" cy="68335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Tablets administered by other routes</a:t>
            </a:r>
          </a:p>
        </p:txBody>
      </p:sp>
      <p:sp>
        <p:nvSpPr>
          <p:cNvPr id="13" name="Rounded Rectangle 12"/>
          <p:cNvSpPr/>
          <p:nvPr/>
        </p:nvSpPr>
        <p:spPr>
          <a:xfrm>
            <a:off x="6606480" y="1502220"/>
            <a:ext cx="1997968" cy="66396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itchFamily="18" charset="0"/>
                <a:cs typeface="Times New Roman" pitchFamily="18" charset="0"/>
              </a:rPr>
              <a:t>Tablets used to prepare solutions</a:t>
            </a:r>
          </a:p>
        </p:txBody>
      </p:sp>
      <p:cxnSp>
        <p:nvCxnSpPr>
          <p:cNvPr id="15" name="Straight Connector 14"/>
          <p:cNvCxnSpPr/>
          <p:nvPr/>
        </p:nvCxnSpPr>
        <p:spPr>
          <a:xfrm>
            <a:off x="229157" y="2057304"/>
            <a:ext cx="14232" cy="258229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29156" y="2361944"/>
            <a:ext cx="1952347" cy="57606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latin typeface="Times New Roman" pitchFamily="18" charset="0"/>
                <a:cs typeface="Times New Roman" pitchFamily="18" charset="0"/>
              </a:rPr>
              <a:t>Compressed Tablets</a:t>
            </a:r>
            <a:endParaRPr lang="en-US" sz="1600" b="1" dirty="0">
              <a:solidFill>
                <a:srgbClr val="0070C0"/>
              </a:solidFill>
              <a:latin typeface="Times New Roman" pitchFamily="18" charset="0"/>
              <a:cs typeface="Times New Roman" pitchFamily="18" charset="0"/>
            </a:endParaRPr>
          </a:p>
        </p:txBody>
      </p:sp>
      <p:sp>
        <p:nvSpPr>
          <p:cNvPr id="19" name="Rounded Rectangle 18"/>
          <p:cNvSpPr/>
          <p:nvPr/>
        </p:nvSpPr>
        <p:spPr>
          <a:xfrm>
            <a:off x="229156" y="2938008"/>
            <a:ext cx="1952347" cy="58105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Multiple compressed</a:t>
            </a:r>
          </a:p>
        </p:txBody>
      </p:sp>
      <p:sp>
        <p:nvSpPr>
          <p:cNvPr id="20" name="Rounded Rectangle 19"/>
          <p:cNvSpPr/>
          <p:nvPr/>
        </p:nvSpPr>
        <p:spPr>
          <a:xfrm>
            <a:off x="243389" y="3519066"/>
            <a:ext cx="1952347" cy="5487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Chewable tablets</a:t>
            </a:r>
          </a:p>
        </p:txBody>
      </p:sp>
      <p:sp>
        <p:nvSpPr>
          <p:cNvPr id="21" name="Rounded Rectangle 20"/>
          <p:cNvSpPr/>
          <p:nvPr/>
        </p:nvSpPr>
        <p:spPr>
          <a:xfrm>
            <a:off x="229156" y="4067804"/>
            <a:ext cx="1952347" cy="57179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70C0"/>
                </a:solidFill>
                <a:latin typeface="Times New Roman" pitchFamily="18" charset="0"/>
                <a:cs typeface="Times New Roman" pitchFamily="18" charset="0"/>
              </a:rPr>
              <a:t>Coated Tablets</a:t>
            </a:r>
            <a:endParaRPr lang="en-US" sz="1600" b="1" dirty="0">
              <a:solidFill>
                <a:srgbClr val="0070C0"/>
              </a:solidFill>
              <a:latin typeface="Times New Roman" pitchFamily="18" charset="0"/>
              <a:cs typeface="Times New Roman" pitchFamily="18" charset="0"/>
            </a:endParaRPr>
          </a:p>
        </p:txBody>
      </p:sp>
      <p:grpSp>
        <p:nvGrpSpPr>
          <p:cNvPr id="45" name="Group 44"/>
          <p:cNvGrpSpPr/>
          <p:nvPr/>
        </p:nvGrpSpPr>
        <p:grpSpPr>
          <a:xfrm>
            <a:off x="2410399" y="2300872"/>
            <a:ext cx="1849079" cy="1696942"/>
            <a:chOff x="2506897" y="2362168"/>
            <a:chExt cx="1849079" cy="1696942"/>
          </a:xfrm>
        </p:grpSpPr>
        <p:sp>
          <p:nvSpPr>
            <p:cNvPr id="35" name="Rounded Rectangle 34"/>
            <p:cNvSpPr/>
            <p:nvPr/>
          </p:nvSpPr>
          <p:spPr>
            <a:xfrm>
              <a:off x="2506897" y="2362168"/>
              <a:ext cx="1835696" cy="57606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Buccal  tablets</a:t>
              </a:r>
            </a:p>
          </p:txBody>
        </p:sp>
        <p:sp>
          <p:nvSpPr>
            <p:cNvPr id="37" name="Rounded Rectangle 36"/>
            <p:cNvSpPr/>
            <p:nvPr/>
          </p:nvSpPr>
          <p:spPr>
            <a:xfrm>
              <a:off x="2506897" y="2929314"/>
              <a:ext cx="1835696" cy="58105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Sublingual tablets</a:t>
              </a:r>
            </a:p>
          </p:txBody>
        </p:sp>
        <p:sp>
          <p:nvSpPr>
            <p:cNvPr id="38" name="Rounded Rectangle 37"/>
            <p:cNvSpPr/>
            <p:nvPr/>
          </p:nvSpPr>
          <p:spPr>
            <a:xfrm>
              <a:off x="2520280" y="3510372"/>
              <a:ext cx="1835696" cy="5487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Lozenges</a:t>
              </a:r>
            </a:p>
          </p:txBody>
        </p:sp>
      </p:grpSp>
      <p:cxnSp>
        <p:nvCxnSpPr>
          <p:cNvPr id="43" name="Straight Connector 42"/>
          <p:cNvCxnSpPr/>
          <p:nvPr/>
        </p:nvCxnSpPr>
        <p:spPr>
          <a:xfrm flipH="1">
            <a:off x="2383518" y="2095883"/>
            <a:ext cx="13384" cy="189292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402718" y="2320599"/>
            <a:ext cx="1841701" cy="1157122"/>
            <a:chOff x="4536441" y="2309664"/>
            <a:chExt cx="1841701" cy="1157122"/>
          </a:xfrm>
        </p:grpSpPr>
        <p:sp>
          <p:nvSpPr>
            <p:cNvPr id="47" name="Rounded Rectangle 46"/>
            <p:cNvSpPr/>
            <p:nvPr/>
          </p:nvSpPr>
          <p:spPr>
            <a:xfrm>
              <a:off x="4542446" y="2309664"/>
              <a:ext cx="1835696" cy="57606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Vaginal Tablets</a:t>
              </a:r>
            </a:p>
          </p:txBody>
        </p:sp>
        <p:sp>
          <p:nvSpPr>
            <p:cNvPr id="48" name="Rounded Rectangle 47"/>
            <p:cNvSpPr/>
            <p:nvPr/>
          </p:nvSpPr>
          <p:spPr>
            <a:xfrm>
              <a:off x="4536441" y="2885728"/>
              <a:ext cx="1835696" cy="58105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Implantation tablets</a:t>
              </a:r>
            </a:p>
          </p:txBody>
        </p:sp>
      </p:grpSp>
      <p:cxnSp>
        <p:nvCxnSpPr>
          <p:cNvPr id="50" name="Straight Connector 49"/>
          <p:cNvCxnSpPr/>
          <p:nvPr/>
        </p:nvCxnSpPr>
        <p:spPr>
          <a:xfrm>
            <a:off x="4402718" y="2170222"/>
            <a:ext cx="6005" cy="1307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680924" y="2361944"/>
            <a:ext cx="1835696" cy="55381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itchFamily="18" charset="0"/>
                <a:cs typeface="Times New Roman" pitchFamily="18" charset="0"/>
              </a:rPr>
              <a:t>Effervescent tablets</a:t>
            </a:r>
          </a:p>
        </p:txBody>
      </p:sp>
      <p:sp>
        <p:nvSpPr>
          <p:cNvPr id="2" name="Title 1"/>
          <p:cNvSpPr>
            <a:spLocks noGrp="1"/>
          </p:cNvSpPr>
          <p:nvPr>
            <p:ph type="title" idx="4294967295"/>
          </p:nvPr>
        </p:nvSpPr>
        <p:spPr>
          <a:xfrm>
            <a:off x="0" y="274638"/>
            <a:ext cx="8229600" cy="1143000"/>
          </a:xfrm>
        </p:spPr>
        <p:txBody>
          <a:bodyPr>
            <a:norm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Types of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Tablets According to Method of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Administration</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8357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FF0000"/>
                </a:solidFill>
                <a:latin typeface="Times New Roman" pitchFamily="18" charset="0"/>
                <a:cs typeface="Times New Roman" pitchFamily="18" charset="0"/>
              </a:rPr>
              <a:t>Types of Tablets According to Release Pattern </a:t>
            </a:r>
            <a:endParaRPr lang="ar-IQ"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57200" y="1600200"/>
            <a:ext cx="3250704" cy="4525963"/>
          </a:xfrm>
        </p:spPr>
        <p:txBody>
          <a:bodyPr/>
          <a:lstStyle/>
          <a:p>
            <a:pPr algn="just"/>
            <a:r>
              <a:rPr lang="en-US" dirty="0" smtClean="0">
                <a:latin typeface="Times New Roman" pitchFamily="18" charset="0"/>
                <a:cs typeface="Times New Roman" pitchFamily="18" charset="0"/>
              </a:rPr>
              <a:t>Another means of classifying tablets is based on the </a:t>
            </a:r>
            <a:r>
              <a:rPr lang="en-US" dirty="0" smtClean="0">
                <a:solidFill>
                  <a:srgbClr val="FF0000"/>
                </a:solidFill>
                <a:latin typeface="Times New Roman" pitchFamily="18" charset="0"/>
                <a:cs typeface="Times New Roman" pitchFamily="18" charset="0"/>
              </a:rPr>
              <a:t>drug release pattern </a:t>
            </a:r>
            <a:r>
              <a:rPr lang="en-US" dirty="0" smtClean="0">
                <a:latin typeface="Times New Roman" pitchFamily="18" charset="0"/>
                <a:cs typeface="Times New Roman" pitchFamily="18" charset="0"/>
              </a:rPr>
              <a:t>from the tablets into ,immediate  release ,delayed release </a:t>
            </a:r>
          </a:p>
          <a:p>
            <a:pPr algn="just"/>
            <a:endParaRPr lang="ar-IQ"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412776"/>
            <a:ext cx="444929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19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sp>
        <p:nvSpPr>
          <p:cNvPr id="3" name="Content Placeholder 2"/>
          <p:cNvSpPr>
            <a:spLocks noGrp="1"/>
          </p:cNvSpPr>
          <p:nvPr>
            <p:ph idx="1"/>
          </p:nvPr>
        </p:nvSpPr>
        <p:spPr/>
        <p:txBody>
          <a:bodyPr/>
          <a:lstStyle/>
          <a:p>
            <a:pPr marL="0" indent="0" algn="just">
              <a:buNone/>
            </a:pPr>
            <a:r>
              <a:rPr lang="en-US" b="1" dirty="0" smtClean="0">
                <a:solidFill>
                  <a:srgbClr val="FF0000"/>
                </a:solidFill>
                <a:latin typeface="Times New Roman" pitchFamily="18" charset="0"/>
                <a:cs typeface="Times New Roman" pitchFamily="18" charset="0"/>
              </a:rPr>
              <a:t>2- </a:t>
            </a:r>
            <a:r>
              <a:rPr lang="en-US" b="1" dirty="0">
                <a:solidFill>
                  <a:srgbClr val="FF0000"/>
                </a:solidFill>
                <a:latin typeface="Times New Roman" pitchFamily="18" charset="0"/>
                <a:cs typeface="Times New Roman" pitchFamily="18" charset="0"/>
              </a:rPr>
              <a:t>Multiple Layered Tablets:</a:t>
            </a:r>
          </a:p>
          <a:p>
            <a:pPr algn="just">
              <a:buFont typeface="Wingdings" pitchFamily="2" charset="2"/>
              <a:buChar char="Ø"/>
            </a:pPr>
            <a:r>
              <a:rPr lang="en-US" dirty="0">
                <a:latin typeface="Times New Roman" pitchFamily="18" charset="0"/>
                <a:cs typeface="Times New Roman" pitchFamily="18" charset="0"/>
              </a:rPr>
              <a:t>These are compressed tablets made by </a:t>
            </a:r>
            <a:r>
              <a:rPr lang="en-US" dirty="0">
                <a:solidFill>
                  <a:srgbClr val="FF0000"/>
                </a:solidFill>
                <a:latin typeface="Times New Roman" pitchFamily="18" charset="0"/>
                <a:cs typeface="Times New Roman" pitchFamily="18" charset="0"/>
              </a:rPr>
              <a:t>more than one compression cycle</a:t>
            </a:r>
            <a:endParaRPr lang="en-US" b="1" dirty="0">
              <a:solidFill>
                <a:srgbClr val="FF0000"/>
              </a:solidFill>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 The result may be </a:t>
            </a:r>
            <a:r>
              <a:rPr lang="en-US" dirty="0">
                <a:solidFill>
                  <a:srgbClr val="FF0000"/>
                </a:solidFill>
                <a:latin typeface="Times New Roman" pitchFamily="18" charset="0"/>
                <a:cs typeface="Times New Roman" pitchFamily="18" charset="0"/>
              </a:rPr>
              <a:t>multiple layered tablet</a:t>
            </a:r>
            <a:r>
              <a:rPr lang="en-US" dirty="0">
                <a:latin typeface="Times New Roman" pitchFamily="18" charset="0"/>
                <a:cs typeface="Times New Roman" pitchFamily="18" charset="0"/>
              </a:rPr>
              <a:t> or a </a:t>
            </a:r>
            <a:r>
              <a:rPr lang="en-US" dirty="0">
                <a:solidFill>
                  <a:srgbClr val="FF0000"/>
                </a:solidFill>
                <a:latin typeface="Times New Roman" pitchFamily="18" charset="0"/>
                <a:cs typeface="Times New Roman" pitchFamily="18" charset="0"/>
              </a:rPr>
              <a:t>tablet within a tablet, </a:t>
            </a:r>
            <a:r>
              <a:rPr lang="en-US" dirty="0">
                <a:latin typeface="Times New Roman" pitchFamily="18" charset="0"/>
                <a:cs typeface="Times New Roman" pitchFamily="18" charset="0"/>
              </a:rPr>
              <a:t>where the inner tablet being a </a:t>
            </a:r>
            <a:r>
              <a:rPr lang="en-US" dirty="0">
                <a:solidFill>
                  <a:srgbClr val="FF0000"/>
                </a:solidFill>
                <a:latin typeface="Times New Roman" pitchFamily="18" charset="0"/>
                <a:cs typeface="Times New Roman" pitchFamily="18" charset="0"/>
              </a:rPr>
              <a:t>core</a:t>
            </a:r>
            <a:r>
              <a:rPr lang="en-US" dirty="0">
                <a:latin typeface="Times New Roman" pitchFamily="18" charset="0"/>
                <a:cs typeface="Times New Roman" pitchFamily="18" charset="0"/>
              </a:rPr>
              <a:t> and the outer portion being the </a:t>
            </a:r>
            <a:r>
              <a:rPr lang="en-US" dirty="0">
                <a:solidFill>
                  <a:srgbClr val="FF0000"/>
                </a:solidFill>
                <a:latin typeface="Times New Roman" pitchFamily="18" charset="0"/>
                <a:cs typeface="Times New Roman" pitchFamily="18" charset="0"/>
              </a:rPr>
              <a:t>shell</a:t>
            </a:r>
          </a:p>
          <a:p>
            <a:pPr marL="0" indent="0">
              <a:buNone/>
            </a:pPr>
            <a:endParaRPr lang="en-US"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085184"/>
            <a:ext cx="3810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80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p>
        </p:txBody>
      </p:sp>
      <p:sp>
        <p:nvSpPr>
          <p:cNvPr id="3" name="Content Placeholder 2"/>
          <p:cNvSpPr>
            <a:spLocks noGrp="1"/>
          </p:cNvSpPr>
          <p:nvPr>
            <p:ph idx="1"/>
          </p:nvPr>
        </p:nvSpPr>
        <p:spPr/>
        <p:txBody>
          <a:bodyPr>
            <a:normAutofit fontScale="70000" lnSpcReduction="20000"/>
          </a:bodyPr>
          <a:lstStyle/>
          <a:p>
            <a:pPr marL="0" indent="0">
              <a:buNone/>
            </a:pPr>
            <a:r>
              <a:rPr lang="en-US" sz="4600" dirty="0">
                <a:solidFill>
                  <a:srgbClr val="FF0000"/>
                </a:solidFill>
                <a:latin typeface="Times New Roman" pitchFamily="18" charset="0"/>
                <a:cs typeface="Times New Roman" pitchFamily="18" charset="0"/>
              </a:rPr>
              <a:t>1-Compressed tablets</a:t>
            </a:r>
            <a:r>
              <a:rPr lang="en-US" dirty="0"/>
              <a:t>:</a:t>
            </a:r>
          </a:p>
          <a:p>
            <a:pPr marL="0" indent="0">
              <a:buNone/>
            </a:pPr>
            <a:endParaRPr lang="en-US" dirty="0"/>
          </a:p>
          <a:p>
            <a:pPr algn="just">
              <a:buFont typeface="Wingdings" pitchFamily="2" charset="2"/>
              <a:buChar char="Ø"/>
            </a:pPr>
            <a:r>
              <a:rPr lang="en-US" dirty="0">
                <a:latin typeface="Times New Roman" pitchFamily="18" charset="0"/>
                <a:cs typeface="Times New Roman" pitchFamily="18" charset="0"/>
              </a:rPr>
              <a:t>These tablets are formed by compression and in their simplest form, </a:t>
            </a:r>
            <a:r>
              <a:rPr lang="en-US" dirty="0">
                <a:solidFill>
                  <a:srgbClr val="FF0000"/>
                </a:solidFill>
                <a:latin typeface="Times New Roman" pitchFamily="18" charset="0"/>
                <a:cs typeface="Times New Roman" pitchFamily="18" charset="0"/>
              </a:rPr>
              <a:t>contain no special coating. </a:t>
            </a:r>
          </a:p>
          <a:p>
            <a:pPr algn="just">
              <a:buFont typeface="Wingdings" pitchFamily="2" charset="2"/>
              <a:buChar char="Ø"/>
            </a:pPr>
            <a:endParaRPr lang="en-US" dirty="0">
              <a:solidFill>
                <a:srgbClr val="FF0000"/>
              </a:solidFill>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  They are made from </a:t>
            </a:r>
            <a:r>
              <a:rPr lang="en-US" dirty="0">
                <a:solidFill>
                  <a:srgbClr val="FF0000"/>
                </a:solidFill>
                <a:latin typeface="Times New Roman" pitchFamily="18" charset="0"/>
                <a:cs typeface="Times New Roman" pitchFamily="18" charset="0"/>
              </a:rPr>
              <a:t>powdered, crystalline, or granular materials, alone or in combination</a:t>
            </a:r>
            <a:r>
              <a:rPr lang="en-US" dirty="0">
                <a:latin typeface="Times New Roman" pitchFamily="18" charset="0"/>
                <a:cs typeface="Times New Roman" pitchFamily="18" charset="0"/>
              </a:rPr>
              <a:t> with binders, disintegrants, controlled-release polymers, lubricants, diluents, and in many cases colorants.</a:t>
            </a:r>
          </a:p>
          <a:p>
            <a:pPr marL="0" indent="0" algn="just">
              <a:buNone/>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The vast majority of tablets commercialized today are compressed tablets, either in an </a:t>
            </a:r>
            <a:r>
              <a:rPr lang="en-US" dirty="0">
                <a:solidFill>
                  <a:srgbClr val="FF0000"/>
                </a:solidFill>
                <a:latin typeface="Times New Roman" pitchFamily="18" charset="0"/>
                <a:cs typeface="Times New Roman" pitchFamily="18" charset="0"/>
              </a:rPr>
              <a:t>uncoated or coated state</a:t>
            </a:r>
            <a:r>
              <a:rPr lang="en-US" dirty="0">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Most of these tablets are intended to </a:t>
            </a:r>
            <a:r>
              <a:rPr lang="en-US" dirty="0">
                <a:solidFill>
                  <a:srgbClr val="FF0000"/>
                </a:solidFill>
                <a:latin typeface="Times New Roman" pitchFamily="18" charset="0"/>
                <a:cs typeface="Times New Roman" pitchFamily="18" charset="0"/>
              </a:rPr>
              <a:t>provide rapid disintegration and release  to induce </a:t>
            </a:r>
            <a:r>
              <a:rPr lang="en-US" dirty="0">
                <a:latin typeface="Times New Roman" pitchFamily="18" charset="0"/>
                <a:cs typeface="Times New Roman" pitchFamily="18" charset="0"/>
              </a:rPr>
              <a:t>either local or systemic effect.</a:t>
            </a:r>
          </a:p>
          <a:p>
            <a:pPr marL="0" indent="0" algn="just">
              <a:buNone/>
            </a:pPr>
            <a:endParaRPr lang="en-US" dirty="0">
              <a:latin typeface="Times New Roman" pitchFamily="18" charset="0"/>
              <a:cs typeface="Times New Roman" pitchFamily="18" charset="0"/>
            </a:endParaRPr>
          </a:p>
          <a:p>
            <a:pPr>
              <a:buFont typeface="Wingdings" pitchFamily="2" charset="2"/>
              <a:buChar char="Ø"/>
            </a:pPr>
            <a:endParaRPr lang="en-US" dirty="0"/>
          </a:p>
        </p:txBody>
      </p:sp>
    </p:spTree>
    <p:extLst>
      <p:ext uri="{BB962C8B-B14F-4D97-AF65-F5344CB8AC3E}">
        <p14:creationId xmlns:p14="http://schemas.microsoft.com/office/powerpoint/2010/main" val="3852059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Layered tablets are prepared by </a:t>
            </a:r>
            <a:r>
              <a:rPr lang="en-US" dirty="0">
                <a:solidFill>
                  <a:srgbClr val="FF0000"/>
                </a:solidFill>
                <a:latin typeface="Times New Roman" pitchFamily="18" charset="0"/>
                <a:cs typeface="Times New Roman" pitchFamily="18" charset="0"/>
              </a:rPr>
              <a:t>initial compaction</a:t>
            </a:r>
            <a:r>
              <a:rPr lang="en-US" dirty="0">
                <a:latin typeface="Times New Roman" pitchFamily="18" charset="0"/>
                <a:cs typeface="Times New Roman" pitchFamily="18" charset="0"/>
              </a:rPr>
              <a:t> of a portion of a fill material in a die , </a:t>
            </a:r>
          </a:p>
          <a:p>
            <a:pPr algn="just">
              <a:buFont typeface="Wingdings" pitchFamily="2" charset="2"/>
              <a:buChar char="Ø"/>
            </a:pPr>
            <a:r>
              <a:rPr lang="en-US" dirty="0">
                <a:latin typeface="Times New Roman" pitchFamily="18" charset="0"/>
                <a:cs typeface="Times New Roman" pitchFamily="18" charset="0"/>
              </a:rPr>
              <a:t>followed by additional fill material and compression to form two or three layered tablet.</a:t>
            </a:r>
          </a:p>
        </p:txBody>
      </p:sp>
    </p:spTree>
    <p:extLst>
      <p:ext uri="{BB962C8B-B14F-4D97-AF65-F5344CB8AC3E}">
        <p14:creationId xmlns:p14="http://schemas.microsoft.com/office/powerpoint/2010/main" val="1859009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2051" name="Picture 3" descr="E:\247330715_1637899209893350_959935119249588846_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
            <a:ext cx="9144000" cy="679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7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The tablet within a tablet are prepared by feeding previously compressed tablets into a special tableting machine and compressing another granulation layer around the preformed tablets.</a:t>
            </a:r>
          </a:p>
          <a:p>
            <a:pPr algn="just">
              <a:buFont typeface="Wingdings" pitchFamily="2" charset="2"/>
              <a:buChar char="Ø"/>
            </a:pPr>
            <a:r>
              <a:rPr lang="en-US" dirty="0">
                <a:latin typeface="Times New Roman" pitchFamily="18" charset="0"/>
                <a:cs typeface="Times New Roman" pitchFamily="18" charset="0"/>
              </a:rPr>
              <a:t>Each layer may contain the same or different active ingredient.</a:t>
            </a:r>
          </a:p>
          <a:p>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353817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Layered tablets are prepared for many reasons:</a:t>
            </a:r>
          </a:p>
          <a:p>
            <a:pPr marL="0" indent="0" algn="just">
              <a:buNone/>
            </a:pPr>
            <a:r>
              <a:rPr lang="en-US" dirty="0">
                <a:latin typeface="Times New Roman" pitchFamily="18" charset="0"/>
                <a:cs typeface="Times New Roman" pitchFamily="18" charset="0"/>
              </a:rPr>
              <a:t>1- </a:t>
            </a:r>
            <a:r>
              <a:rPr lang="en-US" dirty="0">
                <a:solidFill>
                  <a:srgbClr val="FF0000"/>
                </a:solidFill>
                <a:latin typeface="Times New Roman" pitchFamily="18" charset="0"/>
                <a:cs typeface="Times New Roman" pitchFamily="18" charset="0"/>
              </a:rPr>
              <a:t>Chemical or physical instability</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2- </a:t>
            </a:r>
            <a:r>
              <a:rPr lang="en-US" dirty="0">
                <a:solidFill>
                  <a:srgbClr val="FF0000"/>
                </a:solidFill>
                <a:latin typeface="Times New Roman" pitchFamily="18" charset="0"/>
                <a:cs typeface="Times New Roman" pitchFamily="18" charset="0"/>
              </a:rPr>
              <a:t>Staged drug release</a:t>
            </a:r>
          </a:p>
          <a:p>
            <a:pPr marL="0" indent="0">
              <a:buNone/>
            </a:pPr>
            <a:endParaRPr lang="en-US"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001" y="3429000"/>
            <a:ext cx="58750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137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If the </a:t>
            </a:r>
            <a:r>
              <a:rPr lang="en-US" dirty="0">
                <a:solidFill>
                  <a:srgbClr val="FF0000"/>
                </a:solidFill>
                <a:latin typeface="Times New Roman" pitchFamily="18" charset="0"/>
                <a:cs typeface="Times New Roman" pitchFamily="18" charset="0"/>
              </a:rPr>
              <a:t>mixing process is inadequate to guarantee uniform distribution</a:t>
            </a:r>
            <a:r>
              <a:rPr lang="en-US" dirty="0">
                <a:latin typeface="Times New Roman" pitchFamily="18" charset="0"/>
                <a:cs typeface="Times New Roman" pitchFamily="18" charset="0"/>
              </a:rPr>
              <a:t> of two or more active ingredients</a:t>
            </a:r>
          </a:p>
          <a:p>
            <a:pPr>
              <a:buFont typeface="Wingdings" pitchFamily="2" charset="2"/>
              <a:buChar char="Ø"/>
            </a:pPr>
            <a:r>
              <a:rPr lang="en-US" dirty="0">
                <a:solidFill>
                  <a:srgbClr val="FF0000"/>
                </a:solidFill>
                <a:latin typeface="Times New Roman" pitchFamily="18" charset="0"/>
                <a:cs typeface="Times New Roman" pitchFamily="18" charset="0"/>
              </a:rPr>
              <a:t>Unique appearance </a:t>
            </a:r>
            <a:r>
              <a:rPr lang="en-US" dirty="0">
                <a:latin typeface="Times New Roman" pitchFamily="18" charset="0"/>
                <a:cs typeface="Times New Roman" pitchFamily="18" charset="0"/>
              </a:rPr>
              <a:t>of the of the layered tablet, as each layer has different color to produce distinctive-looking.</a:t>
            </a:r>
          </a:p>
        </p:txBody>
      </p:sp>
    </p:spTree>
    <p:extLst>
      <p:ext uri="{BB962C8B-B14F-4D97-AF65-F5344CB8AC3E}">
        <p14:creationId xmlns:p14="http://schemas.microsoft.com/office/powerpoint/2010/main" val="123455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Introductory Concepts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8754" y="1423317"/>
            <a:ext cx="55352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1484784"/>
            <a:ext cx="2952328"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Among different routes of administration , the </a:t>
            </a:r>
            <a:r>
              <a:rPr lang="en-US" sz="2400" b="1" dirty="0">
                <a:solidFill>
                  <a:srgbClr val="FF0000"/>
                </a:solidFill>
                <a:latin typeface="Times New Roman" pitchFamily="18" charset="0"/>
                <a:cs typeface="Times New Roman" pitchFamily="18" charset="0"/>
              </a:rPr>
              <a:t>oral route </a:t>
            </a:r>
            <a:r>
              <a:rPr lang="en-US" sz="2400" b="1" dirty="0">
                <a:solidFill>
                  <a:schemeClr val="tx1"/>
                </a:solidFill>
                <a:latin typeface="Times New Roman" pitchFamily="18" charset="0"/>
                <a:cs typeface="Times New Roman" pitchFamily="18" charset="0"/>
              </a:rPr>
              <a:t>is considered the most common way. </a:t>
            </a:r>
          </a:p>
          <a:p>
            <a:pPr algn="ctr"/>
            <a:r>
              <a:rPr lang="en-US" sz="2400" b="1" dirty="0">
                <a:solidFill>
                  <a:srgbClr val="FF0000"/>
                </a:solidFill>
                <a:latin typeface="Times New Roman" pitchFamily="18" charset="0"/>
                <a:cs typeface="Times New Roman" pitchFamily="18" charset="0"/>
              </a:rPr>
              <a:t>Tablets</a:t>
            </a:r>
            <a:r>
              <a:rPr lang="en-US" sz="2400" b="1" dirty="0">
                <a:solidFill>
                  <a:schemeClr val="tx1"/>
                </a:solidFill>
                <a:latin typeface="Times New Roman" pitchFamily="18" charset="0"/>
                <a:cs typeface="Times New Roman" pitchFamily="18" charset="0"/>
              </a:rPr>
              <a:t> is the most popular oral dosage form</a:t>
            </a:r>
          </a:p>
        </p:txBody>
      </p:sp>
    </p:spTree>
    <p:extLst>
      <p:ext uri="{BB962C8B-B14F-4D97-AF65-F5344CB8AC3E}">
        <p14:creationId xmlns:p14="http://schemas.microsoft.com/office/powerpoint/2010/main" val="4225559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pic>
        <p:nvPicPr>
          <p:cNvPr id="4099" name="Picture 3" descr="E:\246293057_201215995475554_8746174811754991398_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628800"/>
            <a:ext cx="19526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Pharmacist Online - صيادلة أون لاين - #مما_تعلمته_من_ممارستي نتكلم عن أشمل  دواء مساعد للهضم SpasmoCholonase لمعمل آسيا وهو فعلاً دواء متميز له طبقتين  Bi-tab : النواة وتحوي السيلليلاز كخميرة مساعدة على هض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71" y="1654340"/>
            <a:ext cx="2457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44310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descr="E:\246863120_616211113071742_483797440280869003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599722"/>
            <a:ext cx="5435841" cy="301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5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Disadvantages of the layered tablets:</a:t>
            </a:r>
          </a:p>
          <a:p>
            <a:pPr marL="0" indent="0" algn="just">
              <a:buNone/>
            </a:pPr>
            <a:r>
              <a:rPr lang="en-US" dirty="0">
                <a:solidFill>
                  <a:srgbClr val="FF0000"/>
                </a:solidFill>
                <a:latin typeface="Times New Roman" pitchFamily="18" charset="0"/>
                <a:cs typeface="Times New Roman" pitchFamily="18" charset="0"/>
              </a:rPr>
              <a:t>1-release of part of sustained release </a:t>
            </a:r>
            <a:r>
              <a:rPr lang="en-US" dirty="0">
                <a:latin typeface="Times New Roman" pitchFamily="18" charset="0"/>
                <a:cs typeface="Times New Roman" pitchFamily="18" charset="0"/>
              </a:rPr>
              <a:t>layer with the immediate release</a:t>
            </a:r>
          </a:p>
          <a:p>
            <a:pPr marL="0" indent="0" algn="just">
              <a:buNone/>
            </a:pPr>
            <a:r>
              <a:rPr lang="en-US" dirty="0">
                <a:latin typeface="Times New Roman" pitchFamily="18" charset="0"/>
                <a:cs typeface="Times New Roman" pitchFamily="18" charset="0"/>
              </a:rPr>
              <a:t>2- </a:t>
            </a:r>
            <a:r>
              <a:rPr lang="en-US" dirty="0">
                <a:solidFill>
                  <a:srgbClr val="FF0000"/>
                </a:solidFill>
                <a:latin typeface="Times New Roman" pitchFamily="18" charset="0"/>
                <a:cs typeface="Times New Roman" pitchFamily="18" charset="0"/>
              </a:rPr>
              <a:t>tablet hardness not enough</a:t>
            </a:r>
          </a:p>
          <a:p>
            <a:pPr marL="0" indent="0" algn="just">
              <a:buNone/>
            </a:pPr>
            <a:r>
              <a:rPr lang="en-US" dirty="0">
                <a:latin typeface="Times New Roman" pitchFamily="18" charset="0"/>
                <a:cs typeface="Times New Roman" pitchFamily="18" charset="0"/>
              </a:rPr>
              <a:t>3-the tablet has </a:t>
            </a:r>
            <a:r>
              <a:rPr lang="en-US" dirty="0">
                <a:solidFill>
                  <a:srgbClr val="FF0000"/>
                </a:solidFill>
                <a:latin typeface="Times New Roman" pitchFamily="18" charset="0"/>
                <a:cs typeface="Times New Roman" pitchFamily="18" charset="0"/>
              </a:rPr>
              <a:t>tendency to laminate</a:t>
            </a:r>
          </a:p>
          <a:p>
            <a:pPr marL="0" indent="0" algn="just">
              <a:buNone/>
            </a:pPr>
            <a:r>
              <a:rPr lang="en-US" dirty="0">
                <a:latin typeface="Times New Roman" pitchFamily="18" charset="0"/>
                <a:cs typeface="Times New Roman" pitchFamily="18" charset="0"/>
              </a:rPr>
              <a:t>4- large size </a:t>
            </a:r>
            <a:r>
              <a:rPr lang="en-US" dirty="0">
                <a:solidFill>
                  <a:srgbClr val="FF0000"/>
                </a:solidFill>
                <a:latin typeface="Times New Roman" pitchFamily="18" charset="0"/>
                <a:cs typeface="Times New Roman" pitchFamily="18" charset="0"/>
              </a:rPr>
              <a:t>difficult to swallow</a:t>
            </a:r>
            <a:r>
              <a:rPr lang="en-US" dirty="0">
                <a:latin typeface="Times New Roman" pitchFamily="18" charset="0"/>
                <a:cs typeface="Times New Roman" pitchFamily="18" charset="0"/>
              </a:rPr>
              <a:t>, and require </a:t>
            </a:r>
            <a:r>
              <a:rPr lang="en-US" dirty="0">
                <a:solidFill>
                  <a:srgbClr val="FF0000"/>
                </a:solidFill>
                <a:latin typeface="Times New Roman" pitchFamily="18" charset="0"/>
                <a:cs typeface="Times New Roman" pitchFamily="18" charset="0"/>
              </a:rPr>
              <a:t>complicated techniques </a:t>
            </a:r>
            <a:r>
              <a:rPr lang="en-US" dirty="0">
                <a:latin typeface="Times New Roman" pitchFamily="18" charset="0"/>
                <a:cs typeface="Times New Roman" pitchFamily="18" charset="0"/>
              </a:rPr>
              <a:t>in preparation</a:t>
            </a:r>
            <a:r>
              <a:rPr lang="en-US" dirty="0"/>
              <a:t>.</a:t>
            </a:r>
          </a:p>
        </p:txBody>
      </p:sp>
    </p:spTree>
    <p:extLst>
      <p:ext uri="{BB962C8B-B14F-4D97-AF65-F5344CB8AC3E}">
        <p14:creationId xmlns:p14="http://schemas.microsoft.com/office/powerpoint/2010/main" val="174195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3- </a:t>
            </a:r>
            <a:r>
              <a:rPr lang="en-US" dirty="0">
                <a:solidFill>
                  <a:srgbClr val="FF0000"/>
                </a:solidFill>
                <a:latin typeface="Times New Roman" pitchFamily="18" charset="0"/>
                <a:cs typeface="Times New Roman" pitchFamily="18" charset="0"/>
              </a:rPr>
              <a:t>Chewable Tablets</a:t>
            </a: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Have smooth ,rapid disintegration upon </a:t>
            </a:r>
            <a:r>
              <a:rPr lang="en-US" dirty="0" smtClean="0">
                <a:latin typeface="Times New Roman" pitchFamily="18" charset="0"/>
                <a:cs typeface="Times New Roman" pitchFamily="18" charset="0"/>
              </a:rPr>
              <a:t>chewing (</a:t>
            </a:r>
            <a:r>
              <a:rPr lang="en-US" dirty="0" smtClean="0">
                <a:solidFill>
                  <a:srgbClr val="FF0000"/>
                </a:solidFill>
                <a:latin typeface="Times New Roman" pitchFamily="18" charset="0"/>
                <a:cs typeface="Times New Roman" pitchFamily="18" charset="0"/>
              </a:rPr>
              <a:t>mechanical</a:t>
            </a:r>
            <a:r>
              <a:rPr lang="en-US" dirty="0" smtClean="0">
                <a:latin typeface="Times New Roman" pitchFamily="18" charset="0"/>
                <a:cs typeface="Times New Roman" pitchFamily="18" charset="0"/>
              </a:rPr>
              <a:t>) ,.</a:t>
            </a:r>
          </a:p>
          <a:p>
            <a:pPr algn="just">
              <a:buFont typeface="Wingdings" pitchFamily="2" charset="2"/>
              <a:buChar char="Ø"/>
            </a:pPr>
            <a:r>
              <a:rPr lang="en-US" dirty="0" smtClean="0">
                <a:latin typeface="Times New Roman" pitchFamily="18" charset="0"/>
                <a:cs typeface="Times New Roman" pitchFamily="18" charset="0"/>
              </a:rPr>
              <a:t>The drug is normally not dissolved in the mouth but in stomach or intestine.</a:t>
            </a:r>
          </a:p>
          <a:p>
            <a:pPr algn="just">
              <a:buFont typeface="Wingdings" pitchFamily="2" charset="2"/>
              <a:buChar char="Ø"/>
            </a:pPr>
            <a:r>
              <a:rPr lang="en-US" dirty="0" smtClean="0">
                <a:latin typeface="Times New Roman" pitchFamily="18" charset="0"/>
                <a:cs typeface="Times New Roman" pitchFamily="18" charset="0"/>
              </a:rPr>
              <a:t>It can be used to induce local and systemic effect</a:t>
            </a:r>
          </a:p>
          <a:p>
            <a:pPr marL="0" indent="0" algn="just">
              <a:buNone/>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Chewable tablets is very useful for administration of tablets to children or elderly with difficulty in swallowing solid dosage </a:t>
            </a:r>
            <a:r>
              <a:rPr lang="en-US" dirty="0" smtClean="0">
                <a:latin typeface="Times New Roman" pitchFamily="18" charset="0"/>
                <a:cs typeface="Times New Roman" pitchFamily="18" charset="0"/>
              </a:rPr>
              <a:t>form without need of water.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07571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Oral Tablets for Ingestion</a:t>
            </a:r>
            <a:endParaRPr lang="ar-IQ" dirty="0"/>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Chewable tablets are similar in composition to conventional tablets </a:t>
            </a:r>
            <a:r>
              <a:rPr lang="en-US" dirty="0" smtClean="0">
                <a:solidFill>
                  <a:srgbClr val="FF0000"/>
                </a:solidFill>
                <a:latin typeface="Times New Roman" pitchFamily="18" charset="0"/>
                <a:cs typeface="Times New Roman" pitchFamily="18" charset="0"/>
              </a:rPr>
              <a:t>except that the disintegrant is not included</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Flavoring and coloring agent such as mannitol and sorbitol are commonly used in this type of tablets.</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675046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7250"/>
            <a:ext cx="7620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79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Introductory Concepts</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The term tablet derived from the Latin word (</a:t>
            </a:r>
            <a:r>
              <a:rPr lang="en-US" dirty="0">
                <a:solidFill>
                  <a:srgbClr val="FF0000"/>
                </a:solidFill>
                <a:latin typeface="Times New Roman" pitchFamily="18" charset="0"/>
                <a:cs typeface="Times New Roman" pitchFamily="18" charset="0"/>
              </a:rPr>
              <a:t>tabuletta</a:t>
            </a:r>
            <a:r>
              <a:rPr lang="en-US" dirty="0">
                <a:latin typeface="Times New Roman" pitchFamily="18" charset="0"/>
                <a:cs typeface="Times New Roman" pitchFamily="18" charset="0"/>
              </a:rPr>
              <a:t>) which is related to the appearance of the dosage form (</a:t>
            </a:r>
            <a:r>
              <a:rPr lang="en-US" dirty="0">
                <a:solidFill>
                  <a:srgbClr val="FF0000"/>
                </a:solidFill>
                <a:latin typeface="Times New Roman" pitchFamily="18" charset="0"/>
                <a:cs typeface="Times New Roman" pitchFamily="18" charset="0"/>
              </a:rPr>
              <a:t>small disc like</a:t>
            </a:r>
            <a:r>
              <a:rPr lang="en-US" dirty="0">
                <a:latin typeface="Times New Roman" pitchFamily="18" charset="0"/>
                <a:cs typeface="Times New Roman" pitchFamily="18" charset="0"/>
              </a:rPr>
              <a:t>)</a:t>
            </a:r>
          </a:p>
          <a:p>
            <a:pPr algn="just">
              <a:buFont typeface="Wingdings" pitchFamily="2" charset="2"/>
              <a:buChar char="Ø"/>
            </a:pPr>
            <a:r>
              <a:rPr lang="en-US" dirty="0">
                <a:latin typeface="Times New Roman" pitchFamily="18" charset="0"/>
                <a:cs typeface="Times New Roman" pitchFamily="18" charset="0"/>
              </a:rPr>
              <a:t>In </a:t>
            </a:r>
            <a:r>
              <a:rPr lang="en-US" dirty="0">
                <a:solidFill>
                  <a:srgbClr val="FF0000"/>
                </a:solidFill>
                <a:latin typeface="Times New Roman" pitchFamily="18" charset="0"/>
                <a:cs typeface="Times New Roman" pitchFamily="18" charset="0"/>
              </a:rPr>
              <a:t>1843</a:t>
            </a:r>
            <a:r>
              <a:rPr lang="en-US" dirty="0">
                <a:latin typeface="Times New Roman" pitchFamily="18" charset="0"/>
                <a:cs typeface="Times New Roman" pitchFamily="18" charset="0"/>
              </a:rPr>
              <a:t> the first patent for a </a:t>
            </a:r>
            <a:r>
              <a:rPr lang="en-US" dirty="0">
                <a:solidFill>
                  <a:srgbClr val="FF0000"/>
                </a:solidFill>
                <a:latin typeface="Times New Roman" pitchFamily="18" charset="0"/>
                <a:cs typeface="Times New Roman" pitchFamily="18" charset="0"/>
              </a:rPr>
              <a:t>hand –operated device</a:t>
            </a:r>
            <a:r>
              <a:rPr lang="en-US" dirty="0">
                <a:latin typeface="Times New Roman" pitchFamily="18" charset="0"/>
                <a:cs typeface="Times New Roman" pitchFamily="18" charset="0"/>
              </a:rPr>
              <a:t> used to form a tablet was granted.</a:t>
            </a:r>
          </a:p>
          <a:p>
            <a:pPr algn="just">
              <a:buFont typeface="Wingdings" pitchFamily="2" charset="2"/>
              <a:buChar char="Ø"/>
            </a:pPr>
            <a:r>
              <a:rPr lang="en-US" dirty="0">
                <a:latin typeface="Times New Roman" pitchFamily="18" charset="0"/>
                <a:cs typeface="Times New Roman" pitchFamily="18" charset="0"/>
              </a:rPr>
              <a:t>After that , the use of tablets as a dosage form increased gradually at </a:t>
            </a:r>
            <a:r>
              <a:rPr lang="en-US" dirty="0">
                <a:solidFill>
                  <a:srgbClr val="FF0000"/>
                </a:solidFill>
                <a:latin typeface="Times New Roman" pitchFamily="18" charset="0"/>
                <a:cs typeface="Times New Roman" pitchFamily="18" charset="0"/>
              </a:rPr>
              <a:t>small scale level</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1136552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Definition</a:t>
            </a: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dirty="0">
                <a:latin typeface="Times New Roman" pitchFamily="18" charset="0"/>
                <a:cs typeface="Times New Roman" pitchFamily="18" charset="0"/>
              </a:rPr>
              <a:t>Tablets defined as, </a:t>
            </a:r>
            <a:r>
              <a:rPr lang="en-US" dirty="0">
                <a:solidFill>
                  <a:srgbClr val="FF0000"/>
                </a:solidFill>
                <a:latin typeface="Times New Roman" pitchFamily="18" charset="0"/>
                <a:cs typeface="Times New Roman" pitchFamily="18" charset="0"/>
              </a:rPr>
              <a:t>solid preparations </a:t>
            </a:r>
            <a:r>
              <a:rPr lang="en-US" dirty="0">
                <a:latin typeface="Times New Roman" pitchFamily="18" charset="0"/>
                <a:cs typeface="Times New Roman" pitchFamily="18" charset="0"/>
              </a:rPr>
              <a:t>each containing </a:t>
            </a:r>
            <a:r>
              <a:rPr lang="en-US" dirty="0">
                <a:solidFill>
                  <a:srgbClr val="FF0000"/>
                </a:solidFill>
                <a:latin typeface="Times New Roman" pitchFamily="18" charset="0"/>
                <a:cs typeface="Times New Roman" pitchFamily="18" charset="0"/>
              </a:rPr>
              <a:t>single dose </a:t>
            </a:r>
            <a:r>
              <a:rPr lang="en-US" dirty="0">
                <a:latin typeface="Times New Roman" pitchFamily="18" charset="0"/>
                <a:cs typeface="Times New Roman" pitchFamily="18" charset="0"/>
              </a:rPr>
              <a:t>of one or more active ingredients and usually obtained by </a:t>
            </a:r>
            <a:r>
              <a:rPr lang="en-US" dirty="0">
                <a:solidFill>
                  <a:srgbClr val="FF0000"/>
                </a:solidFill>
                <a:latin typeface="Times New Roman" pitchFamily="18" charset="0"/>
                <a:cs typeface="Times New Roman" pitchFamily="18" charset="0"/>
              </a:rPr>
              <a:t>compressing</a:t>
            </a:r>
            <a:r>
              <a:rPr lang="en-US" dirty="0">
                <a:latin typeface="Times New Roman" pitchFamily="18" charset="0"/>
                <a:cs typeface="Times New Roman" pitchFamily="18" charset="0"/>
              </a:rPr>
              <a:t> uniform volume of particles</a:t>
            </a:r>
            <a:r>
              <a:rPr lang="en-US" dirty="0" smtClean="0"/>
              <a:t>.(</a:t>
            </a:r>
            <a:r>
              <a:rPr lang="en-US" sz="3000" dirty="0" smtClean="0">
                <a:solidFill>
                  <a:srgbClr val="FF0000"/>
                </a:solidFill>
                <a:latin typeface="Times New Roman" pitchFamily="18" charset="0"/>
                <a:cs typeface="Times New Roman" pitchFamily="18" charset="0"/>
              </a:rPr>
              <a:t>other methods like molding and freeze drying are also used</a:t>
            </a:r>
            <a:r>
              <a:rPr lang="en-US" dirty="0" smtClean="0"/>
              <a:t>)</a:t>
            </a:r>
            <a:endParaRPr lang="en-US" dirty="0"/>
          </a:p>
          <a:p>
            <a:pPr algn="just">
              <a:buFont typeface="Wingdings" pitchFamily="2" charset="2"/>
              <a:buChar char="Ø"/>
            </a:pPr>
            <a:r>
              <a:rPr lang="en-US" dirty="0"/>
              <a:t>Tablets usually prepared with the aid of suitable </a:t>
            </a:r>
            <a:r>
              <a:rPr lang="en-US" dirty="0">
                <a:solidFill>
                  <a:srgbClr val="FF0000"/>
                </a:solidFill>
              </a:rPr>
              <a:t>pharmaceutical excipients</a:t>
            </a:r>
            <a:r>
              <a:rPr lang="en-US" dirty="0"/>
              <a:t>.</a:t>
            </a:r>
          </a:p>
          <a:p>
            <a:pPr algn="just">
              <a:buFont typeface="Wingdings" pitchFamily="2" charset="2"/>
              <a:buChar char="Ø"/>
            </a:pPr>
            <a:r>
              <a:rPr lang="en-US" dirty="0"/>
              <a:t>It vary in size , shape, weight , hardness, thickness, disintegration ,and dissolution depending on its </a:t>
            </a:r>
            <a:r>
              <a:rPr lang="en-US" dirty="0">
                <a:solidFill>
                  <a:srgbClr val="FF0000"/>
                </a:solidFill>
              </a:rPr>
              <a:t>intended use and manufacturing method</a:t>
            </a:r>
          </a:p>
          <a:p>
            <a:pPr>
              <a:buFont typeface="Wingdings" pitchFamily="2" charset="2"/>
              <a:buChar char="Ø"/>
            </a:pPr>
            <a:endParaRPr lang="en-US" dirty="0">
              <a:solidFill>
                <a:srgbClr val="FF0000"/>
              </a:solidFill>
            </a:endParaRPr>
          </a:p>
        </p:txBody>
      </p:sp>
    </p:spTree>
    <p:extLst>
      <p:ext uri="{BB962C8B-B14F-4D97-AF65-F5344CB8AC3E}">
        <p14:creationId xmlns:p14="http://schemas.microsoft.com/office/powerpoint/2010/main" val="3886065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Definition</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Most tablets are used </a:t>
            </a:r>
            <a:r>
              <a:rPr lang="en-US" dirty="0" smtClean="0">
                <a:latin typeface="Times New Roman" pitchFamily="18" charset="0"/>
                <a:cs typeface="Times New Roman" pitchFamily="18" charset="0"/>
              </a:rPr>
              <a:t>for oral </a:t>
            </a:r>
            <a:r>
              <a:rPr lang="en-US" dirty="0">
                <a:latin typeface="Times New Roman" pitchFamily="18" charset="0"/>
                <a:cs typeface="Times New Roman" pitchFamily="18" charset="0"/>
              </a:rPr>
              <a:t>administration, swallowed whole, or after being chewed, some are dissolved before </a:t>
            </a:r>
            <a:r>
              <a:rPr lang="en-US" dirty="0">
                <a:solidFill>
                  <a:srgbClr val="FF0000"/>
                </a:solidFill>
                <a:latin typeface="Times New Roman" pitchFamily="18" charset="0"/>
                <a:cs typeface="Times New Roman" pitchFamily="18" charset="0"/>
              </a:rPr>
              <a:t>administration</a:t>
            </a:r>
            <a:r>
              <a:rPr lang="en-US" dirty="0">
                <a:latin typeface="Times New Roman" pitchFamily="18" charset="0"/>
                <a:cs typeface="Times New Roman" pitchFamily="18" charset="0"/>
              </a:rPr>
              <a:t>, or retained in mouth</a:t>
            </a:r>
          </a:p>
          <a:p>
            <a:pPr algn="just">
              <a:buFont typeface="Wingdings" pitchFamily="2" charset="2"/>
              <a:buChar char="Ø"/>
            </a:pPr>
            <a:r>
              <a:rPr lang="en-US" dirty="0">
                <a:latin typeface="Times New Roman" pitchFamily="18" charset="0"/>
                <a:cs typeface="Times New Roman" pitchFamily="18" charset="0"/>
              </a:rPr>
              <a:t>Tablets such as those administered sublingually ,buccally , or vaginally, are prepared to have features most </a:t>
            </a:r>
            <a:r>
              <a:rPr lang="en-US" dirty="0">
                <a:solidFill>
                  <a:srgbClr val="FF0000"/>
                </a:solidFill>
                <a:latin typeface="Times New Roman" pitchFamily="18" charset="0"/>
                <a:cs typeface="Times New Roman" pitchFamily="18" charset="0"/>
              </a:rPr>
              <a:t>applicable to their particular route of administration</a:t>
            </a:r>
            <a:r>
              <a:rPr lang="en-US" dirty="0"/>
              <a:t>.</a:t>
            </a:r>
          </a:p>
        </p:txBody>
      </p:sp>
    </p:spTree>
    <p:extLst>
      <p:ext uri="{BB962C8B-B14F-4D97-AF65-F5344CB8AC3E}">
        <p14:creationId xmlns:p14="http://schemas.microsoft.com/office/powerpoint/2010/main" val="397755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Definition</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latin typeface="Times New Roman" pitchFamily="18" charset="0"/>
                <a:cs typeface="Times New Roman" pitchFamily="18" charset="0"/>
              </a:rPr>
              <a:t>Tablets are used mainly to induce </a:t>
            </a:r>
            <a:r>
              <a:rPr lang="en-US" dirty="0">
                <a:solidFill>
                  <a:srgbClr val="FF0000"/>
                </a:solidFill>
                <a:latin typeface="Times New Roman" pitchFamily="18" charset="0"/>
                <a:cs typeface="Times New Roman" pitchFamily="18" charset="0"/>
              </a:rPr>
              <a:t>systemic effect</a:t>
            </a:r>
            <a:r>
              <a:rPr lang="en-US" dirty="0">
                <a:latin typeface="Times New Roman" pitchFamily="18" charset="0"/>
                <a:cs typeface="Times New Roman" pitchFamily="18" charset="0"/>
              </a:rPr>
              <a:t>, but sometimes for </a:t>
            </a:r>
            <a:r>
              <a:rPr lang="en-US" dirty="0">
                <a:solidFill>
                  <a:srgbClr val="FF0000"/>
                </a:solidFill>
                <a:latin typeface="Times New Roman" pitchFamily="18" charset="0"/>
                <a:cs typeface="Times New Roman" pitchFamily="18" charset="0"/>
              </a:rPr>
              <a:t>local drug action </a:t>
            </a:r>
            <a:r>
              <a:rPr lang="en-US" dirty="0">
                <a:latin typeface="Times New Roman" pitchFamily="18" charset="0"/>
                <a:cs typeface="Times New Roman" pitchFamily="18" charset="0"/>
              </a:rPr>
              <a:t>in the mouth or GIT, or to increase the pH of stomach temporarily.</a:t>
            </a:r>
          </a:p>
          <a:p>
            <a:pPr>
              <a:buFont typeface="Wingdings" pitchFamily="2" charset="2"/>
              <a:buChar char="Ø"/>
            </a:pPr>
            <a:r>
              <a:rPr lang="en-US" dirty="0">
                <a:latin typeface="Times New Roman" pitchFamily="18" charset="0"/>
                <a:cs typeface="Times New Roman" pitchFamily="18" charset="0"/>
              </a:rPr>
              <a:t>For systemic use, the drug must be </a:t>
            </a:r>
            <a:r>
              <a:rPr lang="en-US" dirty="0">
                <a:solidFill>
                  <a:srgbClr val="FF0000"/>
                </a:solidFill>
                <a:latin typeface="Times New Roman" pitchFamily="18" charset="0"/>
                <a:cs typeface="Times New Roman" pitchFamily="18" charset="0"/>
              </a:rPr>
              <a:t>released</a:t>
            </a:r>
            <a:r>
              <a:rPr lang="en-US" dirty="0">
                <a:latin typeface="Times New Roman" pitchFamily="18" charset="0"/>
                <a:cs typeface="Times New Roman" pitchFamily="18" charset="0"/>
              </a:rPr>
              <a:t> from the tablet , dissolved in the fluid of the mouth ,stomach or intestine and absorbed by systemic circulation .</a:t>
            </a:r>
          </a:p>
        </p:txBody>
      </p:sp>
    </p:spTree>
    <p:extLst>
      <p:ext uri="{BB962C8B-B14F-4D97-AF65-F5344CB8AC3E}">
        <p14:creationId xmlns:p14="http://schemas.microsoft.com/office/powerpoint/2010/main" val="363953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496300" cy="29813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57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Advatages</a:t>
            </a:r>
            <a:endParaRPr lang="en-US" dirty="0"/>
          </a:p>
        </p:txBody>
      </p:sp>
      <p:sp>
        <p:nvSpPr>
          <p:cNvPr id="5" name="Content Placeholder 4"/>
          <p:cNvSpPr>
            <a:spLocks noGrp="1"/>
          </p:cNvSpPr>
          <p:nvPr>
            <p:ph idx="1"/>
          </p:nvPr>
        </p:nvSpPr>
        <p:spPr>
          <a:xfrm>
            <a:off x="457200" y="1844824"/>
            <a:ext cx="8229600" cy="4281339"/>
          </a:xfrm>
        </p:spPr>
        <p:txBody>
          <a:bodyPr>
            <a:normAutofit fontScale="92500" lnSpcReduction="10000"/>
          </a:bodyPr>
          <a:lstStyle/>
          <a:p>
            <a:pPr>
              <a:buFont typeface="Wingdings" pitchFamily="2" charset="2"/>
              <a:buChar char="Ø"/>
            </a:pPr>
            <a:r>
              <a:rPr lang="en-US" dirty="0"/>
              <a:t>Tablets are </a:t>
            </a:r>
            <a:r>
              <a:rPr lang="en-US" dirty="0">
                <a:solidFill>
                  <a:srgbClr val="FF0000"/>
                </a:solidFill>
              </a:rPr>
              <a:t>unit dosage </a:t>
            </a:r>
            <a:r>
              <a:rPr lang="en-US" dirty="0"/>
              <a:t>form of great accuracy with least content variability</a:t>
            </a:r>
          </a:p>
          <a:p>
            <a:pPr>
              <a:buFont typeface="Wingdings" pitchFamily="2" charset="2"/>
              <a:buChar char="Ø"/>
            </a:pPr>
            <a:r>
              <a:rPr lang="en-US" dirty="0"/>
              <a:t>The cost of production is </a:t>
            </a:r>
            <a:r>
              <a:rPr lang="en-US" dirty="0">
                <a:solidFill>
                  <a:srgbClr val="FF0000"/>
                </a:solidFill>
              </a:rPr>
              <a:t>very low</a:t>
            </a:r>
            <a:r>
              <a:rPr lang="en-US" dirty="0"/>
              <a:t>.</a:t>
            </a:r>
          </a:p>
          <a:p>
            <a:pPr>
              <a:buFont typeface="Wingdings" pitchFamily="2" charset="2"/>
              <a:buChar char="Ø"/>
            </a:pPr>
            <a:r>
              <a:rPr lang="en-US" dirty="0"/>
              <a:t>Easiest and cheapest dosage form to </a:t>
            </a:r>
            <a:r>
              <a:rPr lang="en-US" dirty="0">
                <a:solidFill>
                  <a:srgbClr val="FF0000"/>
                </a:solidFill>
              </a:rPr>
              <a:t>package and ship.</a:t>
            </a:r>
          </a:p>
          <a:p>
            <a:pPr>
              <a:buFont typeface="Wingdings" pitchFamily="2" charset="2"/>
              <a:buChar char="Ø"/>
            </a:pPr>
            <a:r>
              <a:rPr lang="en-US" dirty="0">
                <a:solidFill>
                  <a:srgbClr val="FF0000"/>
                </a:solidFill>
              </a:rPr>
              <a:t>Portable dosage </a:t>
            </a:r>
            <a:r>
              <a:rPr lang="en-US" dirty="0"/>
              <a:t>form due its light weight</a:t>
            </a:r>
          </a:p>
          <a:p>
            <a:pPr>
              <a:buFont typeface="Wingdings" pitchFamily="2" charset="2"/>
              <a:buChar char="Ø"/>
            </a:pPr>
            <a:r>
              <a:rPr lang="en-US" dirty="0"/>
              <a:t>Tablets are of </a:t>
            </a:r>
            <a:r>
              <a:rPr lang="en-US" dirty="0">
                <a:solidFill>
                  <a:srgbClr val="FF0000"/>
                </a:solidFill>
              </a:rPr>
              <a:t>high stability</a:t>
            </a:r>
            <a:r>
              <a:rPr lang="en-US" dirty="0"/>
              <a:t>(physical ,chemical and microbiological) compared with other dosage forms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7992888" cy="160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675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1255</Words>
  <Application>Microsoft Office PowerPoint</Application>
  <PresentationFormat>On-screen Show (4:3)</PresentationFormat>
  <Paragraphs>128</Paragraphs>
  <Slides>34</Slides>
  <Notes>2</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2_Office Theme</vt:lpstr>
      <vt:lpstr>Industrial Pharmacy/Fifth Stage</vt:lpstr>
      <vt:lpstr>Oral Solid Dosage Forms(Tablets)</vt:lpstr>
      <vt:lpstr>Introductory Concepts</vt:lpstr>
      <vt:lpstr>Introductory Concepts</vt:lpstr>
      <vt:lpstr>Definition</vt:lpstr>
      <vt:lpstr>Definition</vt:lpstr>
      <vt:lpstr>Definition</vt:lpstr>
      <vt:lpstr>PowerPoint Presentation</vt:lpstr>
      <vt:lpstr>Advatages</vt:lpstr>
      <vt:lpstr>PowerPoint Presentation</vt:lpstr>
      <vt:lpstr>Disadvantages</vt:lpstr>
      <vt:lpstr>Disadvantages</vt:lpstr>
      <vt:lpstr>Stages of Tablet Formation</vt:lpstr>
      <vt:lpstr>Stages of Tablet Formation</vt:lpstr>
      <vt:lpstr>Stages of Tablet Formation</vt:lpstr>
      <vt:lpstr>Parts of Tablet Machines</vt:lpstr>
      <vt:lpstr>Types of Tablet Machines</vt:lpstr>
      <vt:lpstr>Types of Tablet Machines</vt:lpstr>
      <vt:lpstr>PowerPoint Presentation</vt:lpstr>
      <vt:lpstr>Stages of Tablet Formation</vt:lpstr>
      <vt:lpstr>Types of Tablets According to Method of Administration</vt:lpstr>
      <vt:lpstr>Types of Tablets According to Release Pattern </vt:lpstr>
      <vt:lpstr>Oral Tablets for Ingestion</vt:lpstr>
      <vt:lpstr>Oral Tablets for Ingestion</vt:lpstr>
      <vt:lpstr>Oral Tablets for Ingestion</vt:lpstr>
      <vt:lpstr>PowerPoint Presentation</vt:lpstr>
      <vt:lpstr>Oral Tablets for Ingestion</vt:lpstr>
      <vt:lpstr>Oral Tablets for Ingestion</vt:lpstr>
      <vt:lpstr>Oral Tablets for Ingestion</vt:lpstr>
      <vt:lpstr>Oral Tablets for Ingestion</vt:lpstr>
      <vt:lpstr>Oral Tablets for Ingestion</vt:lpstr>
      <vt:lpstr>Oral Tablets for Ingestion</vt:lpstr>
      <vt:lpstr>Oral Tablets for Ingestion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Pharmacy/Fifth Stage</dc:title>
  <dc:creator>مكتب حماده للأنترنت</dc:creator>
  <cp:lastModifiedBy>مكتب حماده للأنترنت</cp:lastModifiedBy>
  <cp:revision>33</cp:revision>
  <dcterms:created xsi:type="dcterms:W3CDTF">2021-10-12T00:54:32Z</dcterms:created>
  <dcterms:modified xsi:type="dcterms:W3CDTF">2022-10-08T11:34:16Z</dcterms:modified>
</cp:coreProperties>
</file>