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26"/>
  </p:notesMasterIdLst>
  <p:sldIdLst>
    <p:sldId id="281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0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EBBB15-EB89-4071-9192-2E67C0023EB5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35A46D-2705-4F45-BCF6-5B609D37971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777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35A46D-2705-4F45-BCF6-5B609D37971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7970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0070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6655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32566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0FC4B-E3FA-4504-AD38-C9CD1602A419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7917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5EBA6-16DF-4DBC-8AE7-153D667D2AC2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188650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5BD504-CD27-46F8-BFB0-13102DD39828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41515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D7FB-07F6-405E-BE98-F5BA5F44C805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98975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BA63B-4DD2-4FD5-8CD8-B7F6CF72A27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625026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F48BCC-5FEE-40BB-BBFB-B28C7C13F6F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599314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DFEEA7-3107-47EA-AD5B-E49BBF059F14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34385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BCC636-D55B-468F-AF12-2E0A3DC681F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75030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42563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E7EF60-CA80-4EE8-812D-CFC00AEFEFBF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87976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D0A489-87CA-49CB-BF67-635BCC16D043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0648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85BF-46C7-41F9-8ADB-746339B9977A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43857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711470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9452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886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4022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734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2142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461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66FCA3-67BC-459C-BAE8-5830B5402021}" type="datetimeFigureOut">
              <a:rPr lang="en-US" smtClean="0"/>
              <a:t>12/19/2022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45E97-23A0-458A-B0F5-8477F71879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97240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1947A6-6FA2-4B3D-9CFD-2988C850717C}" type="datetime1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12/19/2022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157E3C-B31F-443A-AFF5-8C8117C85BE7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2175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Industrial Pharmacy/Fifth Stage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Lecturer Dr.Nawar Michael</a:t>
            </a:r>
          </a:p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Lecture:9</a:t>
            </a:r>
            <a:endParaRPr lang="en-US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ar-IQ" smtClean="0">
                <a:solidFill>
                  <a:prstClr val="black">
                    <a:tint val="75000"/>
                  </a:prstClr>
                </a:solidFill>
              </a:rPr>
              <a:t>د.نوار ميخائيل</a:t>
            </a:r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9948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Capsule filling: many methods have been developed for capsule filling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Punch method , or called Bench-scale filling ,when a small number of capsules are prepared in pharmacy this method is used , after powder mixing ,the capsule body held between thumb and forefinger and punched vertically into the powder until filled </a:t>
            </a:r>
          </a:p>
          <a:p>
            <a:pPr>
              <a:buFont typeface="Wingdings" pitchFamily="2" charset="2"/>
              <a:buChar char="Ø"/>
            </a:pPr>
            <a:endParaRPr lang="en-US" dirty="0" smtClean="0"/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556792"/>
            <a:ext cx="4572000" cy="4562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6962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Manual filling machine: this method used when the pharmacist prepare capsules on a regular or extensive basis , hand operating filling machine with capacities ranging from 24to 300 capsules.</a:t>
            </a:r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4293096"/>
            <a:ext cx="5112568" cy="25649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878956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Industrial-scale filling </a:t>
            </a:r>
          </a:p>
          <a:p>
            <a:pPr marL="0" indent="0">
              <a:buNone/>
            </a:pPr>
            <a:r>
              <a:rPr lang="en-US" dirty="0" smtClean="0"/>
              <a:t>The machines for capsules filling come in great variety of shapes and sizes.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They can be semi or fully automated and ranging in output from 5000-150000 capsule per hour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machine fill the bodies ,scrape off the excess powder ,seal the cap ,clean outside of cap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7558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dosing system in these machine can be either dependent or independent system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Dependent dosing system use the capsule body directly to measure the powder, uniformity achieved by complete capsule filling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Independent dosing system, the powder measured in special measuring device independently of the body capsule.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5302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Capsule polishing</a:t>
            </a:r>
          </a:p>
          <a:p>
            <a:pPr marL="0" indent="0">
              <a:buNone/>
            </a:pPr>
            <a:r>
              <a:rPr lang="en-US" dirty="0" smtClean="0"/>
              <a:t>Small amount of powder may adhere to the outside of capsule after filling , which may be bitter or unpalatable and should be removed before packaging or dispensing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On small scale capsules may be cleaned individually or in a small number by rubbing them with clean gauze or cloth.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054349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On large scale , capsule filling machine with a cleaning vacuum that remove any extraneous materials from the capsule as they exit the equipment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4149080"/>
            <a:ext cx="3984625" cy="1592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388016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Special techniques may be applied to capsule as a dosage form such as:</a:t>
            </a:r>
          </a:p>
          <a:p>
            <a:pPr marL="0" indent="0">
              <a:buNone/>
            </a:pPr>
            <a:r>
              <a:rPr lang="en-US" dirty="0" smtClean="0"/>
              <a:t>1- Imprinting : is a method by which a company and or product identification can be placed upon each capsule which is best performed on empty capsule.</a:t>
            </a:r>
          </a:p>
          <a:p>
            <a:pPr marL="0" indent="0">
              <a:buNone/>
            </a:pPr>
            <a:r>
              <a:rPr lang="en-US" dirty="0" smtClean="0"/>
              <a:t>2-Special purpose capsule ; are capsule in which special treatment has been given in an attempt to retard the solubility in some manner.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320920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Sometimes delay absorption of active ingredients or enteric absorption is required hence therefore the solubility of gelatin modified by:</a:t>
            </a:r>
          </a:p>
          <a:p>
            <a:pPr marL="0" indent="0">
              <a:buNone/>
            </a:pPr>
            <a:r>
              <a:rPr lang="en-US" dirty="0" smtClean="0"/>
              <a:t>1- treatment with formalin</a:t>
            </a:r>
          </a:p>
          <a:p>
            <a:pPr marL="0" indent="0">
              <a:buNone/>
            </a:pPr>
            <a:r>
              <a:rPr lang="en-US" dirty="0" smtClean="0"/>
              <a:t>2- </a:t>
            </a:r>
            <a:r>
              <a:rPr lang="en-US" b="1" dirty="0" smtClean="0">
                <a:solidFill>
                  <a:srgbClr val="7030A0"/>
                </a:solidFill>
              </a:rPr>
              <a:t>using certain coating which have the ability to affect gelatin solubility such as shellac and cellulose acetate phthalate</a:t>
            </a:r>
            <a:r>
              <a:rPr lang="en-US" dirty="0" smtClean="0"/>
              <a:t>?.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138822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Quality control of capsule should include the following tests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Capsule appearance (size , shape, color , thickness of capsule shell.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Weight variation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Content uniformity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Disintegration test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Dissolution test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8324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20 capsules are taken randomly and weighed , the average weight is calculated then each capsule is weighed individually and their weight noted.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capsule is considered passes the test if the weight of individual capsule falls with in 90-110% of the average weight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097911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In developing a capsule formulation the goal is to prepare a capsule with certain criteria:</a:t>
            </a:r>
          </a:p>
          <a:p>
            <a:pPr marL="0" indent="0">
              <a:buNone/>
            </a:pPr>
            <a:r>
              <a:rPr lang="en-US" dirty="0" smtClean="0"/>
              <a:t>1-accurate dosage</a:t>
            </a:r>
          </a:p>
          <a:p>
            <a:pPr marL="0" indent="0">
              <a:buNone/>
            </a:pPr>
            <a:r>
              <a:rPr lang="en-US" dirty="0" smtClean="0"/>
              <a:t>2-good bioavailability</a:t>
            </a:r>
          </a:p>
          <a:p>
            <a:pPr marL="0" indent="0">
              <a:buNone/>
            </a:pPr>
            <a:r>
              <a:rPr lang="en-US" dirty="0" smtClean="0"/>
              <a:t>3-ease of filling and production</a:t>
            </a:r>
          </a:p>
          <a:p>
            <a:pPr marL="0" indent="0">
              <a:buNone/>
            </a:pPr>
            <a:r>
              <a:rPr lang="en-US" dirty="0" smtClean="0"/>
              <a:t>4- stable and elegant</a:t>
            </a:r>
          </a:p>
          <a:p>
            <a:pPr marL="0" indent="0"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4655302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Content uniformity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10 capsules are assayed individually ,the capsules should contain _+ 15%  or less of the labeled amount.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If one capsule is greater than +_ 15% then additional 20 capsule should be tested.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No capsule outside the range of +_25% of the labeled amount</a:t>
            </a:r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64283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Disintegration Test</a:t>
            </a:r>
          </a:p>
          <a:p>
            <a:r>
              <a:rPr lang="en-US" dirty="0" smtClean="0"/>
              <a:t>6 capsules are placed in the basket –rack assembly , which is repeatedly immersed 30times per minute into thermostatically controlled fluid at 37c and observed over time described in the individual monograph </a:t>
            </a:r>
          </a:p>
          <a:p>
            <a:r>
              <a:rPr lang="en-US" dirty="0" smtClean="0"/>
              <a:t>All the capsules must disintegrate excluding the fragments from the capsule shell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376769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If1 or 2capsules fail to disintegrate the test should be repeated for additional 12 capsules ,not fewer than 16 of 18 capsules should disintegrate completely</a:t>
            </a:r>
          </a:p>
          <a:p>
            <a:r>
              <a:rPr lang="en-US" dirty="0" smtClean="0"/>
              <a:t>The shell pieces after disintegration may agglomerate forming large mass of gelatin which delay the disintegration or may adhere to the mesh and blocking the holes.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041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Dissolution test</a:t>
            </a:r>
          </a:p>
          <a:p>
            <a:r>
              <a:rPr lang="en-US" dirty="0" smtClean="0"/>
              <a:t>Place each capsule in the apparatus 1, operate with a rate as specified in dissolution medium at 37c , aliquots should be withdrawn at specified time point</a:t>
            </a:r>
          </a:p>
          <a:p>
            <a:r>
              <a:rPr lang="en-US" dirty="0" smtClean="0"/>
              <a:t>The amount dissolved should be as described in the individual monograph.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33451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majority of products for filling into capsules are formulated as powders.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These powders are typically mixtures of active ingredients combined with different excipients.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easiest active compound to formulate are low dose potent ones (excipients governed)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The mixture properties of compounds of high unit dose are (active ingredients governed)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115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Before filling , the active and inactive ingredients must be blended thoroughly to ensure a uniform powder mix for the fill.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Care in blending is important especially for low dose drugs. Since lack of homogeneity may lead to significant therapeutic consequences.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Preformulation studies are done to determine the efficiency of mixing.</a:t>
            </a:r>
          </a:p>
          <a:p>
            <a:pPr>
              <a:buFont typeface="Wingdings" pitchFamily="2" charset="2"/>
              <a:buChar char="Ø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333055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56792"/>
            <a:ext cx="8229600" cy="4525963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resultant powder for filling should have the following properties:</a:t>
            </a:r>
          </a:p>
          <a:p>
            <a:pPr marL="0" indent="0">
              <a:buNone/>
            </a:pPr>
            <a:r>
              <a:rPr lang="en-US" dirty="0" smtClean="0"/>
              <a:t>1- good flow</a:t>
            </a:r>
          </a:p>
          <a:p>
            <a:pPr marL="0" indent="0">
              <a:buNone/>
            </a:pPr>
            <a:r>
              <a:rPr lang="en-US" dirty="0" smtClean="0"/>
              <a:t>2- cohesion</a:t>
            </a:r>
          </a:p>
          <a:p>
            <a:pPr marL="0" indent="0">
              <a:buNone/>
            </a:pPr>
            <a:r>
              <a:rPr lang="en-US" dirty="0" smtClean="0"/>
              <a:t>3- no adhesion</a:t>
            </a:r>
          </a:p>
        </p:txBody>
      </p:sp>
    </p:spTree>
    <p:extLst>
      <p:ext uri="{BB962C8B-B14F-4D97-AF65-F5344CB8AC3E}">
        <p14:creationId xmlns:p14="http://schemas.microsoft.com/office/powerpoint/2010/main" val="17077370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dirty="0" smtClean="0"/>
              <a:t>The flow of resultant mixture must be adequate to ensure delivery of sufficient powder to the capsule at time of filling.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Demixing or segregation must not occur during the powder handling in the filling equipment itself. </a:t>
            </a:r>
          </a:p>
          <a:p>
            <a:pPr>
              <a:buFont typeface="Wingdings" pitchFamily="2" charset="2"/>
              <a:buChar char="Ø"/>
            </a:pPr>
            <a:r>
              <a:rPr lang="en-US" dirty="0" smtClean="0"/>
              <a:t>To ensure good flow properties free flowing diluents and glidants are added.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750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A diluent or filler may be added to the formulation to produce the proper capsule fill volume </a:t>
            </a:r>
          </a:p>
          <a:p>
            <a:r>
              <a:rPr lang="en-US" dirty="0" smtClean="0"/>
              <a:t>In addition to provide bulk, diluents give cohesion to the powders which is beneficial in the transfer of the powder blend into capsule shell.</a:t>
            </a:r>
          </a:p>
          <a:p>
            <a:r>
              <a:rPr lang="en-US" dirty="0" smtClean="0"/>
              <a:t>Lactose, microcrystalline cellulose , starch are commonly used diluents.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57699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When the space in the capsule is limited , then we can use either glidants or lubricants.</a:t>
            </a:r>
          </a:p>
          <a:p>
            <a:r>
              <a:rPr lang="en-US" dirty="0" smtClean="0"/>
              <a:t>Glidants are materials that reduce interparticulate friction such as colloidal silicon dioxide</a:t>
            </a:r>
          </a:p>
          <a:p>
            <a:r>
              <a:rPr lang="en-US" dirty="0" smtClean="0"/>
              <a:t>Lubricants are materials which reduce powder –metal adhesion such as magnesium stearate.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89995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Hard Gelatin Capsules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Both these types of materials exert their effect by coating the surface of other ingredients.</a:t>
            </a:r>
          </a:p>
          <a:p>
            <a:r>
              <a:rPr lang="en-US" dirty="0" smtClean="0"/>
              <a:t>The lubricants have waterproofing characteristics and thus can retard the penetration of gastrointestinal fluids and delay the drug dissolution and absorption</a:t>
            </a:r>
          </a:p>
          <a:p>
            <a:r>
              <a:rPr lang="en-US" dirty="0" smtClean="0"/>
              <a:t>Disintegrants also added in capsule formulation to assist breakup and distribution of capsule contents in GIT fluids.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5283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301</TotalTime>
  <Words>1083</Words>
  <Application>Microsoft Office PowerPoint</Application>
  <PresentationFormat>On-screen Show (4:3)</PresentationFormat>
  <Paragraphs>96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Office Theme</vt:lpstr>
      <vt:lpstr>1_Office Theme</vt:lpstr>
      <vt:lpstr>Industrial Pharmacy/Fifth Stage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  <vt:lpstr>Hard Gelatin Capsules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Industrial Pharmacy II 5th stage Hard Gelatin Capsules Associate Lecturer Nawar Mekhael</dc:title>
  <dc:creator>مكتب حمادة للأنترنت</dc:creator>
  <cp:lastModifiedBy>مكتب حماده للأنترنت</cp:lastModifiedBy>
  <cp:revision>21</cp:revision>
  <dcterms:created xsi:type="dcterms:W3CDTF">2021-01-14T07:57:44Z</dcterms:created>
  <dcterms:modified xsi:type="dcterms:W3CDTF">2022-12-19T20:00:39Z</dcterms:modified>
</cp:coreProperties>
</file>