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notesMasterIdLst>
    <p:notesMasterId r:id="rId37"/>
  </p:notesMasterIdLst>
  <p:sldIdLst>
    <p:sldId id="257" r:id="rId14"/>
    <p:sldId id="258" r:id="rId15"/>
    <p:sldId id="259" r:id="rId16"/>
    <p:sldId id="261" r:id="rId17"/>
    <p:sldId id="262" r:id="rId18"/>
    <p:sldId id="264" r:id="rId19"/>
    <p:sldId id="266" r:id="rId20"/>
    <p:sldId id="267" r:id="rId21"/>
    <p:sldId id="268" r:id="rId22"/>
    <p:sldId id="269" r:id="rId23"/>
    <p:sldId id="271" r:id="rId24"/>
    <p:sldId id="273" r:id="rId25"/>
    <p:sldId id="275" r:id="rId26"/>
    <p:sldId id="277" r:id="rId27"/>
    <p:sldId id="279" r:id="rId28"/>
    <p:sldId id="281" r:id="rId29"/>
    <p:sldId id="283" r:id="rId30"/>
    <p:sldId id="285" r:id="rId31"/>
    <p:sldId id="287" r:id="rId32"/>
    <p:sldId id="299" r:id="rId33"/>
    <p:sldId id="300" r:id="rId34"/>
    <p:sldId id="301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57CE5-5827-4530-989B-ECC683A0BADC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B921D-07FE-45CE-AC2C-41F5798A3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B921D-07FE-45CE-AC2C-41F5798A3E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8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636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430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583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325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577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024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469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793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375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756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2835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931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447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67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097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690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361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616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153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006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0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356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66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679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292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252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910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8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1613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7657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313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32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268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170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236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34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059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6861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5869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19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327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555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42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1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90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55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367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9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88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52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95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2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52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33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1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0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58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52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88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83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15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37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70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44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41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449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46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24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08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79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609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66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9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95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18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77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86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21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580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0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7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49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50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0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42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49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028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7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9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340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409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2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22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50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4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66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66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39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15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8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28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011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10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23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870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5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02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733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403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100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5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665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138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121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463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17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6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617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30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785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8738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899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2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183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86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275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233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3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090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105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526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02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211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087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910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044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324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892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8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8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6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4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2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6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22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8F855-FD98-47BF-8245-BAE1ECF45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62DC9-91B0-473B-8F5C-CC60C5BFB1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1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01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1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21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2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2E5B-6D03-48CE-8150-67D8835B3B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0F0C5-8289-42D5-A1EB-CA6A9B89A9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1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Industrial Pharmacy/Fifth Stage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Lecturer Dr.Nawar Michael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Lecture:2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0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Tablets for Ingestion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Aqueous solution of polymers such as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HPMC and HPC provide immediate release</a:t>
            </a:r>
            <a:r>
              <a:rPr lang="en-US" sz="3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while </a:t>
            </a:r>
            <a:r>
              <a:rPr lang="en-US" sz="3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colloidal dispersion of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en-US" sz="3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may provide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sustained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Enteric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coatings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resist dissolution in gastric fluid but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disintegrate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in the intestine</a:t>
            </a:r>
          </a:p>
          <a:p>
            <a:pPr lvl="0" algn="just">
              <a:buFont typeface="Wingdings" pitchFamily="2" charset="2"/>
              <a:buChar char="Ø"/>
            </a:pP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Enteric coatings can be used for tablets containing</a:t>
            </a:r>
          </a:p>
          <a:p>
            <a:pPr marL="0" lvl="0" indent="0" algn="just">
              <a:buNone/>
            </a:pP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drug substances that are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inactivated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or destroyed in the stomach, for those that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irritate the mucosa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as a means of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delayed release </a:t>
            </a:r>
            <a:r>
              <a:rPr lang="en-US" sz="2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the medication(antibiotics with high concentration undiluted)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4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Tablets for Ingestion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used polymer for enteric coating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 or synthetic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mixed acid functionality and acid ester functionality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polymer being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insoluble at low pH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once the pH rise at intestine, they start to hydrate and the film rupture and dissolve.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 on such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polymers cellulose acetate phthalate,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hydroxypropyl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methyl cellulose phthalate , polyvinyl acetate phthalate</a:t>
            </a:r>
          </a:p>
          <a:p>
            <a:pPr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9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Used in Oral Cavity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1-Buccal Tablets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are small tablets intended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buccal administration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inserting into the buccal pouch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These tablets may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dissolve or erode slowly; 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provide effective time for absorption .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5" y="4897735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25" y="4980862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4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Used in Oral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Therefore, they are formulated and compressed with sufficient pressure to give a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hard tablet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newer approaches have employed materials that act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bioadhesives?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increase absorption of the drug.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8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Used in Oral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2-Sublingual Tablets: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tablets are placed under the tongue,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dissolve rapidly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the drug substances are absorbed readily by this form of administration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drugs administered by buccal or sublingual tablets should have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absorption properties through oral cavity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85839"/>
            <a:ext cx="21812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6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Used in Oral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Tablets administered by oral cavity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avoid hostile environment of GIT and first pass effect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provide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onset of action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case of (sublingual tablets).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Buccal and sublingual tablets should be formulated 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bland excipients,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don’t stimulate salivation.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27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Used in Oral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3-Lozenges: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type of tablets are intended to exert local effect in the mouth or throat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Mostly they contain , antibacterial, local anesthetic, antiseptic.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drugs are incorporated in a flavored, hard candy base</a:t>
            </a:r>
          </a:p>
        </p:txBody>
      </p:sp>
    </p:spTree>
    <p:extLst>
      <p:ext uri="{BB962C8B-B14F-4D97-AF65-F5344CB8AC3E}">
        <p14:creationId xmlns:p14="http://schemas.microsoft.com/office/powerpoint/2010/main" val="486774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Used in Oral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Lozenges may be prepared by compression ,but usually made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fusion or candy molding process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Lozenges are designed not to disintegrate but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dissolve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mouth over a period of 30 minutes or less.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1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Administered by Other Routes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Vaginal Tablets: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designed to undergo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slow dissolution and release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vaginal cavity.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vehicle used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slowly soluble materials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similar to that used in buccal tablets.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6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Administered by Other Routes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Implantation Tablets: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it may called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depots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are designed for subcutaneous implantation.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main purpose is to provide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prolonged drug effect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ranging from one month to a year 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constant drug release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tablets are small ,cylindrical , not more than 8mm in length, but of little use nowadays due to safety concern.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6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Tablets for Ingestion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Coated Tablets: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involve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sugar coating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film coating and compression coating??????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is a process by which an essentially dry ,outer layer of coating material is applied to the surface of dosage form to confer specific function ranging from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 identification to modifying drug release.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Coating may be applied to a wide range of oral solid </a:t>
            </a:r>
            <a:r>
              <a:rPr lang="en-US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dosage form including tablets ,capsules and multi-particulates system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26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Used to Prepare Solutions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1-Effervescent Tablets: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Prepared by compression of the active ingredient with organic acid and sodium bicarbonate that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release gas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upon contact with water.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used medicinal agents should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dissolve rapidly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when added to water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34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Used to Prepare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These tablets produced clear ,pleasantly flavored  carbonated solution which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mask the taste of certain drugs.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selected drug and any additive used should be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soluble at neutral or alkaline solution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main advantage of effervescent tablet is considered easy method for extemporaneous solution preparation 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accurate dose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36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 Used to Prepare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961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major disadvantage of effervescent tablet, which limits its use widely is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difficulty of producing chemically stable product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moisture in the air during preparation can initiate effervescence reaction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opening the container the subjection to moisture result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loss of quality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Therefore they are stack-packed in cylindrical tubes with minimum air space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077072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58838"/>
            <a:ext cx="7620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3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Tablets for Ingestion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Reasons for Coating</a:t>
            </a:r>
            <a:r>
              <a:rPr lang="en-US" dirty="0" smtClean="0"/>
              <a:t>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1-protection of the active ingredients from the environmental factors ,like light moisture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(enhance stability)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2-masking bitter taste of certain drugs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improve the ease of swallowing for large dosage forms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4-improving product identification and appearance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5-impating modified release characteristics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(functional coating)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0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Different Types Of Tablet Coating Machines - Enterprise Bulletin - News  - LeadTop Pharmaceutical Machinery Chi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56084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0648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Automated spray coating equipment is employed, with high drying efficiency coating pan.</a:t>
            </a:r>
          </a:p>
        </p:txBody>
      </p:sp>
    </p:spTree>
    <p:extLst>
      <p:ext uri="{BB962C8B-B14F-4D97-AF65-F5344CB8AC3E}">
        <p14:creationId xmlns:p14="http://schemas.microsoft.com/office/powerpoint/2010/main" val="42009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Tablets for Ingestion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Sugar Coated Tablets: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These are compressed tablets surrounded by a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sugar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coating.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It involves the successive application of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sucrose-based coating formulations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to the tablet core in suitable coating equipment.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 water evaporates from the syrup leaving thick sugar layer around each tablet, which is often shiny and colored.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9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Tablets for Ingestion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Sugar coated tablets has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 demerits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1-Sugar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coated tablets easily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mistaken as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candy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and expertise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 in the coating process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 Sugar coating may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50% to the weight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bulk of the uncoated tablets.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Tablets for Ingestion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Film Coated Tablets: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These are compressed tablets that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are covered with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layer of polymer film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polymeric substances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film-forming properties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may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Film coating imparts the same general characteristics as sugar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coating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added advantage of a greatly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reduced time period required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coating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besides being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durable and less bulky.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Tablets for Ingestion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majority of film-coating process involves the application of coating liquid where significant proportion of vehicle is removed by drying process which is concurrent with the application of liquid coating.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Film –coating formulations typically comprise: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1-polymer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2-plasticizer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3-colourants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4-vehicle/solvent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44644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05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Oral Tablets for Ingestion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Film Coating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immediate release film coating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has no effect on biopharmaceutical properties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modified release film coating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may be categorized into delayed release or extended release coatings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369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1064</Words>
  <Application>Microsoft Office PowerPoint</Application>
  <PresentationFormat>On-screen Show (4:3)</PresentationFormat>
  <Paragraphs>104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Industrial Pharmacy/Fifth Stage</vt:lpstr>
      <vt:lpstr>Oral Tablets for Ingestion</vt:lpstr>
      <vt:lpstr>Oral Tablets for Ingestion</vt:lpstr>
      <vt:lpstr>PowerPoint Presentation</vt:lpstr>
      <vt:lpstr>Oral Tablets for Ingestion</vt:lpstr>
      <vt:lpstr>Oral Tablets for Ingestion</vt:lpstr>
      <vt:lpstr>Oral Tablets for Ingestion</vt:lpstr>
      <vt:lpstr>Oral Tablets for Ingestion</vt:lpstr>
      <vt:lpstr>Oral Tablets for Ingestion</vt:lpstr>
      <vt:lpstr>Oral Tablets for Ingestion</vt:lpstr>
      <vt:lpstr>Oral Tablets for Ingestion</vt:lpstr>
      <vt:lpstr>Tablets Used in Oral Cavity </vt:lpstr>
      <vt:lpstr>Tablets Used in Oral Cavity</vt:lpstr>
      <vt:lpstr>Tablets Used in Oral Cavity</vt:lpstr>
      <vt:lpstr>Tablets Used in Oral Cavity</vt:lpstr>
      <vt:lpstr>Tablets Used in Oral Cavity</vt:lpstr>
      <vt:lpstr>Tablets Used in Oral Cavity</vt:lpstr>
      <vt:lpstr>Tablets Administered by Other Routes</vt:lpstr>
      <vt:lpstr>Tablets Administered by Other Routes </vt:lpstr>
      <vt:lpstr>Tablets Used to Prepare Solutions </vt:lpstr>
      <vt:lpstr>Tablets Used to Prepare Solutions</vt:lpstr>
      <vt:lpstr>Tablets Used to Prepare Solutions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Pharmacy/Fifth Stage</dc:title>
  <dc:creator>مكتب حماده للأنترنت</dc:creator>
  <cp:lastModifiedBy>مكتب حماده للأنترنت</cp:lastModifiedBy>
  <cp:revision>11</cp:revision>
  <dcterms:created xsi:type="dcterms:W3CDTF">2022-10-08T09:52:16Z</dcterms:created>
  <dcterms:modified xsi:type="dcterms:W3CDTF">2022-10-08T22:06:26Z</dcterms:modified>
</cp:coreProperties>
</file>