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5" r:id="rId32"/>
    <p:sldId id="296" r:id="rId33"/>
    <p:sldId id="297" r:id="rId34"/>
    <p:sldId id="298" r:id="rId35"/>
    <p:sldId id="304" r:id="rId36"/>
    <p:sldId id="305" r:id="rId37"/>
    <p:sldId id="306" r:id="rId38"/>
    <p:sldId id="307" r:id="rId39"/>
    <p:sldId id="308" r:id="rId40"/>
    <p:sldId id="31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B5674-E765-4DA9-A306-5ECF24A107A0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18F3-6573-49B6-B80C-EEEC66B1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63FE-074F-461A-A9EE-BA63D93C36FC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4F22-DA81-4036-8DAA-6B1A0500276D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2896-F76F-4DC9-AF95-AED629026A5E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5692-82FA-4DD7-9474-DB0478EC72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296E-7110-484F-AD4E-930205A4AF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736E-0532-4432-A713-8149008DFC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8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7004-77C0-4D45-8496-82F16D8BD7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8F34-7CC3-4E90-9684-30FC9FB66F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2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84D8-4A7C-469D-B9FA-6D5581220B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26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0FE2-F84C-4B91-BD21-300F157E09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6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3E6F-F830-48CB-830F-58EC8506DC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41A5-4AAC-4EB5-96D9-1698FFC15BA8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4B7-F0CB-4C7B-A5B7-3CB446FC2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38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D2FD-D853-4E3B-AA10-005C05EFF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7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F9A-18DD-4624-9A4B-16F8E03389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7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29F-AE66-4B9D-A7ED-72BE7A8C4744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058D-8D0F-4FCF-9D48-96212022ABD1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C1C8-BD6A-4774-8E77-A79BD14E8AD7}" type="datetime1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C02-1F5B-49CF-8B12-EFFCD5CE5A23}" type="datetime1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4C28-B0E1-467A-B6C4-80C52A2F3B33}" type="datetime1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9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C934-471F-41EE-86D4-F94CD6299A75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1FB-698B-43D1-93A4-BA0D4484E8B8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4A0D-63B9-4AC9-B905-75D2FD5BEFCC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C9CF8-912C-4592-AE92-470B932E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C0CF-D5DB-4BAE-B745-B46E82711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266F-D2C2-408D-9566-A1B0E1F65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045987"/>
            <a:ext cx="8229600" cy="2736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Pharmacy II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stage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Transdermal Drug Delivery System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 Dr.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Nawar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Michael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Lecture:10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2291"/>
            <a:ext cx="6912768" cy="26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3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skin is a multilayered organ with three distinguished layers which is from top to bottom: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epidermis, dermis,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hypodermis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136903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uppermost layer epidermis is subdivided into the viable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epidermis and superficial stratum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major components of the viable epidermis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keratinocytes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furthermore, melanocytes and Langerhans cells also exist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988840"/>
            <a:ext cx="36724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384" y="122568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cells are keratin-rich cells called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corneocytes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which are terminally differentiated keratinocytes, polyhedral, acutely flatted, arranged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15-25 layers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10-15µm thickness in a dry state,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pervaded with intercellular lamellar lipid bilayers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consists of a mixture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ceramides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cholesterol, cholesterol esters.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organized in a unique style comparable to a wall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"bricks and mortar"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afford the skin its defensive,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impermeable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properties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According 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heterogeneous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skin anatomy, a drug molecule should penetrate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barrier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stratum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approach viable skin tissue through the well-acknowledged pathways, which are: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intercellular route,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transcellular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route, and trans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appendageal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route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5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93" y="2129204"/>
            <a:ext cx="5538414" cy="3467954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intercellular pathway is considered the essential route for drug penetration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in which the drug molecules pass through tortuous,  lipid-rich gaps around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corneocytes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transcellular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direct path towered the dermis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which the penetrant molecules transported through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corneocytes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cytoplasm and extracellular lipid,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sequential series of partition and diffusion; inevitably, complicate the penetration process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9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appendageal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route has minor contribution in transdermal transport as it occupies only 0.1% of skin surface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penetrant molecules that overcome the stratum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barrier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diffuse through viable epidermis towered the dermis where the blood and lymphatic vessels eventually remove the drug from the skin to be absorbed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transport through stratum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achieved by passive diffusion, and it is governed by Fick's law, as shown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=D 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 /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steady flux,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diffusion coefficient,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concentration of drug in solution,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(K)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partition coefficient of the drug, 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thickness of skin tissue; the flux of drug through the skin can be increased dramatically by manipulating the principal variables involved in the mentioned equation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0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Physicochemical Factors Affecting Absorption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1-Temprature and pH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penetration rate of material through human skin can increase 10 fold by increasing temperature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unionized molecules pass across the lipid membrane. 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Physicochemical Factors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2-Diffusion Coefficient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Represent the diffusional speed of a molecules which depend greatly on the drug properties and consider the measurement of molecules penetration rate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drug may bind to stratum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become immobile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efforts in drug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delivery has focused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an oral route of administration for several considerations, namely: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 compliance and a high degree of flexibility on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dosing.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oral route is not without profound drawbacks posed by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hostile environment in the GIT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addition to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first-pass effect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encountered directly after absorption, which constrains the administration of essential biologics orally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Physicochemical Factors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3-Drug Concentration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flux of solute is proportional to its concentration according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Ficks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law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Saturated solution may be obtained at selected concentration of drug by changing solvent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Physicochemical Factors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Partition Coefficient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partition coefficient is essential in establishing the flux of a drug through stratum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optimal K well below which they are too water soluble to partition effectively into the horny layer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At high K the compound will be too lipid soluble and cannot pass through stratum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corneu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1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Physicochemical Factors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5-Molecular Size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Transdermal absorption is inversely related to the molecular weight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 molecules penetrate faster than large ones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3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Given the above considerations,  the drug should meet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criteria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penetrate the stratum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passively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are: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molecular weight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&lt;600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should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good solubility in water and oil with partition coefficient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p&lt;3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drug molecule should have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 pharmacological activity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melting point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it is correlated to optimum solubility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74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Components Of TDDS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Polymer matrix / Drug reservoir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Drug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Permeation enhancers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Pressure sensitive adhesive (PSA)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Backing laminates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Release liner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excipients like plasticizers and solvents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3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08204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/>
              <a:t>Polymer matrix / Drug reservoir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153400" cy="56388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Polymers are the backbone of TDDS, which control the release of the drug from the device.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Polymer matrix can be prepared by dispersion of drug in liquid or solid state polymer base.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Polymers used in TDDS should have biocompatibility and chemical compatibility with the drug and other components of the system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polymers utilized for TDDS can be classified as: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1-Natural Polymers: e.g. cellulose derivatives, and chitosan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2-Synthetic Polymers: e.g. polyvinyl alcohol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Permeation Enhancers</a:t>
            </a:r>
            <a:endParaRPr lang="ar-IQ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are the chemical compounds that increase permeability of stratum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as to attain higher therapeutic levels of the drug candidate.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Penetration enhancers interact with structural components of stratum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i.e.,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proteins or lipids.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They alter the protein and lipid packaging of stratum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thus chemically modifying the barrier functions leading to increased permeability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Pressure sensitive adhesives</a:t>
            </a:r>
            <a:endParaRPr lang="ar-IQ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7680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A PSA is a material that helps in maintaining an intimate contact between transdermal system and the skin surface.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should adhere with not more than applied finger pressure and exert a strong holding force.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Additionally, it should be removable from the smooth surface without leaving a residue.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Polyacrylates</a:t>
            </a:r>
            <a:r>
              <a:rPr lang="en-US" dirty="0" smtClean="0"/>
              <a:t>, and silicon based adhesives are widely used in TDDSs.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ar-IQ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Other excipients</a:t>
            </a:r>
            <a:endParaRPr lang="ar-IQ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solvents such as chloroform, methanol, acetone, are used to prepare drug reservoir.</a:t>
            </a:r>
          </a:p>
          <a:p>
            <a:pPr algn="just"/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addition plasticizers such as glycerol,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triethyl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citrate, polyethylene glycol and propylene glycol are added to provide plasticity to the transdermal patch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1979, with the introduction of a scopolamine transdermal patch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prevention of motion sickness by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Alza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corporation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era of transdermal drug delivery was started virtually and divert the conventional perspective towered the skin from topical use to alleviate dermal ailments into a promising site for percutaneous absorption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5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Transdermal transport can be enhanced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passively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either by traditional techniques, which essentially depend on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horny layer modification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changing physicochemical properties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penetrant drug molecules, or through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formulation optimization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exploiting the expanding use of colloidal carriers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99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passive methods of enhancements do not achieve a significant increase in drug permeation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skin preserve its barrier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slow onset of action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incurred due to lag time for reaching systemic circulation to elicit therapeutic effect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9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60840" cy="439248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59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Enhancement Techniques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To accomplish better profit from the skin as a site of administration and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expand the number of drugs that deliver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transdermally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include hydrophilic molecules and biologics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active methods of enhancement have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utilized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which in principle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molecular kinetic energy across the skin or perturb skin barriers by physical means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generally, these methods can be assorted into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electrical, thermal and mechanical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93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Electrical Based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Electroporation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 increase skin permeability through the formation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transient holes in the lamellar lipids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surrounding keratinocytes by application of high voltage electrical pulses for a short time, and this resulted in vast increase transport through skin even for large molecules up to 40kDa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65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Based Techniques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Thermal Ablation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has found application in transdermal delivery without affecting the viable epidermis, and underlying tissue,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ablation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of horny layer after subjecting to direct and precise laser beam have been reported,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mechanism for ablation is ascribed to the heat generated from laser optical energy, which consequently forms micro-paths for the transport of molecules with different physicochemical properties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>
                <a:solidFill>
                  <a:prstClr val="black">
                    <a:tint val="75000"/>
                  </a:prstClr>
                </a:solidFill>
              </a:rPr>
              <a:t>د.نوار ميخائيل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79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Microneedles(mechanical approach)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4464496" cy="4968552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Microneedles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micron-scale tiny projections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arranged in arrays supported by a baseplate, have the potential to bypass the stratum corneum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once applied to the skin,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temporal micro conduits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created through which different varieties of drugs can be delivered to the systemic circulation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Microneedles unite the merits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hypodermic needles and transdermal patches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one package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8244"/>
            <a:ext cx="4104456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11" y="4003981"/>
            <a:ext cx="29575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5152"/>
            <a:ext cx="32652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4623"/>
            <a:ext cx="364753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Microneedles have become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of comprehensive research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this is accountable to several properties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5950"/>
            <a:ext cx="26132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58" y="1412776"/>
            <a:ext cx="26162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268760"/>
            <a:ext cx="26162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032448"/>
          </a:xfrm>
          <a:ln w="57150">
            <a:solidFill>
              <a:schemeClr val="tx1"/>
            </a:solidFill>
            <a:prstDash val="sysDot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ar-IQ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شكرا لمن تفانى, شكرا لمن حضر,اتمنى لكم مخلصا الموفقية والنجاح واني اتوسم فيكم السمو </a:t>
            </a:r>
            <a:br>
              <a:rPr lang="ar-IQ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IQ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والرفعة</a:t>
            </a:r>
            <a:br>
              <a:rPr lang="ar-IQ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IQ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د.نوار ميخائيل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91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Transdermal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 delivery is a way to achieve a systemic effect by applying drugs topically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upon contact with skin, the drug proceeds to penetrate the epidermis passing through its different layers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localization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reaching the dermal circulation to be accessible for systemic absorption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94613" cy="417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Besides being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patient-friendly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transdermal drug delivery impart further merits such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as:</a:t>
            </a:r>
          </a:p>
          <a:p>
            <a:pPr marL="514350" indent="-514350" algn="just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escaping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first-pass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</a:p>
          <a:p>
            <a:pPr marL="514350" indent="-514350" algn="just">
              <a:buAutoNum type="arabicParenR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minimizing variation in drug blood concentration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controlled delivery over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suitability as 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alternative route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whenever oral dosing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impermissible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existence of antigen-presenting cells copiously in skin layers may render the skin as 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upcoming site for vaccination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Despite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 remarkable features,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number of drugs has been launched to the market is yet limited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is an anticipated finding as a consequence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impermeable nature of skin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serves as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physiological barrier for the entrance of drug molecule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90" y="836712"/>
            <a:ext cx="2146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47272" y="1628800"/>
            <a:ext cx="3112633" cy="782515"/>
            <a:chOff x="2747272" y="2564904"/>
            <a:chExt cx="3112633" cy="782515"/>
          </a:xfrm>
        </p:grpSpPr>
        <p:sp>
          <p:nvSpPr>
            <p:cNvPr id="6" name="Oval 5"/>
            <p:cNvSpPr/>
            <p:nvPr/>
          </p:nvSpPr>
          <p:spPr>
            <a:xfrm>
              <a:off x="2747272" y="2564904"/>
              <a:ext cx="1296144" cy="7560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Drug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75464" y="2591335"/>
              <a:ext cx="1384441" cy="7560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Blood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Flowchart: Process 7"/>
          <p:cNvSpPr/>
          <p:nvPr/>
        </p:nvSpPr>
        <p:spPr>
          <a:xfrm>
            <a:off x="4043415" y="1772816"/>
            <a:ext cx="432048" cy="143115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skin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81" y="3203975"/>
            <a:ext cx="57245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Nevertheless,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market of transdermal drug delivery has attained substantial growth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surpasses the oral route; therefore, considerable attention has been paid to overcome obstacles imposed by skin complex structure aiming to better utilization of skin as a route of administration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1653</Words>
  <Application>Microsoft Office PowerPoint</Application>
  <PresentationFormat>On-screen Show (4:3)</PresentationFormat>
  <Paragraphs>138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Components Of TDDS  </vt:lpstr>
      <vt:lpstr>PowerPoint Presentation</vt:lpstr>
      <vt:lpstr>Polymer matrix / Drug reservoir </vt:lpstr>
      <vt:lpstr>Permeation Enhancers</vt:lpstr>
      <vt:lpstr>Pressure sensitive adhesives</vt:lpstr>
      <vt:lpstr>Other excipients</vt:lpstr>
      <vt:lpstr>PowerPoint Presentation</vt:lpstr>
      <vt:lpstr>PowerPoint Presentation</vt:lpstr>
      <vt:lpstr>PowerPoint Presentation</vt:lpstr>
      <vt:lpstr>Active Enhancement Techniques</vt:lpstr>
      <vt:lpstr>Electrical Based Techniques</vt:lpstr>
      <vt:lpstr>Thermal Based Techniques</vt:lpstr>
      <vt:lpstr>Microneedles(mechanical approach)</vt:lpstr>
      <vt:lpstr>PowerPoint Presentation</vt:lpstr>
      <vt:lpstr>Microneedles have become a core of comprehensive research, and this is accountable to several properties</vt:lpstr>
      <vt:lpstr>شكرا لمن تفانى, شكرا لمن حضر,اتمنى لكم مخلصا الموفقية والنجاح واني اتوسم فيكم السمو  والرفعة د.نوار ميخائيل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مكتب حماده للأنترنت</dc:creator>
  <cp:lastModifiedBy>مكتب حماده للأنترنت</cp:lastModifiedBy>
  <cp:revision>13</cp:revision>
  <dcterms:created xsi:type="dcterms:W3CDTF">2021-12-28T19:10:37Z</dcterms:created>
  <dcterms:modified xsi:type="dcterms:W3CDTF">2022-12-27T19:45:19Z</dcterms:modified>
</cp:coreProperties>
</file>