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3"/>
  </p:notesMasterIdLst>
  <p:sldIdLst>
    <p:sldId id="257" r:id="rId4"/>
    <p:sldId id="259" r:id="rId5"/>
    <p:sldId id="260" r:id="rId6"/>
    <p:sldId id="261" r:id="rId7"/>
    <p:sldId id="262" r:id="rId8"/>
    <p:sldId id="263" r:id="rId9"/>
    <p:sldId id="264" r:id="rId10"/>
    <p:sldId id="265" r:id="rId11"/>
    <p:sldId id="266" r:id="rId12"/>
    <p:sldId id="267" r:id="rId13"/>
    <p:sldId id="296" r:id="rId14"/>
    <p:sldId id="268" r:id="rId15"/>
    <p:sldId id="269" r:id="rId16"/>
    <p:sldId id="270" r:id="rId17"/>
    <p:sldId id="271" r:id="rId18"/>
    <p:sldId id="272" r:id="rId19"/>
    <p:sldId id="297"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522"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87347-18A8-4835-8E97-9BB6E3D44B50}" type="datetimeFigureOut">
              <a:rPr lang="en-US" smtClean="0"/>
              <a:t>12/6/2024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7DF880-EC4C-4C6A-A3C3-9FD2DB94B351}" type="slidenum">
              <a:rPr lang="en-US" smtClean="0"/>
              <a:t>‹#›</a:t>
            </a:fld>
            <a:endParaRPr lang="en-US"/>
          </a:p>
        </p:txBody>
      </p:sp>
    </p:spTree>
    <p:extLst>
      <p:ext uri="{BB962C8B-B14F-4D97-AF65-F5344CB8AC3E}">
        <p14:creationId xmlns:p14="http://schemas.microsoft.com/office/powerpoint/2010/main" val="545101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80FC4B-E3FA-4504-AD38-C9CD1602A419}" type="datetime1">
              <a:rPr lang="en-US" smtClean="0"/>
              <a:t>12/6/2024</a:t>
            </a:fld>
            <a:endParaRPr lang="en-US"/>
          </a:p>
        </p:txBody>
      </p:sp>
      <p:sp>
        <p:nvSpPr>
          <p:cNvPr id="5" name="Footer Placeholder 4"/>
          <p:cNvSpPr>
            <a:spLocks noGrp="1"/>
          </p:cNvSpPr>
          <p:nvPr>
            <p:ph type="ftr" sz="quarter" idx="11"/>
          </p:nvPr>
        </p:nvSpPr>
        <p:spPr/>
        <p:txBody>
          <a:bodyPr/>
          <a:lstStyle/>
          <a:p>
            <a:r>
              <a:rPr lang="ar-IQ"/>
              <a:t>د.نوار ميخائيل</a:t>
            </a:r>
            <a:endParaRPr lang="en-US"/>
          </a:p>
        </p:txBody>
      </p:sp>
      <p:sp>
        <p:nvSpPr>
          <p:cNvPr id="6" name="Slide Number Placeholder 5"/>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181784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D0A489-87CA-49CB-BF67-635BCC16D043}" type="datetime1">
              <a:rPr lang="en-US" smtClean="0"/>
              <a:t>12/6/2024</a:t>
            </a:fld>
            <a:endParaRPr lang="en-US"/>
          </a:p>
        </p:txBody>
      </p:sp>
      <p:sp>
        <p:nvSpPr>
          <p:cNvPr id="5" name="Footer Placeholder 4"/>
          <p:cNvSpPr>
            <a:spLocks noGrp="1"/>
          </p:cNvSpPr>
          <p:nvPr>
            <p:ph type="ftr" sz="quarter" idx="11"/>
          </p:nvPr>
        </p:nvSpPr>
        <p:spPr/>
        <p:txBody>
          <a:bodyPr/>
          <a:lstStyle/>
          <a:p>
            <a:r>
              <a:rPr lang="ar-IQ"/>
              <a:t>د.نوار ميخائيل</a:t>
            </a:r>
            <a:endParaRPr lang="en-US"/>
          </a:p>
        </p:txBody>
      </p:sp>
      <p:sp>
        <p:nvSpPr>
          <p:cNvPr id="6" name="Slide Number Placeholder 5"/>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177264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1D85BF-46C7-41F9-8ADB-746339B9977A}" type="datetime1">
              <a:rPr lang="en-US" smtClean="0"/>
              <a:t>12/6/2024</a:t>
            </a:fld>
            <a:endParaRPr lang="en-US"/>
          </a:p>
        </p:txBody>
      </p:sp>
      <p:sp>
        <p:nvSpPr>
          <p:cNvPr id="5" name="Footer Placeholder 4"/>
          <p:cNvSpPr>
            <a:spLocks noGrp="1"/>
          </p:cNvSpPr>
          <p:nvPr>
            <p:ph type="ftr" sz="quarter" idx="11"/>
          </p:nvPr>
        </p:nvSpPr>
        <p:spPr/>
        <p:txBody>
          <a:bodyPr/>
          <a:lstStyle/>
          <a:p>
            <a:r>
              <a:rPr lang="ar-IQ"/>
              <a:t>د.نوار ميخائيل</a:t>
            </a:r>
            <a:endParaRPr lang="en-US"/>
          </a:p>
        </p:txBody>
      </p:sp>
      <p:sp>
        <p:nvSpPr>
          <p:cNvPr id="6" name="Slide Number Placeholder 5"/>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1801866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9512B3-D6C1-4464-AA5F-E212CA5F7D65}"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235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7EE3D0-5142-4051-AB0A-D7F4F64422D2}"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091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2DA4B-214C-4AA5-AAEB-8FD89E50B190}"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333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BE3738-9BC4-44A1-8105-E25F996AE243}" type="datetime1">
              <a:rPr lang="en-US" smtClean="0">
                <a:solidFill>
                  <a:prstClr val="black">
                    <a:tint val="75000"/>
                  </a:prstClr>
                </a:solidFill>
              </a:r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534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55C4AD-6A39-4ABC-BF7B-50ECAF6832B8}" type="datetime1">
              <a:rPr lang="en-US" smtClean="0">
                <a:solidFill>
                  <a:prstClr val="black">
                    <a:tint val="75000"/>
                  </a:prstClr>
                </a:solidFill>
              </a:rPr>
              <a:t>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042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9F8087-4C3D-46DF-8DF1-A65479C40704}" type="datetime1">
              <a:rPr lang="en-US" smtClean="0">
                <a:solidFill>
                  <a:prstClr val="black">
                    <a:tint val="75000"/>
                  </a:prstClr>
                </a:solidFill>
              </a:rPr>
              <a:t>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616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03415-09E1-4755-9927-A84DE476DBDF}" type="datetime1">
              <a:rPr lang="en-US" smtClean="0">
                <a:solidFill>
                  <a:prstClr val="black">
                    <a:tint val="75000"/>
                  </a:prstClr>
                </a:solidFill>
              </a:rPr>
              <a:t>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747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6CDB66-A3ED-432D-A5B3-40F706FB90D7}" type="datetime1">
              <a:rPr lang="en-US" smtClean="0">
                <a:solidFill>
                  <a:prstClr val="black">
                    <a:tint val="75000"/>
                  </a:prstClr>
                </a:solidFill>
              </a:r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06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5EBA6-16DF-4DBC-8AE7-153D667D2AC2}" type="datetime1">
              <a:rPr lang="en-US" smtClean="0"/>
              <a:t>12/6/2024</a:t>
            </a:fld>
            <a:endParaRPr lang="en-US"/>
          </a:p>
        </p:txBody>
      </p:sp>
      <p:sp>
        <p:nvSpPr>
          <p:cNvPr id="5" name="Footer Placeholder 4"/>
          <p:cNvSpPr>
            <a:spLocks noGrp="1"/>
          </p:cNvSpPr>
          <p:nvPr>
            <p:ph type="ftr" sz="quarter" idx="11"/>
          </p:nvPr>
        </p:nvSpPr>
        <p:spPr/>
        <p:txBody>
          <a:bodyPr/>
          <a:lstStyle/>
          <a:p>
            <a:r>
              <a:rPr lang="ar-IQ"/>
              <a:t>د.نوار ميخائيل</a:t>
            </a:r>
            <a:endParaRPr lang="en-US"/>
          </a:p>
        </p:txBody>
      </p:sp>
      <p:sp>
        <p:nvSpPr>
          <p:cNvPr id="6" name="Slide Number Placeholder 5"/>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3759139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4B963-65CB-4CF8-BE30-59F7EF101B39}" type="datetime1">
              <a:rPr lang="en-US" smtClean="0">
                <a:solidFill>
                  <a:prstClr val="black">
                    <a:tint val="75000"/>
                  </a:prstClr>
                </a:solidFill>
              </a:r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6134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CA4CDB-2AA2-456A-811E-2DA2976008E8}"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600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09B30-80F5-4D68-93C8-E8E4FF674A61}"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404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9151AC-0F51-411A-BE9D-230F9D38041F}"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751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298E1C-8777-43B1-8B0C-5602931E9F9A}"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85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6E4C4F-107B-449A-84E8-1ABAFA7F12C8}"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021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215315-AD76-49AA-A1B5-2D61323E1276}" type="datetime1">
              <a:rPr lang="en-US" smtClean="0">
                <a:solidFill>
                  <a:prstClr val="black">
                    <a:tint val="75000"/>
                  </a:prstClr>
                </a:solidFill>
              </a:r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512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B46887-2477-49BF-B767-FA4F83FFB111}" type="datetime1">
              <a:rPr lang="en-US" smtClean="0">
                <a:solidFill>
                  <a:prstClr val="black">
                    <a:tint val="75000"/>
                  </a:prstClr>
                </a:solidFill>
              </a:rPr>
              <a:t>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560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325EFD-02F6-4DCB-8695-70494126688D}" type="datetime1">
              <a:rPr lang="en-US" smtClean="0">
                <a:solidFill>
                  <a:prstClr val="black">
                    <a:tint val="75000"/>
                  </a:prstClr>
                </a:solidFill>
              </a:rPr>
              <a:t>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497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76DFF0-5857-4105-8D00-73D224CB77BE}" type="datetime1">
              <a:rPr lang="en-US" smtClean="0">
                <a:solidFill>
                  <a:prstClr val="black">
                    <a:tint val="75000"/>
                  </a:prstClr>
                </a:solidFill>
              </a:rPr>
              <a:t>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785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5BD504-CD27-46F8-BFB0-13102DD39828}" type="datetime1">
              <a:rPr lang="en-US" smtClean="0"/>
              <a:t>12/6/2024</a:t>
            </a:fld>
            <a:endParaRPr lang="en-US"/>
          </a:p>
        </p:txBody>
      </p:sp>
      <p:sp>
        <p:nvSpPr>
          <p:cNvPr id="5" name="Footer Placeholder 4"/>
          <p:cNvSpPr>
            <a:spLocks noGrp="1"/>
          </p:cNvSpPr>
          <p:nvPr>
            <p:ph type="ftr" sz="quarter" idx="11"/>
          </p:nvPr>
        </p:nvSpPr>
        <p:spPr/>
        <p:txBody>
          <a:bodyPr/>
          <a:lstStyle/>
          <a:p>
            <a:r>
              <a:rPr lang="ar-IQ"/>
              <a:t>د.نوار ميخائيل</a:t>
            </a:r>
            <a:endParaRPr lang="en-US"/>
          </a:p>
        </p:txBody>
      </p:sp>
      <p:sp>
        <p:nvSpPr>
          <p:cNvPr id="6" name="Slide Number Placeholder 5"/>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2866369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650556-25EE-49B3-A2AE-9FF346E401F0}" type="datetime1">
              <a:rPr lang="en-US" smtClean="0">
                <a:solidFill>
                  <a:prstClr val="black">
                    <a:tint val="75000"/>
                  </a:prstClr>
                </a:solidFill>
              </a:r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403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C933EE-24AB-4B96-B23C-A7B86C9F5CD8}" type="datetime1">
              <a:rPr lang="en-US" smtClean="0">
                <a:solidFill>
                  <a:prstClr val="black">
                    <a:tint val="75000"/>
                  </a:prstClr>
                </a:solidFill>
              </a:rPr>
              <a:t>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692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F869F0-03EB-4040-9654-9D3BB8E56430}"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060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6D75D1-D85E-4ED1-A95C-921C74AF1424}"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648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EAD7FB-07F6-405E-BE98-F5BA5F44C805}" type="datetime1">
              <a:rPr lang="en-US" smtClean="0"/>
              <a:t>12/6/2024</a:t>
            </a:fld>
            <a:endParaRPr lang="en-US"/>
          </a:p>
        </p:txBody>
      </p:sp>
      <p:sp>
        <p:nvSpPr>
          <p:cNvPr id="6" name="Footer Placeholder 5"/>
          <p:cNvSpPr>
            <a:spLocks noGrp="1"/>
          </p:cNvSpPr>
          <p:nvPr>
            <p:ph type="ftr" sz="quarter" idx="11"/>
          </p:nvPr>
        </p:nvSpPr>
        <p:spPr/>
        <p:txBody>
          <a:bodyPr/>
          <a:lstStyle/>
          <a:p>
            <a:r>
              <a:rPr lang="ar-IQ"/>
              <a:t>د.نوار ميخائيل</a:t>
            </a:r>
            <a:endParaRPr lang="en-US"/>
          </a:p>
        </p:txBody>
      </p:sp>
      <p:sp>
        <p:nvSpPr>
          <p:cNvPr id="7" name="Slide Number Placeholder 6"/>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2308330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BA63B-4DD2-4FD5-8CD8-B7F6CF72A273}" type="datetime1">
              <a:rPr lang="en-US" smtClean="0"/>
              <a:t>12/6/2024</a:t>
            </a:fld>
            <a:endParaRPr lang="en-US"/>
          </a:p>
        </p:txBody>
      </p:sp>
      <p:sp>
        <p:nvSpPr>
          <p:cNvPr id="8" name="Footer Placeholder 7"/>
          <p:cNvSpPr>
            <a:spLocks noGrp="1"/>
          </p:cNvSpPr>
          <p:nvPr>
            <p:ph type="ftr" sz="quarter" idx="11"/>
          </p:nvPr>
        </p:nvSpPr>
        <p:spPr/>
        <p:txBody>
          <a:bodyPr/>
          <a:lstStyle/>
          <a:p>
            <a:r>
              <a:rPr lang="ar-IQ"/>
              <a:t>د.نوار ميخائيل</a:t>
            </a:r>
            <a:endParaRPr lang="en-US"/>
          </a:p>
        </p:txBody>
      </p:sp>
      <p:sp>
        <p:nvSpPr>
          <p:cNvPr id="9" name="Slide Number Placeholder 8"/>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408073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F48BCC-5FEE-40BB-BBFB-B28C7C13F6FA}" type="datetime1">
              <a:rPr lang="en-US" smtClean="0"/>
              <a:t>12/6/2024</a:t>
            </a:fld>
            <a:endParaRPr lang="en-US"/>
          </a:p>
        </p:txBody>
      </p:sp>
      <p:sp>
        <p:nvSpPr>
          <p:cNvPr id="4" name="Footer Placeholder 3"/>
          <p:cNvSpPr>
            <a:spLocks noGrp="1"/>
          </p:cNvSpPr>
          <p:nvPr>
            <p:ph type="ftr" sz="quarter" idx="11"/>
          </p:nvPr>
        </p:nvSpPr>
        <p:spPr/>
        <p:txBody>
          <a:bodyPr/>
          <a:lstStyle/>
          <a:p>
            <a:r>
              <a:rPr lang="ar-IQ"/>
              <a:t>د.نوار ميخائيل</a:t>
            </a:r>
            <a:endParaRPr lang="en-US"/>
          </a:p>
        </p:txBody>
      </p:sp>
      <p:sp>
        <p:nvSpPr>
          <p:cNvPr id="5" name="Slide Number Placeholder 4"/>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283356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FEEA7-3107-47EA-AD5B-E49BBF059F14}" type="datetime1">
              <a:rPr lang="en-US" smtClean="0"/>
              <a:t>12/6/2024</a:t>
            </a:fld>
            <a:endParaRPr lang="en-US"/>
          </a:p>
        </p:txBody>
      </p:sp>
      <p:sp>
        <p:nvSpPr>
          <p:cNvPr id="3" name="Footer Placeholder 2"/>
          <p:cNvSpPr>
            <a:spLocks noGrp="1"/>
          </p:cNvSpPr>
          <p:nvPr>
            <p:ph type="ftr" sz="quarter" idx="11"/>
          </p:nvPr>
        </p:nvSpPr>
        <p:spPr/>
        <p:txBody>
          <a:bodyPr/>
          <a:lstStyle/>
          <a:p>
            <a:r>
              <a:rPr lang="ar-IQ"/>
              <a:t>د.نوار ميخائيل</a:t>
            </a:r>
            <a:endParaRPr lang="en-US"/>
          </a:p>
        </p:txBody>
      </p:sp>
      <p:sp>
        <p:nvSpPr>
          <p:cNvPr id="4" name="Slide Number Placeholder 3"/>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3938250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BCC636-D55B-468F-AF12-2E0A3DC681FF}" type="datetime1">
              <a:rPr lang="en-US" smtClean="0"/>
              <a:t>12/6/2024</a:t>
            </a:fld>
            <a:endParaRPr lang="en-US"/>
          </a:p>
        </p:txBody>
      </p:sp>
      <p:sp>
        <p:nvSpPr>
          <p:cNvPr id="6" name="Footer Placeholder 5"/>
          <p:cNvSpPr>
            <a:spLocks noGrp="1"/>
          </p:cNvSpPr>
          <p:nvPr>
            <p:ph type="ftr" sz="quarter" idx="11"/>
          </p:nvPr>
        </p:nvSpPr>
        <p:spPr/>
        <p:txBody>
          <a:bodyPr/>
          <a:lstStyle/>
          <a:p>
            <a:r>
              <a:rPr lang="ar-IQ"/>
              <a:t>د.نوار ميخائيل</a:t>
            </a:r>
            <a:endParaRPr lang="en-US"/>
          </a:p>
        </p:txBody>
      </p:sp>
      <p:sp>
        <p:nvSpPr>
          <p:cNvPr id="7" name="Slide Number Placeholder 6"/>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258070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E7EF60-CA80-4EE8-812D-CFC00AEFEFBF}" type="datetime1">
              <a:rPr lang="en-US" smtClean="0"/>
              <a:t>12/6/2024</a:t>
            </a:fld>
            <a:endParaRPr lang="en-US"/>
          </a:p>
        </p:txBody>
      </p:sp>
      <p:sp>
        <p:nvSpPr>
          <p:cNvPr id="6" name="Footer Placeholder 5"/>
          <p:cNvSpPr>
            <a:spLocks noGrp="1"/>
          </p:cNvSpPr>
          <p:nvPr>
            <p:ph type="ftr" sz="quarter" idx="11"/>
          </p:nvPr>
        </p:nvSpPr>
        <p:spPr/>
        <p:txBody>
          <a:bodyPr/>
          <a:lstStyle/>
          <a:p>
            <a:r>
              <a:rPr lang="ar-IQ"/>
              <a:t>د.نوار ميخائيل</a:t>
            </a:r>
            <a:endParaRPr lang="en-US"/>
          </a:p>
        </p:txBody>
      </p:sp>
      <p:sp>
        <p:nvSpPr>
          <p:cNvPr id="7" name="Slide Number Placeholder 6"/>
          <p:cNvSpPr>
            <a:spLocks noGrp="1"/>
          </p:cNvSpPr>
          <p:nvPr>
            <p:ph type="sldNum" sz="quarter" idx="12"/>
          </p:nvPr>
        </p:nvSpPr>
        <p:spPr/>
        <p:txBody>
          <a:bodyPr/>
          <a:lstStyle/>
          <a:p>
            <a:fld id="{B8157E3C-B31F-443A-AFF5-8C8117C85BE7}" type="slidenum">
              <a:rPr lang="en-US" smtClean="0"/>
              <a:t>‹#›</a:t>
            </a:fld>
            <a:endParaRPr lang="en-US"/>
          </a:p>
        </p:txBody>
      </p:sp>
    </p:spTree>
    <p:extLst>
      <p:ext uri="{BB962C8B-B14F-4D97-AF65-F5344CB8AC3E}">
        <p14:creationId xmlns:p14="http://schemas.microsoft.com/office/powerpoint/2010/main" val="64926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947A6-6FA2-4B3D-9CFD-2988C850717C}" type="datetime1">
              <a:rPr lang="en-US" smtClean="0"/>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ar-IQ"/>
              <a:t>د.نوار ميخائيل</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57E3C-B31F-443A-AFF5-8C8117C85BE7}" type="slidenum">
              <a:rPr lang="en-US" smtClean="0"/>
              <a:t>‹#›</a:t>
            </a:fld>
            <a:endParaRPr lang="en-US"/>
          </a:p>
        </p:txBody>
      </p:sp>
    </p:spTree>
    <p:extLst>
      <p:ext uri="{BB962C8B-B14F-4D97-AF65-F5344CB8AC3E}">
        <p14:creationId xmlns:p14="http://schemas.microsoft.com/office/powerpoint/2010/main" val="3966411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10F01-2FB1-43D3-82EE-79E05274185D}"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40EB0-1202-4CCC-AD95-CB946730FA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624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B10B6-4166-4151-95C9-E677E6458BF6}" type="datetime1">
              <a:rPr lang="en-US" smtClean="0">
                <a:solidFill>
                  <a:prstClr val="black">
                    <a:tint val="75000"/>
                  </a:prstClr>
                </a:solidFill>
              </a:rPr>
              <a:t>12/6/2024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ar-IQ">
                <a:solidFill>
                  <a:prstClr val="black">
                    <a:tint val="75000"/>
                  </a:prstClr>
                </a:solidFill>
              </a:rPr>
              <a:t>د.نوار ميخائيل</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62DC9-91B0-473B-8F5C-CC60C5BFB1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5324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Industrial Pharmacy/Fifth Stage</a:t>
            </a:r>
            <a:endParaRPr lang="en-US" dirty="0"/>
          </a:p>
        </p:txBody>
      </p:sp>
      <p:sp>
        <p:nvSpPr>
          <p:cNvPr id="3" name="Subtitle 2"/>
          <p:cNvSpPr>
            <a:spLocks noGrp="1"/>
          </p:cNvSpPr>
          <p:nvPr>
            <p:ph type="subTitle" idx="1"/>
          </p:nvPr>
        </p:nvSpPr>
        <p:spPr/>
        <p:txBody>
          <a:bodyPr/>
          <a:lstStyle/>
          <a:p>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Lecturer Dr.Nawar Michael</a:t>
            </a:r>
          </a:p>
          <a:p>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Lecture:7</a:t>
            </a:r>
          </a:p>
          <a:p>
            <a:endParaRPr lang="en-US" dirty="0"/>
          </a:p>
        </p:txBody>
      </p:sp>
      <p:sp>
        <p:nvSpPr>
          <p:cNvPr id="4" name="Footer Placeholder 3"/>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2908404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Font typeface="Wingdings" pitchFamily="2" charset="2"/>
              <a:buChar char="Ø"/>
            </a:pPr>
            <a:endParaRPr lang="en-US" dirty="0"/>
          </a:p>
          <a:p>
            <a:pPr marL="0" indent="0">
              <a:buNone/>
            </a:pPr>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3609871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playbac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00200"/>
            <a:ext cx="8229600" cy="4525963"/>
          </a:xfrm>
        </p:spPr>
      </p:pic>
      <p:sp>
        <p:nvSpPr>
          <p:cNvPr id="3" name="Footer Placeholder 2"/>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173251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2071453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Non official tests</a:t>
            </a:r>
            <a:endParaRPr lang="en-US" dirty="0"/>
          </a:p>
        </p:txBody>
      </p:sp>
      <p:sp>
        <p:nvSpPr>
          <p:cNvPr id="4" name="Content Placeholder 3"/>
          <p:cNvSpPr>
            <a:spLocks noGrp="1"/>
          </p:cNvSpPr>
          <p:nvPr>
            <p:ph idx="1"/>
          </p:nvPr>
        </p:nvSpPr>
        <p:spPr/>
        <p:txBody>
          <a:bodyPr/>
          <a:lstStyle/>
          <a:p>
            <a:pPr algn="just">
              <a:buFont typeface="Wingdings" pitchFamily="2" charset="2"/>
              <a:buChar char="Ø"/>
            </a:pPr>
            <a:r>
              <a:rPr lang="en-US" dirty="0">
                <a:latin typeface="Times New Roman" pitchFamily="18" charset="0"/>
                <a:cs typeface="Times New Roman" pitchFamily="18" charset="0"/>
              </a:rPr>
              <a:t>Tablet hardness is not an absolute indicator of tablet strength</a:t>
            </a:r>
          </a:p>
          <a:p>
            <a:pPr algn="just">
              <a:buFont typeface="Wingdings" pitchFamily="2" charset="2"/>
              <a:buChar char="Ø"/>
            </a:pPr>
            <a:r>
              <a:rPr lang="en-US" dirty="0">
                <a:latin typeface="Times New Roman" pitchFamily="18" charset="0"/>
                <a:cs typeface="Times New Roman" pitchFamily="18" charset="0"/>
              </a:rPr>
              <a:t>Many tablets when compressed into very hard tablet tend to </a:t>
            </a:r>
            <a:r>
              <a:rPr lang="en-US" dirty="0">
                <a:solidFill>
                  <a:srgbClr val="FF0000"/>
                </a:solidFill>
                <a:latin typeface="Times New Roman" pitchFamily="18" charset="0"/>
                <a:cs typeface="Times New Roman" pitchFamily="18" charset="0"/>
              </a:rPr>
              <a:t>(cap) on attrition losing their crown portion </a:t>
            </a:r>
          </a:p>
          <a:p>
            <a:pPr algn="just">
              <a:buFont typeface="Wingdings" pitchFamily="2" charset="2"/>
              <a:buChar char="Ø"/>
            </a:pPr>
            <a:r>
              <a:rPr lang="en-US" dirty="0">
                <a:latin typeface="Times New Roman" pitchFamily="18" charset="0"/>
                <a:cs typeface="Times New Roman" pitchFamily="18" charset="0"/>
              </a:rPr>
              <a:t>Therefore, another measurement of tablet strength is measured which is </a:t>
            </a:r>
            <a:r>
              <a:rPr lang="en-US" dirty="0">
                <a:solidFill>
                  <a:srgbClr val="FF0000"/>
                </a:solidFill>
                <a:latin typeface="Times New Roman" pitchFamily="18" charset="0"/>
                <a:cs typeface="Times New Roman" pitchFamily="18" charset="0"/>
              </a:rPr>
              <a:t>(Friability)</a:t>
            </a:r>
          </a:p>
        </p:txBody>
      </p:sp>
      <p:sp>
        <p:nvSpPr>
          <p:cNvPr id="3" name="Footer Placeholder 2"/>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175775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b="1" dirty="0">
                <a:solidFill>
                  <a:srgbClr val="FF0000"/>
                </a:solidFill>
                <a:latin typeface="Times New Roman" pitchFamily="18" charset="0"/>
                <a:cs typeface="Times New Roman" pitchFamily="18" charset="0"/>
              </a:rPr>
              <a:t>Non official tests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3505267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71359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5284"/>
          <a:stretch/>
        </p:blipFill>
        <p:spPr bwMode="auto">
          <a:xfrm>
            <a:off x="179512" y="476672"/>
            <a:ext cx="8856984" cy="5465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1108336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che friabilato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3688" y="758482"/>
            <a:ext cx="6408712" cy="4830758"/>
          </a:xfrm>
          <a:prstGeom prst="rect">
            <a:avLst/>
          </a:prstGeom>
        </p:spPr>
      </p:pic>
      <p:sp>
        <p:nvSpPr>
          <p:cNvPr id="3" name="Footer Placeholder 2"/>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137188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FF0000"/>
                </a:solidFill>
                <a:latin typeface="Times New Roman" pitchFamily="18" charset="0"/>
                <a:cs typeface="Times New Roman" pitchFamily="18" charset="0"/>
              </a:rPr>
              <a:t>Official Tests(Drug content and release)</a:t>
            </a:r>
            <a:endParaRPr lang="en-US" sz="3600" dirty="0"/>
          </a:p>
        </p:txBody>
      </p:sp>
      <p:sp>
        <p:nvSpPr>
          <p:cNvPr id="3" name="Content Placeholder 2"/>
          <p:cNvSpPr>
            <a:spLocks noGrp="1"/>
          </p:cNvSpPr>
          <p:nvPr>
            <p:ph idx="1"/>
          </p:nvPr>
        </p:nvSpPr>
        <p:spPr/>
        <p:txBody>
          <a:bodyPr/>
          <a:lstStyle/>
          <a:p>
            <a:pPr algn="just">
              <a:buFont typeface="Wingdings" pitchFamily="2" charset="2"/>
              <a:buChar char="Ø"/>
            </a:pPr>
            <a:r>
              <a:rPr lang="en-US" dirty="0">
                <a:latin typeface="Times New Roman" pitchFamily="18" charset="0"/>
                <a:cs typeface="Times New Roman" pitchFamily="18" charset="0"/>
              </a:rPr>
              <a:t>Physically sound tablet </a:t>
            </a:r>
            <a:r>
              <a:rPr lang="en-US" dirty="0">
                <a:solidFill>
                  <a:srgbClr val="FF0000"/>
                </a:solidFill>
                <a:latin typeface="Times New Roman" pitchFamily="18" charset="0"/>
                <a:cs typeface="Times New Roman" pitchFamily="18" charset="0"/>
              </a:rPr>
              <a:t>may not produce desired effect</a:t>
            </a:r>
          </a:p>
          <a:p>
            <a:pPr algn="just">
              <a:buFont typeface="Wingdings" pitchFamily="2" charset="2"/>
              <a:buChar char="Ø"/>
            </a:pPr>
            <a:r>
              <a:rPr lang="en-US" dirty="0">
                <a:latin typeface="Times New Roman" pitchFamily="18" charset="0"/>
                <a:cs typeface="Times New Roman" pitchFamily="18" charset="0"/>
              </a:rPr>
              <a:t>To evaluate the efficacy of tablet , </a:t>
            </a:r>
            <a:r>
              <a:rPr lang="en-US" dirty="0">
                <a:solidFill>
                  <a:srgbClr val="FF0000"/>
                </a:solidFill>
                <a:latin typeface="Times New Roman" pitchFamily="18" charset="0"/>
                <a:cs typeface="Times New Roman" pitchFamily="18" charset="0"/>
              </a:rPr>
              <a:t>the uniformity of tablet </a:t>
            </a:r>
            <a:r>
              <a:rPr lang="en-US" dirty="0">
                <a:latin typeface="Times New Roman" pitchFamily="18" charset="0"/>
                <a:cs typeface="Times New Roman" pitchFamily="18" charset="0"/>
              </a:rPr>
              <a:t>need to be monitored from tablet to tablet and from batch to batch</a:t>
            </a:r>
          </a:p>
          <a:p>
            <a:pPr algn="just">
              <a:buFont typeface="Wingdings" pitchFamily="2" charset="2"/>
              <a:buChar char="Ø"/>
            </a:pPr>
            <a:r>
              <a:rPr lang="en-US" dirty="0">
                <a:latin typeface="Times New Roman" pitchFamily="18" charset="0"/>
                <a:cs typeface="Times New Roman" pitchFamily="18" charset="0"/>
              </a:rPr>
              <a:t>Besides, </a:t>
            </a:r>
            <a:r>
              <a:rPr lang="en-US" dirty="0">
                <a:solidFill>
                  <a:srgbClr val="FF0000"/>
                </a:solidFill>
                <a:latin typeface="Times New Roman" pitchFamily="18" charset="0"/>
                <a:cs typeface="Times New Roman" pitchFamily="18" charset="0"/>
              </a:rPr>
              <a:t>the ability of tablet to release its content</a:t>
            </a:r>
            <a:r>
              <a:rPr lang="en-US" dirty="0">
                <a:latin typeface="Times New Roman" pitchFamily="18" charset="0"/>
                <a:cs typeface="Times New Roman" pitchFamily="18" charset="0"/>
              </a:rPr>
              <a:t> should be ensured</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3121185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a:t>
            </a:r>
            <a:endParaRPr lang="en-US" dirty="0"/>
          </a:p>
        </p:txBody>
      </p:sp>
      <p:sp>
        <p:nvSpPr>
          <p:cNvPr id="3" name="Content Placeholder 2"/>
          <p:cNvSpPr>
            <a:spLocks noGrp="1"/>
          </p:cNvSpPr>
          <p:nvPr>
            <p:ph idx="1"/>
          </p:nvPr>
        </p:nvSpPr>
        <p:spPr/>
        <p:txBody>
          <a:bodyPr/>
          <a:lstStyle/>
          <a:p>
            <a:pPr>
              <a:buFont typeface="Wingdings" pitchFamily="2" charset="2"/>
              <a:buChar char="Ø"/>
            </a:pPr>
            <a:r>
              <a:rPr lang="en-US" dirty="0">
                <a:latin typeface="Times New Roman" pitchFamily="18" charset="0"/>
                <a:cs typeface="Times New Roman" pitchFamily="18" charset="0"/>
              </a:rPr>
              <a:t>The uniformity of dose or dose variation between tablets is tested in two separate tests:</a:t>
            </a:r>
          </a:p>
          <a:p>
            <a:pPr marL="514350" indent="-514350">
              <a:buAutoNum type="arabicParenR"/>
            </a:pPr>
            <a:r>
              <a:rPr lang="en-US" dirty="0">
                <a:latin typeface="Times New Roman" pitchFamily="18" charset="0"/>
                <a:cs typeface="Times New Roman" pitchFamily="18" charset="0"/>
              </a:rPr>
              <a:t>Uniformity of weight </a:t>
            </a:r>
            <a:r>
              <a:rPr lang="en-US" dirty="0">
                <a:solidFill>
                  <a:srgbClr val="FF0000"/>
                </a:solidFill>
                <a:latin typeface="Times New Roman" pitchFamily="18" charset="0"/>
                <a:cs typeface="Times New Roman" pitchFamily="18" charset="0"/>
              </a:rPr>
              <a:t>(weight variation)</a:t>
            </a:r>
          </a:p>
          <a:p>
            <a:pPr marL="514350" indent="-514350">
              <a:buAutoNum type="arabicParenR"/>
            </a:pPr>
            <a:r>
              <a:rPr lang="en-US" dirty="0">
                <a:latin typeface="Times New Roman" pitchFamily="18" charset="0"/>
                <a:cs typeface="Times New Roman" pitchFamily="18" charset="0"/>
              </a:rPr>
              <a:t>Uniformity of active ingredient</a:t>
            </a:r>
            <a:r>
              <a:rPr lang="en-US" dirty="0">
                <a:solidFill>
                  <a:srgbClr val="FF0000"/>
                </a:solidFill>
                <a:latin typeface="Times New Roman" pitchFamily="18" charset="0"/>
                <a:cs typeface="Times New Roman" pitchFamily="18" charset="0"/>
              </a:rPr>
              <a:t>(content uniformity )</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920492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426" y="1600200"/>
            <a:ext cx="805314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Oral Solid Dosage Forms(Tablets)</a:t>
            </a:r>
            <a:endParaRPr lang="en-US" dirty="0"/>
          </a:p>
        </p:txBody>
      </p:sp>
      <p:sp>
        <p:nvSpPr>
          <p:cNvPr id="6" name="Content Placeholder 5"/>
          <p:cNvSpPr>
            <a:spLocks noGrp="1"/>
          </p:cNvSpPr>
          <p:nvPr>
            <p:ph idx="1"/>
          </p:nvPr>
        </p:nvSpPr>
        <p:spPr/>
        <p:txBody>
          <a:bodyPr/>
          <a:lstStyle/>
          <a:p>
            <a:pPr marL="0" indent="0">
              <a:buNone/>
            </a:pPr>
            <a:endParaRPr lang="en-US" dirty="0"/>
          </a:p>
        </p:txBody>
      </p:sp>
      <p:sp>
        <p:nvSpPr>
          <p:cNvPr id="2" name="Footer Placeholder 1"/>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1893917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Tests(weight variation)</a:t>
            </a:r>
            <a:endParaRPr lang="en-US" dirty="0"/>
          </a:p>
        </p:txBody>
      </p:sp>
      <p:sp>
        <p:nvSpPr>
          <p:cNvPr id="3" name="Content Placeholder 2"/>
          <p:cNvSpPr>
            <a:spLocks noGrp="1"/>
          </p:cNvSpPr>
          <p:nvPr>
            <p:ph idx="1"/>
          </p:nvPr>
        </p:nvSpPr>
        <p:spPr/>
        <p:txBody>
          <a:bodyPr>
            <a:normAutofit lnSpcReduction="10000"/>
          </a:bodyPr>
          <a:lstStyle/>
          <a:p>
            <a:pPr algn="just">
              <a:buFont typeface="Wingdings" pitchFamily="2" charset="2"/>
              <a:buChar char="Ø"/>
            </a:pPr>
            <a:r>
              <a:rPr lang="en-US" dirty="0">
                <a:latin typeface="Times New Roman" pitchFamily="18" charset="0"/>
                <a:cs typeface="Times New Roman" pitchFamily="18" charset="0"/>
              </a:rPr>
              <a:t>The weight of tablet is routinely measured to ensure that the </a:t>
            </a:r>
            <a:r>
              <a:rPr lang="en-US" dirty="0">
                <a:solidFill>
                  <a:srgbClr val="FF0000"/>
                </a:solidFill>
                <a:latin typeface="Times New Roman" pitchFamily="18" charset="0"/>
                <a:cs typeface="Times New Roman" pitchFamily="18" charset="0"/>
              </a:rPr>
              <a:t>tablet contains the proper amount of the drug.</a:t>
            </a:r>
          </a:p>
          <a:p>
            <a:pPr algn="just">
              <a:buFont typeface="Wingdings" pitchFamily="2" charset="2"/>
              <a:buChar char="Ø"/>
            </a:pPr>
            <a:r>
              <a:rPr lang="en-US" dirty="0">
                <a:latin typeface="Times New Roman" pitchFamily="18" charset="0"/>
                <a:cs typeface="Times New Roman" pitchFamily="18" charset="0"/>
              </a:rPr>
              <a:t>The test for uniformity of weight is done by collecting a sample of tablets from a batch and determining their individual weight.</a:t>
            </a:r>
          </a:p>
          <a:p>
            <a:pPr algn="just">
              <a:buFont typeface="Wingdings" pitchFamily="2" charset="2"/>
              <a:buChar char="Ø"/>
            </a:pPr>
            <a:r>
              <a:rPr lang="en-US" dirty="0">
                <a:latin typeface="Times New Roman" pitchFamily="18" charset="0"/>
                <a:cs typeface="Times New Roman" pitchFamily="18" charset="0"/>
              </a:rPr>
              <a:t>The average weight is then calculated ,the individual weight should not deviate from the mean more than is permitted in pharmacopeia</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313938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Tests(weight variation)</a:t>
            </a:r>
            <a:endParaRPr lang="en-US" dirty="0"/>
          </a:p>
        </p:txBody>
      </p:sp>
      <p:sp>
        <p:nvSpPr>
          <p:cNvPr id="3" name="Content Placeholder 2"/>
          <p:cNvSpPr>
            <a:spLocks noGrp="1"/>
          </p:cNvSpPr>
          <p:nvPr>
            <p:ph idx="1"/>
          </p:nvPr>
        </p:nvSpPr>
        <p:spPr/>
        <p:txBody>
          <a:bodyPr/>
          <a:lstStyle/>
          <a:p>
            <a:pPr algn="just">
              <a:buFont typeface="Wingdings" pitchFamily="2" charset="2"/>
              <a:buChar char="Ø"/>
            </a:pPr>
            <a:r>
              <a:rPr lang="en-US" dirty="0">
                <a:latin typeface="Times New Roman" pitchFamily="18" charset="0"/>
                <a:cs typeface="Times New Roman" pitchFamily="18" charset="0"/>
              </a:rPr>
              <a:t>The </a:t>
            </a:r>
            <a:r>
              <a:rPr lang="en-US" dirty="0">
                <a:solidFill>
                  <a:srgbClr val="FF0000"/>
                </a:solidFill>
                <a:latin typeface="Times New Roman" pitchFamily="18" charset="0"/>
                <a:cs typeface="Times New Roman" pitchFamily="18" charset="0"/>
              </a:rPr>
              <a:t>USP</a:t>
            </a:r>
            <a:r>
              <a:rPr lang="en-US" dirty="0">
                <a:latin typeface="Times New Roman" pitchFamily="18" charset="0"/>
                <a:cs typeface="Times New Roman" pitchFamily="18" charset="0"/>
              </a:rPr>
              <a:t> weight variation test is run by </a:t>
            </a:r>
            <a:r>
              <a:rPr lang="en-US" dirty="0">
                <a:solidFill>
                  <a:srgbClr val="FF0000"/>
                </a:solidFill>
                <a:latin typeface="Times New Roman" pitchFamily="18" charset="0"/>
                <a:cs typeface="Times New Roman" pitchFamily="18" charset="0"/>
              </a:rPr>
              <a:t>weighing 20 tablets individually </a:t>
            </a:r>
            <a:r>
              <a:rPr lang="en-US" dirty="0">
                <a:latin typeface="Times New Roman" pitchFamily="18" charset="0"/>
                <a:cs typeface="Times New Roman" pitchFamily="18" charset="0"/>
              </a:rPr>
              <a:t>, calculating the average weight ,and comparing the individual tablet weights to the average.</a:t>
            </a:r>
          </a:p>
          <a:p>
            <a:pPr algn="just">
              <a:buFont typeface="Wingdings" pitchFamily="2" charset="2"/>
              <a:buChar char="Ø"/>
            </a:pPr>
            <a:r>
              <a:rPr lang="en-US" dirty="0">
                <a:latin typeface="Times New Roman" pitchFamily="18" charset="0"/>
                <a:cs typeface="Times New Roman" pitchFamily="18" charset="0"/>
              </a:rPr>
              <a:t>The tablets meet the USP test </a:t>
            </a:r>
            <a:r>
              <a:rPr lang="en-US" dirty="0">
                <a:solidFill>
                  <a:srgbClr val="FF0000"/>
                </a:solidFill>
                <a:latin typeface="Times New Roman" pitchFamily="18" charset="0"/>
                <a:cs typeface="Times New Roman" pitchFamily="18" charset="0"/>
              </a:rPr>
              <a:t>if no more than 2 tablets are out side the percentage limit and if no tablet differs by more than 2 times the percentage limit</a:t>
            </a:r>
          </a:p>
          <a:p>
            <a:pPr>
              <a:buFont typeface="Wingdings" pitchFamily="2" charset="2"/>
              <a:buChar char="Ø"/>
            </a:pPr>
            <a:endParaRPr lang="en-US" dirty="0">
              <a:latin typeface="Times New Roman" pitchFamily="18" charset="0"/>
              <a:cs typeface="Times New Roman" pitchFamily="18" charset="0"/>
            </a:endParaRP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4088245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Tests(weight variation)</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600200"/>
            <a:ext cx="784887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765880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Tests(weight variation)</a:t>
            </a:r>
            <a:endParaRPr lang="en-US" dirty="0"/>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13" t="-1336" r="1013" b="30088"/>
          <a:stretch/>
        </p:blipFill>
        <p:spPr bwMode="auto">
          <a:xfrm>
            <a:off x="611560" y="1124744"/>
            <a:ext cx="8208911"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1140094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Tests(content uniformity)</a:t>
            </a:r>
            <a:endParaRPr lang="en-US" dirty="0"/>
          </a:p>
        </p:txBody>
      </p:sp>
      <p:sp>
        <p:nvSpPr>
          <p:cNvPr id="3" name="Content Placeholder 2"/>
          <p:cNvSpPr>
            <a:spLocks noGrp="1"/>
          </p:cNvSpPr>
          <p:nvPr>
            <p:ph idx="1"/>
          </p:nvPr>
        </p:nvSpPr>
        <p:spPr/>
        <p:txBody>
          <a:bodyPr/>
          <a:lstStyle/>
          <a:p>
            <a:pPr algn="just">
              <a:buFont typeface="Wingdings" pitchFamily="2" charset="2"/>
              <a:buChar char="Ø"/>
            </a:pPr>
            <a:r>
              <a:rPr lang="en-US" dirty="0"/>
              <a:t>The amount of drug per tablet should be evaluated from tablet to tablet and from batch to batch .</a:t>
            </a:r>
          </a:p>
          <a:p>
            <a:pPr algn="just">
              <a:buFont typeface="Wingdings" pitchFamily="2" charset="2"/>
              <a:buChar char="Ø"/>
            </a:pPr>
            <a:r>
              <a:rPr lang="en-US" dirty="0"/>
              <a:t>Factors such as </a:t>
            </a:r>
            <a:r>
              <a:rPr lang="en-US" dirty="0">
                <a:solidFill>
                  <a:srgbClr val="FF0000"/>
                </a:solidFill>
              </a:rPr>
              <a:t>segregation of powder mixture ,non uniform distribution due to poor mixing , tablet weight variation </a:t>
            </a:r>
            <a:r>
              <a:rPr lang="en-US" dirty="0"/>
              <a:t>lead to variation in the content uniformity</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149894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Tests(content uniformity)</a:t>
            </a:r>
            <a:endParaRPr lang="en-US" dirty="0"/>
          </a:p>
        </p:txBody>
      </p:sp>
      <p:sp>
        <p:nvSpPr>
          <p:cNvPr id="3" name="Content Placeholder 2"/>
          <p:cNvSpPr>
            <a:spLocks noGrp="1"/>
          </p:cNvSpPr>
          <p:nvPr>
            <p:ph idx="1"/>
          </p:nvPr>
        </p:nvSpPr>
        <p:spPr/>
        <p:txBody>
          <a:bodyPr>
            <a:normAutofit lnSpcReduction="10000"/>
          </a:bodyPr>
          <a:lstStyle/>
          <a:p>
            <a:pPr>
              <a:buFont typeface="Wingdings" pitchFamily="2" charset="2"/>
              <a:buChar char="Ø"/>
            </a:pPr>
            <a:r>
              <a:rPr lang="en-US" dirty="0">
                <a:solidFill>
                  <a:srgbClr val="FF0000"/>
                </a:solidFill>
              </a:rPr>
              <a:t>30 tablets </a:t>
            </a:r>
            <a:r>
              <a:rPr lang="en-US" dirty="0"/>
              <a:t>are randomly selected from the batch and </a:t>
            </a:r>
            <a:r>
              <a:rPr lang="en-US" dirty="0">
                <a:solidFill>
                  <a:srgbClr val="FF0000"/>
                </a:solidFill>
              </a:rPr>
              <a:t>10 tablets at least should be assayed individually </a:t>
            </a:r>
          </a:p>
          <a:p>
            <a:pPr>
              <a:buFont typeface="Wingdings" pitchFamily="2" charset="2"/>
              <a:buChar char="Ø"/>
            </a:pPr>
            <a:r>
              <a:rPr lang="en-US" dirty="0">
                <a:solidFill>
                  <a:srgbClr val="FF0000"/>
                </a:solidFill>
              </a:rPr>
              <a:t>9 of 10 tablets </a:t>
            </a:r>
            <a:r>
              <a:rPr lang="en-US" dirty="0"/>
              <a:t>must contain </a:t>
            </a:r>
            <a:r>
              <a:rPr lang="en-US" dirty="0">
                <a:solidFill>
                  <a:srgbClr val="FF0000"/>
                </a:solidFill>
              </a:rPr>
              <a:t>not less than 85% or more than 115% </a:t>
            </a:r>
            <a:r>
              <a:rPr lang="en-US" dirty="0"/>
              <a:t>of the labeled drug content</a:t>
            </a:r>
          </a:p>
          <a:p>
            <a:pPr>
              <a:buFont typeface="Wingdings" pitchFamily="2" charset="2"/>
              <a:buChar char="Ø"/>
            </a:pPr>
            <a:r>
              <a:rPr lang="en-US" dirty="0">
                <a:solidFill>
                  <a:srgbClr val="FF0000"/>
                </a:solidFill>
              </a:rPr>
              <a:t>The tenth tablet </a:t>
            </a:r>
            <a:r>
              <a:rPr lang="en-US" dirty="0"/>
              <a:t>may not contain less than </a:t>
            </a:r>
            <a:r>
              <a:rPr lang="en-US" dirty="0">
                <a:solidFill>
                  <a:srgbClr val="FF0000"/>
                </a:solidFill>
              </a:rPr>
              <a:t>75% or more than 125% </a:t>
            </a:r>
            <a:r>
              <a:rPr lang="en-US" dirty="0"/>
              <a:t>of the labeled content </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337425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Tests(content uniformity)</a:t>
            </a:r>
            <a:endParaRPr lang="en-US" dirty="0"/>
          </a:p>
        </p:txBody>
      </p:sp>
      <p:sp>
        <p:nvSpPr>
          <p:cNvPr id="3" name="Content Placeholder 2"/>
          <p:cNvSpPr>
            <a:spLocks noGrp="1"/>
          </p:cNvSpPr>
          <p:nvPr>
            <p:ph idx="1"/>
          </p:nvPr>
        </p:nvSpPr>
        <p:spPr/>
        <p:txBody>
          <a:bodyPr/>
          <a:lstStyle/>
          <a:p>
            <a:pPr>
              <a:buFont typeface="Wingdings" pitchFamily="2" charset="2"/>
              <a:buChar char="Ø"/>
            </a:pPr>
            <a:r>
              <a:rPr lang="en-US" dirty="0"/>
              <a:t>If these conditions are not met the remaining 20 tablets should be assayed individually.</a:t>
            </a:r>
          </a:p>
          <a:p>
            <a:pPr>
              <a:buFont typeface="Wingdings" pitchFamily="2" charset="2"/>
              <a:buChar char="Ø"/>
            </a:pPr>
            <a:r>
              <a:rPr lang="en-US" dirty="0"/>
              <a:t>None may fall outside of the 85% to 115% range</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260915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Tests(Disintegration Test)</a:t>
            </a:r>
            <a:endParaRPr lang="en-US" dirty="0"/>
          </a:p>
        </p:txBody>
      </p:sp>
      <p:sp>
        <p:nvSpPr>
          <p:cNvPr id="3" name="Content Placeholder 2"/>
          <p:cNvSpPr>
            <a:spLocks noGrp="1"/>
          </p:cNvSpPr>
          <p:nvPr>
            <p:ph idx="1"/>
          </p:nvPr>
        </p:nvSpPr>
        <p:spPr/>
        <p:txBody>
          <a:bodyPr>
            <a:normAutofit lnSpcReduction="10000"/>
          </a:bodyPr>
          <a:lstStyle/>
          <a:p>
            <a:pPr algn="just">
              <a:buFont typeface="Wingdings" pitchFamily="2" charset="2"/>
              <a:buChar char="Ø"/>
            </a:pPr>
            <a:r>
              <a:rPr lang="en-US" dirty="0"/>
              <a:t>For drug to be absorbed it </a:t>
            </a:r>
            <a:r>
              <a:rPr lang="en-US" dirty="0">
                <a:solidFill>
                  <a:srgbClr val="FF0000"/>
                </a:solidFill>
              </a:rPr>
              <a:t>must be in solution </a:t>
            </a:r>
            <a:r>
              <a:rPr lang="en-US" dirty="0"/>
              <a:t>,the first step towered solution is breakdown into particles or granules in a process known as </a:t>
            </a:r>
            <a:r>
              <a:rPr lang="en-US" dirty="0">
                <a:solidFill>
                  <a:srgbClr val="FF0000"/>
                </a:solidFill>
              </a:rPr>
              <a:t>disintegration </a:t>
            </a:r>
          </a:p>
          <a:p>
            <a:pPr algn="just">
              <a:buFont typeface="Wingdings" pitchFamily="2" charset="2"/>
              <a:buChar char="Ø"/>
            </a:pPr>
            <a:r>
              <a:rPr lang="en-US" dirty="0"/>
              <a:t>Disintegration test measure the time required for number of tablets to rupture into particles under a set of conditions</a:t>
            </a:r>
          </a:p>
          <a:p>
            <a:pPr algn="just">
              <a:buFont typeface="Wingdings" pitchFamily="2" charset="2"/>
              <a:buChar char="Ø"/>
            </a:pPr>
            <a:r>
              <a:rPr lang="en-US" dirty="0">
                <a:solidFill>
                  <a:srgbClr val="FF0000"/>
                </a:solidFill>
              </a:rPr>
              <a:t>Disintegration do not establish a correlation with in vivo behavior</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3995113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Tests(Disintegration Test)</a:t>
            </a:r>
            <a:endParaRPr lang="en-US" dirty="0"/>
          </a:p>
        </p:txBody>
      </p:sp>
      <p:sp>
        <p:nvSpPr>
          <p:cNvPr id="3" name="Content Placeholder 2"/>
          <p:cNvSpPr>
            <a:spLocks noGrp="1"/>
          </p:cNvSpPr>
          <p:nvPr>
            <p:ph idx="1"/>
          </p:nvPr>
        </p:nvSpPr>
        <p:spPr/>
        <p:txBody>
          <a:bodyPr>
            <a:normAutofit lnSpcReduction="10000"/>
          </a:bodyPr>
          <a:lstStyle/>
          <a:p>
            <a:pPr algn="just">
              <a:buFont typeface="Wingdings" pitchFamily="2" charset="2"/>
              <a:buChar char="Ø"/>
            </a:pPr>
            <a:r>
              <a:rPr lang="en-US" dirty="0"/>
              <a:t>Acceptable disintegration test </a:t>
            </a:r>
            <a:r>
              <a:rPr lang="en-US" dirty="0">
                <a:solidFill>
                  <a:srgbClr val="FF0000"/>
                </a:solidFill>
              </a:rPr>
              <a:t>is not an indicator on acceptable release  and uptake of the drug in vivo and obvious clinical effect </a:t>
            </a:r>
          </a:p>
          <a:p>
            <a:pPr algn="just">
              <a:buFont typeface="Wingdings" pitchFamily="2" charset="2"/>
              <a:buChar char="Ø"/>
            </a:pPr>
            <a:r>
              <a:rPr lang="en-US" dirty="0"/>
              <a:t>However , it is useful for assessing the importance </a:t>
            </a:r>
            <a:r>
              <a:rPr lang="en-US" dirty="0">
                <a:solidFill>
                  <a:srgbClr val="FF0000"/>
                </a:solidFill>
              </a:rPr>
              <a:t>of formulation and process variables on the biopharmaceutical properties </a:t>
            </a:r>
            <a:r>
              <a:rPr lang="en-US" dirty="0"/>
              <a:t>of the tablet , and we can assume that a failed tablet in disintegration test is unlikely to be efficacious</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3695356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Tests(Disintegration Test)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048669"/>
            <a:ext cx="4876800" cy="3629025"/>
          </a:xfrm>
        </p:spPr>
      </p:pic>
      <p:sp>
        <p:nvSpPr>
          <p:cNvPr id="3" name="Footer Placeholder 2"/>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476758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latin typeface="Times New Roman" pitchFamily="18" charset="0"/>
                <a:cs typeface="Times New Roman" pitchFamily="18" charset="0"/>
              </a:rPr>
              <a:t>Tablet Evaluation and Quality Control</a:t>
            </a:r>
          </a:p>
        </p:txBody>
      </p:sp>
      <p:sp>
        <p:nvSpPr>
          <p:cNvPr id="3" name="Content Placeholder 2"/>
          <p:cNvSpPr>
            <a:spLocks noGrp="1"/>
          </p:cNvSpPr>
          <p:nvPr>
            <p:ph idx="1"/>
          </p:nvPr>
        </p:nvSpPr>
        <p:spPr/>
        <p:txBody>
          <a:bodyPr>
            <a:normAutofit/>
          </a:bodyPr>
          <a:lstStyle/>
          <a:p>
            <a:pPr algn="just">
              <a:buFont typeface="Wingdings" pitchFamily="2" charset="2"/>
              <a:buChar char="Ø"/>
            </a:pPr>
            <a:r>
              <a:rPr lang="en-US" dirty="0">
                <a:latin typeface="Times New Roman" pitchFamily="18" charset="0"/>
                <a:cs typeface="Times New Roman" pitchFamily="18" charset="0"/>
              </a:rPr>
              <a:t>To design tablets and later monitor its quality, a quantitative </a:t>
            </a:r>
            <a:r>
              <a:rPr lang="en-US" dirty="0">
                <a:solidFill>
                  <a:srgbClr val="FF0000"/>
                </a:solidFill>
                <a:latin typeface="Times New Roman" pitchFamily="18" charset="0"/>
                <a:cs typeface="Times New Roman" pitchFamily="18" charset="0"/>
              </a:rPr>
              <a:t>evaluations of tablets and assessment of its physical, chemical and bioavailability properties </a:t>
            </a:r>
            <a:r>
              <a:rPr lang="en-US" dirty="0">
                <a:latin typeface="Times New Roman" pitchFamily="18" charset="0"/>
                <a:cs typeface="Times New Roman" pitchFamily="18" charset="0"/>
              </a:rPr>
              <a:t>must be made.</a:t>
            </a:r>
          </a:p>
          <a:p>
            <a:pPr algn="just">
              <a:buFont typeface="Wingdings" pitchFamily="2" charset="2"/>
              <a:buChar char="Ø"/>
            </a:pPr>
            <a:r>
              <a:rPr lang="en-US" dirty="0">
                <a:latin typeface="Times New Roman" pitchFamily="18" charset="0"/>
                <a:cs typeface="Times New Roman" pitchFamily="18" charset="0"/>
              </a:rPr>
              <a:t>The tablets should be </a:t>
            </a:r>
            <a:r>
              <a:rPr lang="en-US" dirty="0">
                <a:solidFill>
                  <a:srgbClr val="FF0000"/>
                </a:solidFill>
                <a:latin typeface="Times New Roman" pitchFamily="18" charset="0"/>
                <a:cs typeface="Times New Roman" pitchFamily="18" charset="0"/>
              </a:rPr>
              <a:t>elegant</a:t>
            </a:r>
            <a:r>
              <a:rPr lang="en-US" dirty="0">
                <a:latin typeface="Times New Roman" pitchFamily="18" charset="0"/>
                <a:cs typeface="Times New Roman" pitchFamily="18" charset="0"/>
              </a:rPr>
              <a:t>, with </a:t>
            </a:r>
            <a:r>
              <a:rPr lang="en-US" dirty="0">
                <a:solidFill>
                  <a:srgbClr val="FF0000"/>
                </a:solidFill>
                <a:latin typeface="Times New Roman" pitchFamily="18" charset="0"/>
                <a:cs typeface="Times New Roman" pitchFamily="18" charset="0"/>
              </a:rPr>
              <a:t>sufficient mechanical strength</a:t>
            </a:r>
            <a:r>
              <a:rPr lang="en-US" dirty="0">
                <a:latin typeface="Times New Roman" pitchFamily="18" charset="0"/>
                <a:cs typeface="Times New Roman" pitchFamily="18" charset="0"/>
              </a:rPr>
              <a:t>, </a:t>
            </a:r>
            <a:r>
              <a:rPr lang="en-US" dirty="0">
                <a:solidFill>
                  <a:srgbClr val="FF0000"/>
                </a:solidFill>
                <a:latin typeface="Times New Roman" pitchFamily="18" charset="0"/>
                <a:cs typeface="Times New Roman" pitchFamily="18" charset="0"/>
              </a:rPr>
              <a:t>chemically and physically stable over time</a:t>
            </a:r>
            <a:r>
              <a:rPr lang="en-US" dirty="0">
                <a:latin typeface="Times New Roman" pitchFamily="18" charset="0"/>
                <a:cs typeface="Times New Roman" pitchFamily="18" charset="0"/>
              </a:rPr>
              <a:t> and must </a:t>
            </a:r>
            <a:r>
              <a:rPr lang="en-US" dirty="0">
                <a:solidFill>
                  <a:srgbClr val="FF0000"/>
                </a:solidFill>
                <a:latin typeface="Times New Roman" pitchFamily="18" charset="0"/>
                <a:cs typeface="Times New Roman" pitchFamily="18" charset="0"/>
              </a:rPr>
              <a:t>release its content</a:t>
            </a:r>
            <a:r>
              <a:rPr lang="en-US" dirty="0">
                <a:latin typeface="Times New Roman" pitchFamily="18" charset="0"/>
                <a:cs typeface="Times New Roman" pitchFamily="18" charset="0"/>
              </a:rPr>
              <a:t> inside the body in predictable manner.  </a:t>
            </a:r>
          </a:p>
        </p:txBody>
      </p:sp>
      <p:sp>
        <p:nvSpPr>
          <p:cNvPr id="4" name="Footer Placeholder 3"/>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517500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Tests(Disintegration Test)</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Ø"/>
            </a:pPr>
            <a:r>
              <a:rPr lang="en-US" dirty="0"/>
              <a:t>The disintegration media is usually water at 37°, in some monographs simulated gastric fluid is recommended</a:t>
            </a:r>
          </a:p>
          <a:p>
            <a:pPr>
              <a:buFont typeface="Wingdings" pitchFamily="2" charset="2"/>
              <a:buChar char="Ø"/>
            </a:pPr>
            <a:r>
              <a:rPr lang="en-US" dirty="0"/>
              <a:t>If 1or2 tablets fail to disintegrate, the test is repeated using 12 tablets ,of the 18 tablets tested ,16 must disintegrate within specified time</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563792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Tests(Disintegration Test)</a:t>
            </a:r>
            <a:endParaRPr lang="en-US" dirty="0"/>
          </a:p>
        </p:txBody>
      </p:sp>
      <p:sp>
        <p:nvSpPr>
          <p:cNvPr id="3" name="Content Placeholder 2"/>
          <p:cNvSpPr>
            <a:spLocks noGrp="1"/>
          </p:cNvSpPr>
          <p:nvPr>
            <p:ph idx="1"/>
          </p:nvPr>
        </p:nvSpPr>
        <p:spPr/>
        <p:txBody>
          <a:bodyPr>
            <a:normAutofit lnSpcReduction="10000"/>
          </a:bodyPr>
          <a:lstStyle/>
          <a:p>
            <a:pPr algn="just"/>
            <a:r>
              <a:rPr lang="en-US" dirty="0"/>
              <a:t>The condition of test vary according to the type of tablet</a:t>
            </a:r>
          </a:p>
          <a:p>
            <a:pPr algn="just"/>
            <a:r>
              <a:rPr lang="en-US" dirty="0"/>
              <a:t>Disintegration time are included in the individual tablet monograph</a:t>
            </a:r>
          </a:p>
          <a:p>
            <a:pPr algn="just"/>
            <a:r>
              <a:rPr lang="en-US" dirty="0"/>
              <a:t>For most uncoated tablet the period is 30 minutes</a:t>
            </a:r>
          </a:p>
          <a:p>
            <a:pPr algn="just"/>
            <a:r>
              <a:rPr lang="en-US" dirty="0"/>
              <a:t>It may vary for coated tablet the disintegration time may reach up to 2hours, while it is 3 minutes for sublingual tablets</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3698187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Tests(Dissolution Test)</a:t>
            </a:r>
            <a:endParaRPr lang="en-US"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1454049"/>
            <a:ext cx="68824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512" y="3717031"/>
            <a:ext cx="4572000" cy="2585323"/>
          </a:xfrm>
          <a:prstGeom prst="rect">
            <a:avLst/>
          </a:prstGeom>
        </p:spPr>
        <p:txBody>
          <a:bodyPr>
            <a:spAutoFit/>
          </a:bodyPr>
          <a:lstStyle/>
          <a:p>
            <a:r>
              <a:rPr lang="en-US" dirty="0">
                <a:solidFill>
                  <a:prstClr val="black"/>
                </a:solidFill>
              </a:rPr>
              <a:t>Dissolution is the process where a solid is introduced into a solvent to yield a solution. Solid oral dosage forms, typically tablets and capsules, are swallowed. Then the tablet begins to disintegrate into large irregular pieces which then further de aggregate into particles. Dissolution begins when the particles are small enough to pass into solution and continues until the tablet has dissolved</a:t>
            </a:r>
          </a:p>
        </p:txBody>
      </p:sp>
      <p:sp>
        <p:nvSpPr>
          <p:cNvPr id="3" name="Footer Placeholder 2"/>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3900908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Tests(Dissolution Test)</a:t>
            </a:r>
            <a:endParaRPr lang="en-US" dirty="0"/>
          </a:p>
        </p:txBody>
      </p:sp>
      <p:sp>
        <p:nvSpPr>
          <p:cNvPr id="3" name="Content Placeholder 2"/>
          <p:cNvSpPr>
            <a:spLocks noGrp="1"/>
          </p:cNvSpPr>
          <p:nvPr>
            <p:ph idx="1"/>
          </p:nvPr>
        </p:nvSpPr>
        <p:spPr/>
        <p:txBody>
          <a:bodyPr>
            <a:normAutofit fontScale="92500"/>
          </a:bodyPr>
          <a:lstStyle/>
          <a:p>
            <a:pPr algn="just"/>
            <a:r>
              <a:rPr lang="en-US" dirty="0"/>
              <a:t>For a tablet with poorly soluble drug determination of dissolution rate is more important than measuring disintegration time</a:t>
            </a:r>
          </a:p>
          <a:p>
            <a:pPr algn="just"/>
            <a:r>
              <a:rPr lang="en-US" dirty="0"/>
              <a:t>The dissolution test measure the time required for a certain percentage of drug substance in a tablet to go into solution under specified set of conditions (in-vitro release test)</a:t>
            </a:r>
          </a:p>
          <a:p>
            <a:pPr algn="just"/>
            <a:r>
              <a:rPr lang="en-US" dirty="0"/>
              <a:t>The most direct assessment of drug release is in vivo bioavailability study</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3976473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Tests(Dissolution Test)</a:t>
            </a:r>
            <a:endParaRPr lang="en-US" dirty="0"/>
          </a:p>
        </p:txBody>
      </p:sp>
      <p:sp>
        <p:nvSpPr>
          <p:cNvPr id="3" name="Content Placeholder 2"/>
          <p:cNvSpPr>
            <a:spLocks noGrp="1"/>
          </p:cNvSpPr>
          <p:nvPr>
            <p:ph idx="1"/>
          </p:nvPr>
        </p:nvSpPr>
        <p:spPr/>
        <p:txBody>
          <a:bodyPr/>
          <a:lstStyle/>
          <a:p>
            <a:pPr algn="just"/>
            <a:r>
              <a:rPr lang="en-US" dirty="0"/>
              <a:t>Accordingly, dissolution test is extensively studied as indirect measurement of drug bioavailability especially in preliminary assessment of formulation and process factor that may influence bioavailability</a:t>
            </a:r>
          </a:p>
          <a:p>
            <a:pPr algn="just"/>
            <a:r>
              <a:rPr lang="en-US" dirty="0"/>
              <a:t>In vitro-in vivo correlation is relate the correlation between in vitro dissolution and the release and the uptake of the drug in vivo</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541873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Tests(Dissolution Test)</a:t>
            </a:r>
            <a:endParaRPr lang="en-US" dirty="0"/>
          </a:p>
        </p:txBody>
      </p:sp>
      <p:sp>
        <p:nvSpPr>
          <p:cNvPr id="3" name="Content Placeholder 2"/>
          <p:cNvSpPr>
            <a:spLocks noGrp="1"/>
          </p:cNvSpPr>
          <p:nvPr>
            <p:ph idx="1"/>
          </p:nvPr>
        </p:nvSpPr>
        <p:spPr/>
        <p:txBody>
          <a:bodyPr>
            <a:normAutofit lnSpcReduction="10000"/>
          </a:bodyPr>
          <a:lstStyle/>
          <a:p>
            <a:pPr>
              <a:buFont typeface="Wingdings" pitchFamily="2" charset="2"/>
              <a:buChar char="Ø"/>
            </a:pPr>
            <a:r>
              <a:rPr lang="en-US" dirty="0"/>
              <a:t>Two objectives in the development of in vitro dissolution test:</a:t>
            </a:r>
          </a:p>
          <a:p>
            <a:pPr marL="514350" indent="-514350">
              <a:buAutoNum type="arabicParenR"/>
            </a:pPr>
            <a:r>
              <a:rPr lang="en-US" dirty="0"/>
              <a:t>The release drug from the product is as close as possible to 100%</a:t>
            </a:r>
          </a:p>
          <a:p>
            <a:pPr marL="514350" indent="-514350">
              <a:buAutoNum type="arabicParenR"/>
            </a:pPr>
            <a:r>
              <a:rPr lang="en-US" dirty="0"/>
              <a:t>The release is uniform from batch to batch </a:t>
            </a:r>
          </a:p>
          <a:p>
            <a:pPr>
              <a:buFont typeface="Wingdings" pitchFamily="2" charset="2"/>
              <a:buChar char="Ø"/>
            </a:pPr>
            <a:r>
              <a:rPr lang="en-US" dirty="0"/>
              <a:t>All factors affect dissolution process should be considered (solubility , temperature, composition of dissolution medium, </a:t>
            </a:r>
            <a:r>
              <a:rPr lang="en-US" b="1" dirty="0">
                <a:solidFill>
                  <a:srgbClr val="7030A0"/>
                </a:solidFill>
              </a:rPr>
              <a:t>sink condition</a:t>
            </a:r>
            <a:r>
              <a:rPr lang="en-US" dirty="0"/>
              <a:t>)</a:t>
            </a:r>
          </a:p>
        </p:txBody>
      </p:sp>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1290725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Tests(Dissolution Test)</a:t>
            </a:r>
            <a:endParaRPr lang="en-US" dirty="0"/>
          </a:p>
        </p:txBody>
      </p:sp>
      <p:sp>
        <p:nvSpPr>
          <p:cNvPr id="3" name="Content Placeholder 2"/>
          <p:cNvSpPr>
            <a:spLocks noGrp="1"/>
          </p:cNvSpPr>
          <p:nvPr>
            <p:ph idx="1"/>
          </p:nvPr>
        </p:nvSpPr>
        <p:spPr/>
        <p:txBody>
          <a:bodyPr>
            <a:normAutofit/>
          </a:bodyPr>
          <a:lstStyle/>
          <a:p>
            <a:r>
              <a:rPr lang="en-US" dirty="0"/>
              <a:t>Usually either of two dissolution apparatus are used to determine dissolution rate .</a:t>
            </a:r>
            <a:r>
              <a:rPr lang="en-US" dirty="0">
                <a:solidFill>
                  <a:srgbClr val="FF0000"/>
                </a:solidFill>
              </a:rPr>
              <a:t>apparatus I(basket) and apparatus II (paddle)</a:t>
            </a:r>
          </a:p>
          <a:p>
            <a:endParaRPr lang="en-US" dirty="0">
              <a:solidFill>
                <a:srgbClr val="FF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25" y="3573016"/>
            <a:ext cx="841090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735634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Official Tests(Dissolution Test)</a:t>
            </a:r>
            <a:endParaRPr lang="en-US" dirty="0"/>
          </a:p>
        </p:txBody>
      </p:sp>
      <p:sp>
        <p:nvSpPr>
          <p:cNvPr id="7" name="Content Placeholder 6"/>
          <p:cNvSpPr>
            <a:spLocks noGrp="1"/>
          </p:cNvSpPr>
          <p:nvPr>
            <p:ph idx="1"/>
          </p:nvPr>
        </p:nvSpPr>
        <p:spPr/>
        <p:txBody>
          <a:bodyPr/>
          <a:lstStyle/>
          <a:p>
            <a:pPr algn="just"/>
            <a:r>
              <a:rPr lang="en-US" dirty="0"/>
              <a:t>The tablet are located in the apparatus chamber which contain previously added dissolution medium, pre-warmed to 37°</a:t>
            </a:r>
          </a:p>
          <a:p>
            <a:pPr algn="just"/>
            <a:r>
              <a:rPr lang="en-US" dirty="0"/>
              <a:t>Then the stirrer rotated at  specified speed  </a:t>
            </a:r>
          </a:p>
          <a:p>
            <a:pPr algn="just"/>
            <a:r>
              <a:rPr lang="en-US" dirty="0"/>
              <a:t>At stated interval the sample are withdrawn from the medium for analysis of the portion of the drug dissolved</a:t>
            </a:r>
          </a:p>
          <a:p>
            <a:endParaRPr lang="en-US" dirty="0"/>
          </a:p>
        </p:txBody>
      </p:sp>
      <p:sp>
        <p:nvSpPr>
          <p:cNvPr id="2" name="Footer Placeholder 1"/>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3937845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7618412" cy="439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834274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57250"/>
            <a:ext cx="7620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ar-IQ">
                <a:solidFill>
                  <a:prstClr val="black">
                    <a:tint val="75000"/>
                  </a:prstClr>
                </a:solidFill>
              </a:rPr>
              <a:t>د.نوار ميخائيل</a:t>
            </a:r>
            <a:endParaRPr lang="en-US">
              <a:solidFill>
                <a:prstClr val="black">
                  <a:tint val="75000"/>
                </a:prstClr>
              </a:solidFill>
            </a:endParaRPr>
          </a:p>
        </p:txBody>
      </p:sp>
    </p:spTree>
    <p:extLst>
      <p:ext uri="{BB962C8B-B14F-4D97-AF65-F5344CB8AC3E}">
        <p14:creationId xmlns:p14="http://schemas.microsoft.com/office/powerpoint/2010/main" val="1848186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Non official tests</a:t>
            </a:r>
          </a:p>
        </p:txBody>
      </p:sp>
      <p:sp>
        <p:nvSpPr>
          <p:cNvPr id="3" name="Content Placeholder 2"/>
          <p:cNvSpPr>
            <a:spLocks noGrp="1"/>
          </p:cNvSpPr>
          <p:nvPr>
            <p:ph idx="1"/>
          </p:nvPr>
        </p:nvSpPr>
        <p:spPr/>
        <p:txBody>
          <a:bodyPr/>
          <a:lstStyle/>
          <a:p>
            <a:pPr>
              <a:buFont typeface="Wingdings" pitchFamily="2" charset="2"/>
              <a:buChar char="Ø"/>
            </a:pPr>
            <a:r>
              <a:rPr lang="en-US" b="1" dirty="0">
                <a:solidFill>
                  <a:srgbClr val="FF0000"/>
                </a:solidFill>
                <a:latin typeface="Times New Roman" pitchFamily="18" charset="0"/>
                <a:cs typeface="Times New Roman" pitchFamily="18" charset="0"/>
              </a:rPr>
              <a:t>General appearance</a:t>
            </a:r>
          </a:p>
          <a:p>
            <a:pPr marL="0" indent="0">
              <a:buNone/>
            </a:pPr>
            <a:r>
              <a:rPr lang="en-US" sz="2800" b="1" dirty="0">
                <a:latin typeface="Times New Roman" pitchFamily="18" charset="0"/>
                <a:cs typeface="Times New Roman" pitchFamily="18" charset="0"/>
              </a:rPr>
              <a:t>This test is of high importance for:</a:t>
            </a:r>
          </a:p>
          <a:p>
            <a:pPr marL="514350" indent="-514350">
              <a:buAutoNum type="arabicParenR"/>
            </a:pPr>
            <a:r>
              <a:rPr lang="en-US" sz="2800" dirty="0">
                <a:solidFill>
                  <a:srgbClr val="FF0000"/>
                </a:solidFill>
                <a:latin typeface="Times New Roman" pitchFamily="18" charset="0"/>
                <a:cs typeface="Times New Roman" pitchFamily="18" charset="0"/>
              </a:rPr>
              <a:t>Consumer acceptance</a:t>
            </a:r>
          </a:p>
          <a:p>
            <a:pPr marL="514350" indent="-514350">
              <a:buAutoNum type="arabicParenR"/>
            </a:pPr>
            <a:r>
              <a:rPr lang="en-US" sz="2800" dirty="0">
                <a:solidFill>
                  <a:srgbClr val="FF0000"/>
                </a:solidFill>
                <a:latin typeface="Times New Roman" pitchFamily="18" charset="0"/>
                <a:cs typeface="Times New Roman" pitchFamily="18" charset="0"/>
              </a:rPr>
              <a:t>Lot-to-lot uniformity</a:t>
            </a:r>
          </a:p>
          <a:p>
            <a:pPr marL="514350" indent="-514350">
              <a:buAutoNum type="arabicParenR"/>
            </a:pPr>
            <a:r>
              <a:rPr lang="en-US" sz="2800" dirty="0">
                <a:solidFill>
                  <a:srgbClr val="FF0000"/>
                </a:solidFill>
                <a:latin typeface="Times New Roman" pitchFamily="18" charset="0"/>
                <a:cs typeface="Times New Roman" pitchFamily="18" charset="0"/>
              </a:rPr>
              <a:t>Tablet-to-tablet uniformity</a:t>
            </a:r>
          </a:p>
          <a:p>
            <a:pPr marL="514350" indent="-514350">
              <a:buAutoNum type="arabicParenR"/>
            </a:pPr>
            <a:r>
              <a:rPr lang="en-US" sz="2800" dirty="0">
                <a:solidFill>
                  <a:srgbClr val="FF0000"/>
                </a:solidFill>
                <a:latin typeface="Times New Roman" pitchFamily="18" charset="0"/>
                <a:cs typeface="Times New Roman" pitchFamily="18" charset="0"/>
              </a:rPr>
              <a:t>Monitoring trouble free manufacturing</a:t>
            </a:r>
          </a:p>
          <a:p>
            <a:pPr marL="0" indent="0">
              <a:buNone/>
            </a:pPr>
            <a:r>
              <a:rPr lang="en-US" b="1" dirty="0">
                <a:solidFill>
                  <a:srgbClr val="FF0000"/>
                </a:solidFill>
                <a:latin typeface="Times New Roman" pitchFamily="18" charset="0"/>
                <a:cs typeface="Times New Roman" pitchFamily="18" charset="0"/>
              </a:rPr>
              <a:t> </a:t>
            </a:r>
            <a:r>
              <a:rPr lang="en-US" dirty="0">
                <a:latin typeface="Times New Roman" pitchFamily="18" charset="0"/>
                <a:cs typeface="Times New Roman" pitchFamily="18" charset="0"/>
              </a:rPr>
              <a:t>attributes such as size, shape, color ,presence or absence of odor and taste are monitored </a:t>
            </a:r>
          </a:p>
        </p:txBody>
      </p:sp>
      <p:sp>
        <p:nvSpPr>
          <p:cNvPr id="4" name="Footer Placeholder 3"/>
          <p:cNvSpPr>
            <a:spLocks noGrp="1"/>
          </p:cNvSpPr>
          <p:nvPr>
            <p:ph type="ftr" sz="quarter" idx="11"/>
          </p:nvPr>
        </p:nvSpPr>
        <p:spPr/>
        <p:txBody>
          <a:bodyPr/>
          <a:lstStyle/>
          <a:p>
            <a:r>
              <a:rPr lang="ar-IQ" sz="2000" b="1" dirty="0">
                <a:latin typeface="Times New Roman" pitchFamily="18" charset="0"/>
                <a:cs typeface="Times New Roman" pitchFamily="18" charset="0"/>
              </a:rPr>
              <a:t>د.نوار ميخائيل</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2604362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Non official tests</a:t>
            </a:r>
            <a:endParaRPr lang="en-US"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765" b="12604"/>
          <a:stretch/>
        </p:blipFill>
        <p:spPr bwMode="auto">
          <a:xfrm>
            <a:off x="251520" y="1484784"/>
            <a:ext cx="8892479"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2578342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Organoleptic Properties</a:t>
            </a: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0050" b="15082"/>
          <a:stretch/>
        </p:blipFill>
        <p:spPr bwMode="auto">
          <a:xfrm>
            <a:off x="611560" y="1772816"/>
            <a:ext cx="7776863" cy="3824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39370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7848872" cy="567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793513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Non official tests</a:t>
            </a:r>
            <a:endParaRPr lang="en-US" dirty="0"/>
          </a:p>
        </p:txBody>
      </p:sp>
      <p:sp>
        <p:nvSpPr>
          <p:cNvPr id="3" name="Content Placeholder 2"/>
          <p:cNvSpPr>
            <a:spLocks noGrp="1"/>
          </p:cNvSpPr>
          <p:nvPr>
            <p:ph idx="1"/>
          </p:nvPr>
        </p:nvSpPr>
        <p:spPr>
          <a:xfrm>
            <a:off x="395536" y="1916832"/>
            <a:ext cx="8229600" cy="4525963"/>
          </a:xfrm>
        </p:spPr>
        <p:txBody>
          <a:bodyPr/>
          <a:lstStyle/>
          <a:p>
            <a:pPr algn="just">
              <a:buFont typeface="Wingdings" pitchFamily="2" charset="2"/>
              <a:buChar char="Ø"/>
            </a:pPr>
            <a:r>
              <a:rPr lang="en-US" dirty="0">
                <a:latin typeface="Times New Roman" pitchFamily="18" charset="0"/>
                <a:cs typeface="Times New Roman" pitchFamily="18" charset="0"/>
              </a:rPr>
              <a:t>An apparent relationship between hardness and </a:t>
            </a:r>
            <a:r>
              <a:rPr lang="en-US" dirty="0">
                <a:solidFill>
                  <a:srgbClr val="FF0000"/>
                </a:solidFill>
                <a:latin typeface="Times New Roman" pitchFamily="18" charset="0"/>
                <a:cs typeface="Times New Roman" pitchFamily="18" charset="0"/>
              </a:rPr>
              <a:t>disintegration</a:t>
            </a:r>
            <a:r>
              <a:rPr lang="en-US" dirty="0">
                <a:latin typeface="Times New Roman" pitchFamily="18" charset="0"/>
                <a:cs typeface="Times New Roman" pitchFamily="18" charset="0"/>
              </a:rPr>
              <a:t> and more significantly to drug </a:t>
            </a:r>
            <a:r>
              <a:rPr lang="en-US" dirty="0">
                <a:solidFill>
                  <a:srgbClr val="FF0000"/>
                </a:solidFill>
                <a:latin typeface="Times New Roman" pitchFamily="18" charset="0"/>
                <a:cs typeface="Times New Roman" pitchFamily="18" charset="0"/>
              </a:rPr>
              <a:t>dissolution rate </a:t>
            </a:r>
            <a:r>
              <a:rPr lang="en-US" dirty="0">
                <a:latin typeface="Times New Roman" pitchFamily="18" charset="0"/>
                <a:cs typeface="Times New Roman" pitchFamily="18" charset="0"/>
              </a:rPr>
              <a:t>is present</a:t>
            </a:r>
          </a:p>
          <a:p>
            <a:pPr algn="just">
              <a:buFont typeface="Wingdings" pitchFamily="2" charset="2"/>
              <a:buChar char="Ø"/>
            </a:pPr>
            <a:r>
              <a:rPr lang="en-US" dirty="0">
                <a:latin typeface="Times New Roman" pitchFamily="18" charset="0"/>
                <a:cs typeface="Times New Roman" pitchFamily="18" charset="0"/>
              </a:rPr>
              <a:t>Monitoring tablet hardness is therefore important for products that possess </a:t>
            </a:r>
            <a:r>
              <a:rPr lang="en-US" dirty="0">
                <a:solidFill>
                  <a:srgbClr val="FF0000"/>
                </a:solidFill>
                <a:latin typeface="Times New Roman" pitchFamily="18" charset="0"/>
                <a:cs typeface="Times New Roman" pitchFamily="18" charset="0"/>
              </a:rPr>
              <a:t>potential bioavailability problems</a:t>
            </a:r>
            <a:r>
              <a:rPr lang="en-US" dirty="0">
                <a:latin typeface="Times New Roman" pitchFamily="18" charset="0"/>
                <a:cs typeface="Times New Roman" pitchFamily="18" charset="0"/>
              </a:rPr>
              <a:t>, or sensitive </a:t>
            </a:r>
            <a:r>
              <a:rPr lang="en-US" dirty="0">
                <a:solidFill>
                  <a:srgbClr val="FF0000"/>
                </a:solidFill>
                <a:latin typeface="Times New Roman" pitchFamily="18" charset="0"/>
                <a:cs typeface="Times New Roman" pitchFamily="18" charset="0"/>
              </a:rPr>
              <a:t>to altered dissolution profile </a:t>
            </a:r>
            <a:r>
              <a:rPr lang="en-US" dirty="0">
                <a:latin typeface="Times New Roman" pitchFamily="18" charset="0"/>
                <a:cs typeface="Times New Roman" pitchFamily="18" charset="0"/>
              </a:rPr>
              <a:t>as a function of compression force used</a:t>
            </a:r>
          </a:p>
          <a:p>
            <a:pPr>
              <a:buFont typeface="Wingdings" pitchFamily="2" charset="2"/>
              <a:buChar char="Ø"/>
            </a:pPr>
            <a:endParaRPr lang="en-US" dirty="0"/>
          </a:p>
        </p:txBody>
      </p:sp>
      <p:sp>
        <p:nvSpPr>
          <p:cNvPr id="4" name="Footer Placeholder 3"/>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90098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Non official tests? Why?</a:t>
            </a:r>
            <a:endParaRPr lang="en-US" dirty="0"/>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764" t="7291" r="4446" b="9078"/>
          <a:stretch/>
        </p:blipFill>
        <p:spPr bwMode="auto">
          <a:xfrm>
            <a:off x="997527" y="1662545"/>
            <a:ext cx="7356764" cy="451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ar-IQ"/>
              <a:t>د.نوار ميخائيل</a:t>
            </a:r>
            <a:endParaRPr lang="en-US"/>
          </a:p>
        </p:txBody>
      </p:sp>
    </p:spTree>
    <p:extLst>
      <p:ext uri="{BB962C8B-B14F-4D97-AF65-F5344CB8AC3E}">
        <p14:creationId xmlns:p14="http://schemas.microsoft.com/office/powerpoint/2010/main" val="1191938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1345</Words>
  <Application>Microsoft Office PowerPoint</Application>
  <PresentationFormat>On-screen Show (4:3)</PresentationFormat>
  <Paragraphs>128</Paragraphs>
  <Slides>39</Slides>
  <Notes>0</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39</vt:i4>
      </vt:variant>
    </vt:vector>
  </HeadingPairs>
  <TitlesOfParts>
    <vt:vector size="46" baseType="lpstr">
      <vt:lpstr>Arial</vt:lpstr>
      <vt:lpstr>Calibri</vt:lpstr>
      <vt:lpstr>Times New Roman</vt:lpstr>
      <vt:lpstr>Wingdings</vt:lpstr>
      <vt:lpstr>Office Theme</vt:lpstr>
      <vt:lpstr>1_Office Theme</vt:lpstr>
      <vt:lpstr>2_Office Theme</vt:lpstr>
      <vt:lpstr>Industrial Pharmacy/Fifth Stage</vt:lpstr>
      <vt:lpstr>Oral Solid Dosage Forms(Tablets)</vt:lpstr>
      <vt:lpstr>Tablet Evaluation and Quality Control</vt:lpstr>
      <vt:lpstr>Non official tests</vt:lpstr>
      <vt:lpstr>Non official tests</vt:lpstr>
      <vt:lpstr>Organoleptic Properties</vt:lpstr>
      <vt:lpstr>PowerPoint Presentation</vt:lpstr>
      <vt:lpstr>Non official tests</vt:lpstr>
      <vt:lpstr>Non official tests? Why?</vt:lpstr>
      <vt:lpstr>PowerPoint Presentation</vt:lpstr>
      <vt:lpstr>PowerPoint Presentation</vt:lpstr>
      <vt:lpstr>PowerPoint Presentation</vt:lpstr>
      <vt:lpstr>Non official tests</vt:lpstr>
      <vt:lpstr>Non official tests</vt:lpstr>
      <vt:lpstr>PowerPoint Presentation</vt:lpstr>
      <vt:lpstr>PowerPoint Presentation</vt:lpstr>
      <vt:lpstr>PowerPoint Presentation</vt:lpstr>
      <vt:lpstr>Official Tests(Drug content and release)</vt:lpstr>
      <vt:lpstr>Official Tests</vt:lpstr>
      <vt:lpstr>Official Tests(weight variation)</vt:lpstr>
      <vt:lpstr>Official Tests(weight variation)</vt:lpstr>
      <vt:lpstr>Official Tests(weight variation)</vt:lpstr>
      <vt:lpstr>Official Tests(weight variation)</vt:lpstr>
      <vt:lpstr>Official Tests(content uniformity)</vt:lpstr>
      <vt:lpstr>Official Tests(content uniformity)</vt:lpstr>
      <vt:lpstr>Official Tests(content uniformity)</vt:lpstr>
      <vt:lpstr>Official Tests(Disintegration Test)</vt:lpstr>
      <vt:lpstr>Official Tests(Disintegration Test)</vt:lpstr>
      <vt:lpstr>Official Tests(Disintegration Test)</vt:lpstr>
      <vt:lpstr>Official Tests(Disintegration Test)</vt:lpstr>
      <vt:lpstr>Official Tests(Disintegration Test)</vt:lpstr>
      <vt:lpstr>Official Tests(Dissolution Test)</vt:lpstr>
      <vt:lpstr>Official Tests(Dissolution Test)</vt:lpstr>
      <vt:lpstr>Official Tests(Dissolution Test)</vt:lpstr>
      <vt:lpstr>Official Tests(Dissolution Test)</vt:lpstr>
      <vt:lpstr>Official Tests(Dissolution Test)</vt:lpstr>
      <vt:lpstr>Official Tests(Dissolution Test)</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Pharmacy/Fifth Stage</dc:title>
  <dc:creator>مكتب حماده للأنترنت</dc:creator>
  <cp:lastModifiedBy>Lenovo</cp:lastModifiedBy>
  <cp:revision>19</cp:revision>
  <dcterms:created xsi:type="dcterms:W3CDTF">2021-12-07T02:15:50Z</dcterms:created>
  <dcterms:modified xsi:type="dcterms:W3CDTF">2024-12-06T17:12:18Z</dcterms:modified>
</cp:coreProperties>
</file>