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3EBC-1F4E-49C0-8038-74285762B94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D4BF9-D035-46AC-AFC5-E0E510EF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8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6B86-0D4D-4D59-AC69-37B40CBEAC4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8C84-4C12-4972-90F2-CAF45FE41F3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43B-4C86-4D09-9332-30B46AA7B777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F190-460F-4B38-A6CC-06DFA3BD903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2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B315-8853-4DC4-907D-26EAADDEB59E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1453-E0EB-4292-BBBE-151156AD2367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0DC0-57BF-4377-B39C-546951BBA4B8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EA7-3B4E-4240-8634-B50E4B9F5012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D8FA-5D6E-471F-84A0-68DD9BACC234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4309-15F0-4435-83D4-B84C99A198A7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6679-7B7F-430B-8532-EB63BA13CBC3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0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B705-0948-4B31-A29F-F8F3AFB8DEC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د.نوار ميخائيل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050B-1628-4464-8E82-62495F9D6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134672" cy="21156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Pharmacy/Fifth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Dr.Nawar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Michael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203C-36F5-414A-8E0F-0D062C61AEEC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Matrix formulation or coated formulation?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06" y="1600200"/>
            <a:ext cx="4979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F682-86B4-468E-93F6-91C8A4B05B32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Form of Tablets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Rapidly Dissolving Tablets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may  also called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orodispersible tablet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characterized by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disintegration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dissolving in the mouth within a period of less than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minute.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of tablets designed for children and elderly , they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liquefy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the tongue and the patient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swallow the liquid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858"/>
            <a:ext cx="269979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73" y="4797152"/>
            <a:ext cx="2483346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19" y="4725348"/>
            <a:ext cx="2143125" cy="16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825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1D90-4CC8-4245-9F6D-73E6C587422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Form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tablets are prepared using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water soluble excipients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wick water into the tablet for rapid disintegration.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be prepared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 or lyophilization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8B75-635F-4CA7-8130-A633AB6C3228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Form of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Freeze-drying or lyophilization can be utilized to prepare mouth-dissolving tablets, which are very porous in nature and which quickly disintegrate or dissolve upon contact with saliva.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method involves incorporation of the drug in water-soluble matrix, which is then transferred to the preformed blister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peelable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freeze drying is then done to remove water by sublimation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04" y="2852936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FAFD-FBD4-402F-A056-62ED1BB871D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Form of Oral Tablets for Ingestion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67681"/>
            <a:ext cx="6477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DA3-F3C8-41D3-89ED-7C21B4A148EB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Advanced Form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Disadvantages associated with this type of tablets include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taste masking difficulty, being friable , stability of the product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manufacturing cost.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Zydis Technology?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D02-0ED4-4B23-B9D9-953C7BE7F9EC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Preparation Techniques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Materials intended for compaction into tablets must have two characteristics:</a:t>
            </a:r>
          </a:p>
          <a:p>
            <a:pPr marL="514350" indent="-514350" algn="just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Fluidity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Compressibility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tablet materials should be in physical form that flow smoothly and uniformly, besides being compressible.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94B-E1F0-40A9-AEFB-06DCECABE84D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1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Preparation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Accordingly three established based preparation techniques have been introduced which are :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Compression Granulation (dry granulation)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Wet Granulation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CE29-79DB-4928-B2C2-E999FCF9D1EC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2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processing of drug with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excipients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can be achieved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any need of granulation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related unit operations.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simply mixing in a blender, formulation ingredients can be processed and compressed into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without any of the ingredients having to be changed.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procedure is called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it is used in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 of tablet 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formulation ingredients can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flow uniformly into a die cavity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6F52-3F18-45F5-A25C-3B9FD06EA13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manufacture of tablets by direct compression involves comparatively few steps and they include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1)Pre-milling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formulation ingredients (active drug substance and excipients)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2)Mixing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active drug substance with the powdered excipients (including the lubricant)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3)Compression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mixed powders into tablets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7AA3-9F87-4C2F-9DBA-18520CB38C4D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medicines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administered by the oral route provide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 known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immediate-release’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drug delivery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drug delivery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Some limitations are associated with conventional drug delivery which are:</a:t>
            </a:r>
          </a:p>
          <a:p>
            <a:pPr marL="457200" lvl="0" indent="-457200" algn="just">
              <a:buAutoNum type="arabicParenR"/>
            </a:pP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concentration of drug in the plasma and hence at the site of action of the drug fluctuates over successive dosing interval</a:t>
            </a:r>
          </a:p>
          <a:p>
            <a:pPr marL="457200" lvl="0" indent="-457200" algn="just">
              <a:buAutoNum type="arabicParenR"/>
            </a:pP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 a result of the fluctuation, the patient being over or under-medicated</a:t>
            </a:r>
          </a:p>
          <a:p>
            <a:pPr marL="457200" lvl="0" indent="-457200" algn="just">
              <a:buAutoNum type="arabicParenR"/>
            </a:pP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For drugs with short biological half life frequent dosing are required to maintain steady state concentration within therapeutic range.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231F20"/>
              </a:solidFill>
              <a:latin typeface="TimesNewRomanPSMT"/>
            </a:endParaRPr>
          </a:p>
          <a:p>
            <a:pPr lvl="0"/>
            <a:endParaRPr lang="en-US" dirty="0">
              <a:solidFill>
                <a:srgbClr val="231F20"/>
              </a:solidFill>
              <a:latin typeface="TimesNewRomanPS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DAE4-7B45-4B66-A91E-86278C43703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9163"/>
            <a:ext cx="85725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AC71-A05D-44A7-B6F9-0A2D3B8CE169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8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term direct compression was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reserved for a small group of granular chemicals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having all the physical characteristics that enable them to be directly compressed into tablets without an intermediate granulating step.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most of medicinal agent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 intermolecular attraction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covered with film of adsorbed gas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hinder compaction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EE-784A-40CB-B757-C4F6DDEB7F8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 such,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compression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restricted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chemicals, such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potassium salts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(chlorate, chloride, bromide, iodide, nitrate, and permanganate), ammonium chloride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1FB9-A10E-4893-ACFB-0BA3C6B228E6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Today, the term direct compression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to define the process by which tablets are compressed directly from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powdered active drug substance and suitable excipients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into a firm compact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employing the process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granulation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D992-5381-4515-AAB4-F8C752E4FF0D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successful application of direct compression technique in tablet manufacture especially 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and medium dosage range of drugs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attributed to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availability of new excipients, modified form of old excipients, and the invention and utilization of new tablet machinery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19E0-7547-4B25-BB69-48CD73A9EF9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6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891"/>
            <a:ext cx="8857875" cy="316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220463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involves the use of a special feeding device which prevents segregation and enhances the flow of powders from the hopper into the die cavity of 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tablet machine.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41277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 technique using induced die feeders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322D-59F7-45AF-B16A-61EAD471DA77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 technique using direct compression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excipients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also referred to as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compressible excipients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filler/binders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inert, non-medicinal substances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good tableting properties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Microcrystalline cellulose, spray dried lactose,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example on such excipients.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272E-E4DF-43FB-BD44-78AA9AD19ED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Advantages of 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Direct compression method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requires fewer processing steps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(unit operations) and less equipment. Therefore, the method is potentially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expensive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other methods used in tablet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manufacture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Tablet manufacture can be carried out without the involvement of moisture and heat. Hence,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 stability is almost guaranteed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240A-A063-46E5-9D94-96EB516ACCC3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6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Advantages of 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Some direct compressible excipients possess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inherent disintegration properties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e.g., microcrystalline cellulose.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Tablets produced by direct compression method generally show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faster dissolution times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those prepared by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 granulation.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Changes in dissolution profile are less likely to occur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tablets manufactured by direct compression (if stored for a long time) than in those prepared by wet granulation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979D-7728-4518-9D43-457E7ECA869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2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of Direct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Because direct compression excipients have a relatively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binding capacity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pressure required to manufacture the desired hardness is, in general, less with direct compression vehicles than with conventional granulations, resulting in both higher production rates and longer machine life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86F-A2DD-4B20-ADA0-959D28BF636E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Modified-release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drug delivery refers to the</a:t>
            </a:r>
          </a:p>
          <a:p>
            <a:pPr marL="0" lvl="0" indent="0" algn="just">
              <a:buNone/>
            </a:pP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manipulation or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modification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 drug release from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dosage form (e.g. tablet, pellet, capsule) with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specific aim of delivering active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ingredients (API) at: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desired rates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pre-determined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points, or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sites in the gastrointestinal tract.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D173-1F46-4251-A0E9-FC182C97C5A8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84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Compression Technology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High-dose drugs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present problems with direct compression if it is not easily compressible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itself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Low-dose drugs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not be uniformly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blended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Direct compression excipients are often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expensive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than other tablet excipients used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granulation methods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ED79-A3FC-412E-AECD-EE4C00287761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1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 Direct Compression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Direct compression blends are subject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un-blending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segregation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post-blending handling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 which lead to poor content uniformity.</a:t>
            </a: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9" t="4642" r="44786" b="-4642"/>
          <a:stretch/>
        </p:blipFill>
        <p:spPr bwMode="auto">
          <a:xfrm>
            <a:off x="3646569" y="3645024"/>
            <a:ext cx="4581337" cy="28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F0E6-1A7E-402D-8D95-CEE60ADD5245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3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 Direct Compression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arises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lack of moisture in the blends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(which may give rise to static charges leading to un-blending)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variations in particle size or density of formulation ingredients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This problem can be solved by applying the concept of </a:t>
            </a:r>
            <a:r>
              <a:rPr lang="en-US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ordered blending??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and/or use of excipients of narrow particle size ranges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A4D8-A5A7-415D-AE4A-3590ADB8C5F3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9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 Direct Compression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some instances, direct compression excipients may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with the drug substance. A good example of such reaction is that which occurs between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amine compounds and spray-dried lactose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this results in a yellow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discoloration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tablets.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994-9656-4939-8D91-280A0362AAF7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7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 of Direct Compression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Coloring of tablets is difficult to achieve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the colorant in dry particulate form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Tablet defects such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sticking, capping and lamination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usually pronounced in tablets manufactured by direct compression method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128E-04EB-425A-8010-F573065AEA8F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1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7D08-8B0A-4B4B-88B1-F4B1A08566B9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Modified-release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drug delivery is a broad term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covers a variety of different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approaches which are:</a:t>
            </a:r>
          </a:p>
          <a:p>
            <a:pPr marL="0" lv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1-Delayed release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indicates that the drug is not being released immediately after administration but at a later time as in case of enteric release and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pulsatile release ???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lvl="0" indent="0" algn="just"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231F20"/>
              </a:solidFill>
              <a:latin typeface="TimesNewRomanPS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31839" y="3789040"/>
            <a:ext cx="3573413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1290-3C2C-48E1-A4F0-378FB318633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Sustained release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indicates an initial release of drug sufficient to provide a therapeutic dose soon after administration, and then a gradual release over extended period of time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582913" cy="27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49" y="450912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4BCE-E0BF-406D-A628-76E41D8DD1F8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Extended Release</a:t>
            </a:r>
            <a:r>
              <a:rPr lang="en-US" sz="2400" b="1" dirty="0">
                <a:solidFill>
                  <a:srgbClr val="202124"/>
                </a:solidFill>
                <a:latin typeface="arial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[ER, XR, XL]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refers to a dosage form release drug slowly , so that plasma concentration are maintained at a therapeutic level for a prolonged period of time ,which allows twofold reduction in dosing frequency and increasing patient compliance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320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7030"/>
            <a:ext cx="2857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10530"/>
            <a:ext cx="2143125" cy="166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E38C-2CC6-4064-849E-4840DD3CB417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Tablets According to Release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controlled release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,in this type the drug release from a dosage form will be at a constant rate and provide plasma concentration that remain invariant with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56384" cy="205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3689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3" y="4341862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88FB-9C54-4618-929F-7CEB7AC9AEBD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NewRomanPS-BoldMT"/>
              </a:rPr>
              <a:t>Factors to be considered in formulation modified release dosage forms</a:t>
            </a:r>
            <a:r>
              <a:rPr lang="it-IT" sz="3200" b="1" dirty="0">
                <a:solidFill>
                  <a:srgbClr val="2D7BC9"/>
                </a:solidFill>
                <a:latin typeface="TimesNewRomanPS-BoldMT"/>
              </a:rPr>
              <a:t/>
            </a:r>
            <a:br>
              <a:rPr lang="it-IT" sz="3200" b="1" dirty="0">
                <a:solidFill>
                  <a:srgbClr val="2D7BC9"/>
                </a:solidFill>
                <a:latin typeface="TimesNewRomanPS-BoldMT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physicochemical properties of drug to be formulated(candidate or not)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Choice of the dosage form,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modified-release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formulation can be designed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single-entity (usually a tablet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 which can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often be manufactured using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conventional techniques such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 compaction and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film coating</a:t>
            </a:r>
          </a:p>
          <a:p>
            <a:pPr lvl="0" algn="just"/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Or it can be formulated as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Multiple-unit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systems?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(e.g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pellets or granules filled into a hard capsule shell or compressed into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tablets)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231F20"/>
              </a:solidFill>
              <a:latin typeface="TimesNewRomanPSMT"/>
            </a:endParaRPr>
          </a:p>
          <a:p>
            <a:endParaRPr lang="en-US" dirty="0">
              <a:solidFill>
                <a:srgbClr val="231F20"/>
              </a:solidFill>
              <a:latin typeface="TimesNewRomanPSMT"/>
            </a:endParaRPr>
          </a:p>
          <a:p>
            <a:endParaRPr lang="en-US" dirty="0">
              <a:solidFill>
                <a:srgbClr val="231F20"/>
              </a:solidFill>
              <a:latin typeface="TimesNewRomanPS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3BDC-FAFA-4C82-B165-CD0E6E42060F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Matrix formulation or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coated formulation?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release of an active pharmaceutical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ingredient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can be modified by two main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methods: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Firstly, the release modifying ingredients can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 incorporated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throughout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dosage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form wherein the whole dosage form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encompasses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modified-release element</a:t>
            </a:r>
          </a:p>
          <a:p>
            <a:pPr lvl="0" algn="just"/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second option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the application of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modified-release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coating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dosage form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wherein the drug is usually </a:t>
            </a:r>
            <a:r>
              <a:rPr lang="en-US" sz="2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contained </a:t>
            </a:r>
            <a:r>
              <a:rPr lang="en-US" sz="24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in the core and is released through, or via the dissolution of, the MR coat</a:t>
            </a:r>
          </a:p>
          <a:p>
            <a:pPr lvl="0"/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Osmotic pump system? Gastric-retentive system?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100" dirty="0">
              <a:solidFill>
                <a:srgbClr val="231F20"/>
              </a:solidFill>
              <a:latin typeface="TimesNewRomanPSMT"/>
            </a:endParaRPr>
          </a:p>
          <a:p>
            <a:pPr lvl="0"/>
            <a:endParaRPr lang="en-US" sz="2400" dirty="0">
              <a:solidFill>
                <a:srgbClr val="231F20"/>
              </a:solidFill>
              <a:latin typeface="TimesNewRomanPS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7B5B-1D6A-4BDA-A6C4-EEF173B887A4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د.نوار ميخائيل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6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1460</Words>
  <Application>Microsoft Office PowerPoint</Application>
  <PresentationFormat>On-screen Show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Industrial Pharmacy/Fifth Stage</vt:lpstr>
      <vt:lpstr>Types of Tablets According to Release Pattern </vt:lpstr>
      <vt:lpstr>Types of Tablets According to Release Pattern </vt:lpstr>
      <vt:lpstr>Types of Tablets According to Release Pattern </vt:lpstr>
      <vt:lpstr>Types of Tablets According to Release Pattern </vt:lpstr>
      <vt:lpstr>Types of Tablets According to Release Pattern </vt:lpstr>
      <vt:lpstr>Types of Tablets According to Release Pattern </vt:lpstr>
      <vt:lpstr>Factors to be considered in formulation modified release dosage forms </vt:lpstr>
      <vt:lpstr>Matrix formulation or coated formulation?</vt:lpstr>
      <vt:lpstr>Matrix formulation or coated formulation?</vt:lpstr>
      <vt:lpstr>Advanced Form of Tablets</vt:lpstr>
      <vt:lpstr>Advanced Form of Tablets</vt:lpstr>
      <vt:lpstr>Advanced Form of Tablets</vt:lpstr>
      <vt:lpstr>Advanced Form of Oral Tablets for Ingestion</vt:lpstr>
      <vt:lpstr>Advanced Form of Tablets</vt:lpstr>
      <vt:lpstr>Tablets Preparation Techniques</vt:lpstr>
      <vt:lpstr>Tablets Preparation Techniques</vt:lpstr>
      <vt:lpstr>Direct Compression</vt:lpstr>
      <vt:lpstr>Direct Compression</vt:lpstr>
      <vt:lpstr>PowerPoint Presentation</vt:lpstr>
      <vt:lpstr>Direct Compression</vt:lpstr>
      <vt:lpstr>Direct Compression</vt:lpstr>
      <vt:lpstr>Direct Compression</vt:lpstr>
      <vt:lpstr>Direct Compression</vt:lpstr>
      <vt:lpstr>Direct Compression</vt:lpstr>
      <vt:lpstr>Direct Compression</vt:lpstr>
      <vt:lpstr> Advantages of Direct Compression</vt:lpstr>
      <vt:lpstr> Advantages of Direct Compression</vt:lpstr>
      <vt:lpstr>Advantages of Direct Compression</vt:lpstr>
      <vt:lpstr>Drawbacks of Direct Compression Technology  </vt:lpstr>
      <vt:lpstr>Drawbacks of Direct Compression Technology</vt:lpstr>
      <vt:lpstr>Drawbacks of Direct Compression Technology</vt:lpstr>
      <vt:lpstr>Drawbacks of Direct Compression Technology</vt:lpstr>
      <vt:lpstr>Drawbacks of Direct Compression Technology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Pharmacy/Fifth Stage</dc:title>
  <dc:creator>مكتب حماده للأنترنت</dc:creator>
  <cp:lastModifiedBy>مكتب حماده للأنترنت</cp:lastModifiedBy>
  <cp:revision>23</cp:revision>
  <dcterms:created xsi:type="dcterms:W3CDTF">2022-10-16T02:16:47Z</dcterms:created>
  <dcterms:modified xsi:type="dcterms:W3CDTF">2022-10-17T22:18:29Z</dcterms:modified>
</cp:coreProperties>
</file>