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8" r:id="rId5"/>
    <p:sldId id="260" r:id="rId6"/>
    <p:sldId id="259" r:id="rId7"/>
    <p:sldId id="261" r:id="rId8"/>
    <p:sldId id="265" r:id="rId9"/>
    <p:sldId id="263" r:id="rId10"/>
    <p:sldId id="266" r:id="rId11"/>
    <p:sldId id="267" r:id="rId12"/>
    <p:sldId id="268" r:id="rId13"/>
    <p:sldId id="28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5" r:id="rId25"/>
    <p:sldId id="287" r:id="rId26"/>
    <p:sldId id="288" r:id="rId27"/>
    <p:sldId id="289" r:id="rId28"/>
    <p:sldId id="290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C7F69-308E-4BAF-A317-2554C6E8B3CF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2140E-B1E0-4797-89B5-3FF00A9A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9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4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6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2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73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95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60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07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94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8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66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93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11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6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9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6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1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1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10/24/2022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5E6C-547D-4AA9-93B2-85D0258B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571C1-FB5A-41E4-9439-0C0204D94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8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Industrial Pharmacy/Fifth Stage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Lecturer Dr.Nawar Michael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Lec:4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a single slugging is not sufficient to confer the required granular properties to the mixture, it can be screened and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slugged again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Slugging is a method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 compression time.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more compression cause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strengthening the bonds holding the tablet together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Roller Compactor: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large scale production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granulation can be achieved by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pressing powders between two rollers at 1-6 tons of pressure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Roller compactor can produce as much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kg per hour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compacted materials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(ribbon-like)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which can be broken up, sized , lubricated and compressed into tablets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Advantages of dry granulation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Less equipment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Eliminate addition of moisture and using of heat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process can be done with conventional excipients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disintegration may be attained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Disadvantages of dry granulation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Require specialized heavy duty equipment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process generate considerable dust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Excessive pressure which require to obtain cohesive mass and the use of lubricant  twice may prolonged dissolution time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Wet Granulation: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most widely used and most general method of tablet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preparation,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Its popularity is due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greater probability that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granulation will meet all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requirements for the compression of good tablets.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chief disadvantages are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number of separate steps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as well as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 and labor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necessary to carry out the procedure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especially on a large scale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72500" cy="382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229200"/>
            <a:ext cx="8147248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steps in the wet method are weighing, mixing, granulation, screening the damp mass, drying, dry screening, lubrication, and compression</a:t>
            </a:r>
            <a:r>
              <a:rPr lang="en-US" sz="2800" dirty="0" smtClean="0"/>
              <a:t>.</a:t>
            </a:r>
          </a:p>
          <a:p>
            <a:pPr marL="0" indent="0" algn="just">
              <a:buFont typeface="Arial" pitchFamily="34" charset="0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powder binding together by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adhesive granulating liquid, instead of compaction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Granulating liquid contain solvent that must be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volatile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be removed(water,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ethanol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granulating liquid may used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it may contain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dissolve adhesive(binder)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ensure particle adhesion once the granules is dry and maintain the integrity of tablet after compression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powder mass is wetted with the binding solution until the mass has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consistency of damp snow (ball test)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571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mass should be merely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moist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rather than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wet or pasty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If it is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 wetted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will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dry slowly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form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hard aggregate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convert into powder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subsequent dry milling, or it may be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hard and require extra-pressure for compression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it is not wetted sufficiently, the resulting granules will be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soft breaking down during lubrication and being difficult to compress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wet screening process involve converting the moist mass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into coarse, granular, aggregates of suitable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size by passing through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hammer mill or screen of suitable mesh siz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drying, it is preferable to maintain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residual amount of moisture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the granules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maintain the binder in hydrated state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the presence of moisture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reduce the electrostatic charges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around the particles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Oral Solid Dosage Forms(Tablets)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6" y="1604198"/>
            <a:ext cx="8038407" cy="451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After drying, the granulation is reduced in particle size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passing it through a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smaller-mesh screen. 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Following dry screening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the granule size tends to be more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uniform and ready for compression but the lubricant should be added before that.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Melt granulation???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Granulation Techniques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Fluid-Bed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Granulation</a:t>
            </a:r>
          </a:p>
          <a:p>
            <a:r>
              <a:rPr lang="en-US" dirty="0"/>
              <a:t>The concept was to spray </a:t>
            </a:r>
            <a:r>
              <a:rPr lang="en-US" dirty="0" smtClean="0"/>
              <a:t>a </a:t>
            </a:r>
            <a:r>
              <a:rPr lang="en-US" dirty="0"/>
              <a:t>granulating solution onto the suspended particles, which </a:t>
            </a:r>
            <a:r>
              <a:rPr lang="en-US" dirty="0" smtClean="0"/>
              <a:t>then </a:t>
            </a:r>
            <a:r>
              <a:rPr lang="en-US" dirty="0"/>
              <a:t>would be dried rapidly in the suspending air.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The main </a:t>
            </a:r>
            <a:r>
              <a:rPr lang="en-US" dirty="0" smtClean="0"/>
              <a:t>benefit from </a:t>
            </a:r>
            <a:r>
              <a:rPr lang="en-US" dirty="0"/>
              <a:t>this system is the rapid granulation and drying of a batch.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Granulation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Many scientist consider this technique an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extension to the wet granulation.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method, particles of an inert material or the active drug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suspended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a vertical column with a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rising air stream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particles are suspended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common granulating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materials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solution are sprayed into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column, there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a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gradual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particle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buildup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under a controlled set of conditions resulting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powder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granulation that is ready for compression after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addition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lubricant.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NewRomanPSMT"/>
              </a:rPr>
              <a:t>Extrusion/spheronization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Extrusion/ spheronization is a multi-step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process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used to make uniformly sized spherical particles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is primarily used as a method to produce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multi-particulates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for controlled drug release applications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major advantage over other methods of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producing drug-loaded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spheres or pellets is the ability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incorporate high levels of active ingredients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without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producing excessively large particles (i.e. </a:t>
            </a:r>
            <a:r>
              <a:rPr lang="en-US" sz="2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minimal </a:t>
            </a:r>
            <a:r>
              <a:rPr lang="en-US" sz="2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excipients are necessary).</a:t>
            </a:r>
          </a:p>
          <a:p>
            <a:pPr lvl="0"/>
            <a:endParaRPr lang="en-US" sz="1800" dirty="0">
              <a:solidFill>
                <a:srgbClr val="231F20"/>
              </a:solidFill>
              <a:latin typeface="TimesNewRomanPSMT"/>
            </a:endParaRPr>
          </a:p>
          <a:p>
            <a:pPr lvl="0"/>
            <a:endParaRPr lang="en-US" sz="1900" dirty="0">
              <a:solidFill>
                <a:srgbClr val="231F20"/>
              </a:solidFill>
              <a:latin typeface="TimesNewRomanPSMT"/>
            </a:endParaRPr>
          </a:p>
          <a:p>
            <a:pPr lvl="0"/>
            <a:endParaRPr lang="en-US" sz="2100" dirty="0">
              <a:solidFill>
                <a:srgbClr val="231F20"/>
              </a:solidFill>
              <a:latin typeface="TimesNewRomanPSMT"/>
            </a:endParaRPr>
          </a:p>
          <a:p>
            <a:pPr marL="0" lvl="0" indent="0">
              <a:buNone/>
            </a:pPr>
            <a:r>
              <a:rPr lang="en-US" sz="2300" dirty="0" smtClean="0">
                <a:solidFill>
                  <a:srgbClr val="231F20"/>
                </a:solidFill>
                <a:latin typeface="TimesNewRomanPSMT"/>
              </a:rPr>
              <a:t> </a:t>
            </a:r>
            <a:endParaRPr lang="en-US" sz="2300" dirty="0">
              <a:solidFill>
                <a:srgbClr val="231F20"/>
              </a:solidFill>
              <a:latin typeface="TimesNewRomanPSMT"/>
            </a:endParaRPr>
          </a:p>
          <a:p>
            <a:pPr lvl="0"/>
            <a:endParaRPr lang="en-US" sz="2500" dirty="0">
              <a:solidFill>
                <a:srgbClr val="231F20"/>
              </a:solidFill>
              <a:latin typeface="TimesNewRomanPSMT"/>
            </a:endParaRPr>
          </a:p>
          <a:p>
            <a:endParaRPr lang="en-US" dirty="0">
              <a:solidFill>
                <a:srgbClr val="231F20"/>
              </a:solidFill>
              <a:latin typeface="TimesNewRomanPS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main steps of the process are:</a:t>
            </a:r>
          </a:p>
          <a:p>
            <a:pPr lvl="0" algn="just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dry mixing of ingredients to achieve a homogeneous powder dispersion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wet massing to produce a sufficiently plastic wet mass</a:t>
            </a:r>
          </a:p>
          <a:p>
            <a:pPr lvl="0" algn="just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extrusion to form rod-shaped particles of uniform diameter</a:t>
            </a:r>
          </a:p>
          <a:p>
            <a:pPr algn="just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spheronization to round off these rods into</a:t>
            </a: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spherical particles</a:t>
            </a:r>
          </a:p>
          <a:p>
            <a:pPr lvl="0" algn="just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drying to achieve the desired final moisture content</a:t>
            </a:r>
          </a:p>
          <a:p>
            <a:pPr lvl="0"/>
            <a:r>
              <a:rPr lang="en-US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screening (optional) to achieve the </a:t>
            </a:r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desired </a:t>
            </a:r>
            <a:r>
              <a:rPr lang="en-US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narrow size distribution.</a:t>
            </a:r>
          </a:p>
          <a:p>
            <a:endParaRPr lang="en-US" sz="24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rgbClr val="231F20"/>
              </a:solidFill>
              <a:latin typeface="TimesNewRomanPSMT"/>
            </a:endParaRPr>
          </a:p>
          <a:p>
            <a:endParaRPr lang="en-US" dirty="0">
              <a:solidFill>
                <a:srgbClr val="231F20"/>
              </a:solidFill>
              <a:latin typeface="TimesNewRomanPS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24806"/>
            <a:ext cx="8191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nulation, extrusion and Spheronization with the Caleva Multi Lab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84784"/>
            <a:ext cx="8045450" cy="452596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3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In addition to the active or therapeutic ingredient, tablets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contain a number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inert materials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known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additives or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excipients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5" t="30397" r="3125" b="3126"/>
          <a:stretch/>
        </p:blipFill>
        <p:spPr bwMode="auto">
          <a:xfrm>
            <a:off x="4932040" y="1484784"/>
            <a:ext cx="3796146" cy="486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Although the term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inert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has been applied to these added materials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it has become apparent that there is an important relationship between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properties of the excipients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dosage forms containing them 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Preformulation studies demonstrate their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influence on stability, bioavailability, and the processes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which the dosage forms are prepared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Granulation: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process where the primary powder particles are made to adhere to form large multi-particle entities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Tablet materials should be in a physical form having the essential tableting properties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Granulation is a process of forming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sphere like or regular shaped aggregates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called granules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They may be classified according to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they play in the finished tablet: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first group contains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those that help to impart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satisfactory processing and compression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characteristics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the formulation, these include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diluents, binders, glidants, and lubricants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2)The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second group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added substances helps to give additional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desirable physical characteristics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the finished tablet. Included in this group are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disintegrants, colors, flavors, and sweetening agents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32"/>
            <a:ext cx="9753600" cy="73152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Diluent is not necessary if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dose of drug is high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One or more diluents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used in the same tablet preparation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Selection of diluents depends on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experience of the manufacturer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well as its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cost and compatibility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the other tablet ingredients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Calcium salts used as diluents when combined with tetracycline interfere with the drug absorption from GIT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(due to formation of non absorbable complex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drug substances have low water solubility , it is recommended to use water soluble diluent to avoid possible bioavailability problem.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Excipients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Highly adsorbent substances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such as bentonite and kaolin should be avoided to use as diluent with drugs used clinically in small dosage , because these drugs may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adsorbed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after administration.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Combination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amine bases with lactose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amine salts results 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 discoloration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 aging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Diluents Classification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Generally speaking diluents can be categorized into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three main groups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arenR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 fillers</a:t>
            </a:r>
          </a:p>
          <a:p>
            <a:pPr marL="514350" indent="-514350" algn="just">
              <a:buAutoNum type="arabicParenR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Celluloses fillers</a:t>
            </a:r>
          </a:p>
          <a:p>
            <a:pPr marL="514350" indent="-514350" algn="just">
              <a:buAutoNum type="arabicParenR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Inorganic salts fillers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 fillers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Lactose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still the most widely used diluent in tablet formulation, as it has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reaction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most drugs whether used 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hydrous or anhydrous form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Anhydrous lactose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the advantage over lactose that it does not undergo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Maillard reaction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which lead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browning and discoloration with certain drugs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 fillers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general , lactose formulations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show good release rates, their granulations are readily dried , and the tablet disintegration times are not strongly sensitive to variations in tablet hardness.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Besides , lactose is one of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cheapest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diluent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 fillers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Spray dried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lactose??? 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Widely used in direct compression due to its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compressibility and good flow properties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also subject to darkening in the presence of excess moisture , amines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process of brown discoloration is accelerated in the presence of alkaline condition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Carbohydrate fillers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Other sugars or sugar alcohol such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glucose , sucrose , sorbitol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mannitol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have bee used as alternative to lactose, especially in lozenges and chewable tablets due to their pleasant taste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Mannitol is expensive have slow solubility ,non hygroscopic , but have poor flow properties, while sorbitol the optical isomer is cheap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Celluloses fillers</a:t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most common type is microcrystalline cellulose(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Avicel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direct compressible excipient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Two tablet grades are present PH101(powder)and PH102(granules)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flow properties are good and the compressibility is excellent and have a unique property of being disintegrants, expensive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Celluloses fillers</a:t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usually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combined with other diluent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not used alone in high concentration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Avicel also can be used in wet granulation in concentration of about 5-15% shown beneficial and aid in the granulation and drying process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Inorganic salts fillers</a:t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Calcium hydrogen phosphate dihydrate (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Emcompress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it is inorganic substance insoluble in water and non hygroscopic but it is hydrophilic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can improve the flowability and compressibility of the mixture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slightly alkaline and may be incompatible with drug sensitive to alkaline condition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7250"/>
            <a:ext cx="7620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>
                <a:solidFill>
                  <a:prstClr val="black">
                    <a:tint val="75000"/>
                  </a:prstClr>
                </a:solidFill>
              </a:rPr>
              <a:t>د.نوار ميخائيل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10/24/2022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Rationale Behind Granulation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1)Increase bulk density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2)Improve the flowability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3)Improve mixing homogeneity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4)Improve compressibility of the powder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5) Affect dissolution process of hydrophobic drugs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Dry Granulation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dry granulation, the powder mixture is compacted into large pieces and subsequently broken down or sized into granules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also called pre-compression or double compression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40"/>
            <a:ext cx="85725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this method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diluent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must have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cohesive properties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it is applicable for substances degraded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elevated temperature or sensitive to moisture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Two methods have been introduced to achieve dry granulation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1-Slugging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2-Roller Compaction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Tablets Preparation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1-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Slugging</a:t>
            </a:r>
            <a:r>
              <a:rPr lang="en-US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After weighing and mixing the ingredient the powder mixture is </a:t>
            </a:r>
            <a:r>
              <a:rPr lang="en-US" dirty="0" smtClean="0">
                <a:solidFill>
                  <a:srgbClr val="FF0000"/>
                </a:solidFill>
              </a:rPr>
              <a:t>slugged or compressed into large flat tablets of about 1 inch in diameter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slugs are broken up by hand or by a mill and pass through a screen of suitable size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The pressure used to produce the slugs </a:t>
            </a:r>
            <a:r>
              <a:rPr lang="en-US" dirty="0"/>
              <a:t>is usually </a:t>
            </a:r>
            <a:r>
              <a:rPr lang="en-US" dirty="0">
                <a:solidFill>
                  <a:srgbClr val="FF0000"/>
                </a:solidFill>
              </a:rPr>
              <a:t>less</a:t>
            </a:r>
            <a:r>
              <a:rPr lang="en-US" dirty="0"/>
              <a:t> than that used in the final compression.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IQ" smtClean="0"/>
              <a:t>د.نوار ميخائيل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1825</Words>
  <Application>Microsoft Office PowerPoint</Application>
  <PresentationFormat>On-screen Show (4:3)</PresentationFormat>
  <Paragraphs>250</Paragraphs>
  <Slides>46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1_Office Theme</vt:lpstr>
      <vt:lpstr>Industrial Pharmacy/Fifth Stage</vt:lpstr>
      <vt:lpstr>Oral Solid Dosage Forms(Tablets)</vt:lpstr>
      <vt:lpstr>Tablets Preparation Techniques</vt:lpstr>
      <vt:lpstr>PowerPoint Presentation</vt:lpstr>
      <vt:lpstr>Tablets Preparation Techniques</vt:lpstr>
      <vt:lpstr>Tablets Preparation Techniques</vt:lpstr>
      <vt:lpstr>PowerPoint Presentation</vt:lpstr>
      <vt:lpstr>Tablets Preparation Techniques</vt:lpstr>
      <vt:lpstr>Tablets Preparation Techniques</vt:lpstr>
      <vt:lpstr>Tablets Preparation Techniques</vt:lpstr>
      <vt:lpstr>Tablets Preparation Techniques</vt:lpstr>
      <vt:lpstr>PowerPoint Presentation</vt:lpstr>
      <vt:lpstr>Tablets Preparation Techniques</vt:lpstr>
      <vt:lpstr>Tablets Preparation Techniques</vt:lpstr>
      <vt:lpstr>Tablets Preparation Techniques</vt:lpstr>
      <vt:lpstr>Tablets Preparation Techniques</vt:lpstr>
      <vt:lpstr>Tablets Preparation Techniques</vt:lpstr>
      <vt:lpstr>Tablets Preparation Techniques</vt:lpstr>
      <vt:lpstr>Tablets Preparation Techniques</vt:lpstr>
      <vt:lpstr>Tablets Preparation Techniques</vt:lpstr>
      <vt:lpstr>New Granulation Techniques</vt:lpstr>
      <vt:lpstr>New Granulation Techniques</vt:lpstr>
      <vt:lpstr>PowerPoint Presentation</vt:lpstr>
      <vt:lpstr>Extrusion/spheronization</vt:lpstr>
      <vt:lpstr>PowerPoint Presentation</vt:lpstr>
      <vt:lpstr>PowerPoint Presentation</vt:lpstr>
      <vt:lpstr>PowerPoint Presentation</vt:lpstr>
      <vt:lpstr>Tablet Excipients</vt:lpstr>
      <vt:lpstr>Tablet Excipients</vt:lpstr>
      <vt:lpstr>Tablet Excipients</vt:lpstr>
      <vt:lpstr>Tablet Excipients</vt:lpstr>
      <vt:lpstr>PowerPoint Presentation</vt:lpstr>
      <vt:lpstr>Tablet Excipients</vt:lpstr>
      <vt:lpstr>PowerPoint Presentation</vt:lpstr>
      <vt:lpstr>Tablet Excipients</vt:lpstr>
      <vt:lpstr>Tablet Excipients</vt:lpstr>
      <vt:lpstr>Tablet Excipients</vt:lpstr>
      <vt:lpstr>Diluents Classification</vt:lpstr>
      <vt:lpstr>Carbohydrate fillers</vt:lpstr>
      <vt:lpstr>Carbohydrate fillers</vt:lpstr>
      <vt:lpstr>Carbohydrate fillers</vt:lpstr>
      <vt:lpstr>Carbohydrate fillers</vt:lpstr>
      <vt:lpstr>Celluloses fillers </vt:lpstr>
      <vt:lpstr>Celluloses fillers </vt:lpstr>
      <vt:lpstr>Inorganic salts fillers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Pharmacy/Fifth Stage</dc:title>
  <dc:creator>مكتب حماده للأنترنت</dc:creator>
  <cp:lastModifiedBy>مكتب حماده للأنترنت</cp:lastModifiedBy>
  <cp:revision>35</cp:revision>
  <dcterms:created xsi:type="dcterms:W3CDTF">2021-10-31T07:41:56Z</dcterms:created>
  <dcterms:modified xsi:type="dcterms:W3CDTF">2022-10-25T07:16:55Z</dcterms:modified>
</cp:coreProperties>
</file>