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84" r:id="rId9"/>
    <p:sldId id="290" r:id="rId10"/>
    <p:sldId id="291" r:id="rId11"/>
    <p:sldId id="292" r:id="rId12"/>
    <p:sldId id="293" r:id="rId13"/>
    <p:sldId id="265" r:id="rId14"/>
    <p:sldId id="294" r:id="rId15"/>
    <p:sldId id="295" r:id="rId16"/>
    <p:sldId id="270" r:id="rId17"/>
    <p:sldId id="271" r:id="rId18"/>
    <p:sldId id="272" r:id="rId19"/>
    <p:sldId id="296" r:id="rId20"/>
    <p:sldId id="297" r:id="rId21"/>
    <p:sldId id="276" r:id="rId22"/>
    <p:sldId id="298" r:id="rId23"/>
    <p:sldId id="277" r:id="rId24"/>
    <p:sldId id="299" r:id="rId25"/>
    <p:sldId id="300" r:id="rId26"/>
    <p:sldId id="301" r:id="rId27"/>
    <p:sldId id="30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5C301-35F8-41AC-9904-DB18397C2355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966C4-1343-4234-8B12-228681294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2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A624-3F6F-4D14-B8B4-083BA20DBD20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E163-5239-4624-88AB-9002AB14A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86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BC68-A256-46BC-8B9B-90CE4D44CFEF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E163-5239-4624-88AB-9002AB14A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8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3160-B121-4845-BD77-248851E83B08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E163-5239-4624-88AB-9002AB14A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3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C809E-31CF-4361-802D-760A8F522523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E163-5239-4624-88AB-9002AB14A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1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FACA-81CA-4D1E-B622-8BAE7958B6B4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E163-5239-4624-88AB-9002AB14A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0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BA8C-10EA-462F-B64C-6EE7696421AA}" type="datetime1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E163-5239-4624-88AB-9002AB14A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1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3BB5-756E-41CE-AA0A-A3AFB866FF71}" type="datetime1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E163-5239-4624-88AB-9002AB14A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03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F54F-3F0D-402E-BA56-08E0A61C9E21}" type="datetime1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E163-5239-4624-88AB-9002AB14A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89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BBAF-48FC-4F72-9D2E-55AA043E5BCC}" type="datetime1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E163-5239-4624-88AB-9002AB14A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6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B23C-CE29-4D96-8967-1233E334A4CD}" type="datetime1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E163-5239-4624-88AB-9002AB14A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8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0F09-F122-401A-BDCE-609475C41FD7}" type="datetime1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E163-5239-4624-88AB-9002AB14A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8CFB5-1607-4FE8-B62B-DC0D30D16DA3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IQ" smtClean="0"/>
              <a:t>د.نوار ميخائيل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BE163-5239-4624-88AB-9002AB14A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1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Industrial Pharmacy/Fifth Stage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Lecturer Dr.Nawar Michael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Lecture:6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29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Tablet Processing Problems and its Remedies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These processing problems may occur </a:t>
            </a:r>
            <a:r>
              <a:rPr lang="en-US" dirty="0" smtClean="0">
                <a:solidFill>
                  <a:srgbClr val="FF0000"/>
                </a:solidFill>
              </a:rPr>
              <a:t>immediately after compression or hours or even days later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Friability test </a:t>
            </a:r>
            <a:r>
              <a:rPr lang="en-US" dirty="0" smtClean="0"/>
              <a:t>is the quickest way to reveal such problems</a:t>
            </a:r>
          </a:p>
          <a:p>
            <a:pPr algn="just"/>
            <a:r>
              <a:rPr lang="en-US" dirty="0" smtClean="0"/>
              <a:t>These processing problems in the past have been attributed to the </a:t>
            </a:r>
            <a:r>
              <a:rPr lang="en-US" dirty="0" smtClean="0">
                <a:solidFill>
                  <a:srgbClr val="FF0000"/>
                </a:solidFill>
              </a:rPr>
              <a:t>air entrapment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Tablet Processing Problems and its Remedies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During compression process, the air is entrapped among the particles or granules and does not escape until the compression pressure is released</a:t>
            </a:r>
          </a:p>
          <a:p>
            <a:pPr algn="just"/>
            <a:r>
              <a:rPr lang="en-US" dirty="0" smtClean="0"/>
              <a:t>Recently, it is postulated that these problems is resulted from deformational properties of the formulation during and immediately after compression and can be solved by slowing decompression.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2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Tablet Processing Problems and its Remedies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Certain percentage of moisture is essential for good compression</a:t>
            </a:r>
          </a:p>
          <a:p>
            <a:r>
              <a:rPr lang="en-US" dirty="0" smtClean="0"/>
              <a:t>A granulation that is too dry tend to cap or laminate for lack of cohesion</a:t>
            </a:r>
          </a:p>
          <a:p>
            <a:r>
              <a:rPr lang="en-US" dirty="0" smtClean="0"/>
              <a:t>Capping and lamination may encountered in direct compression, as it may contain fine particulate or powder materials with poor compression properties.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Tablet Processing Problems and its Remedies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12" r="49962" b="10079"/>
          <a:stretch/>
        </p:blipFill>
        <p:spPr bwMode="auto">
          <a:xfrm>
            <a:off x="906287" y="1484785"/>
            <a:ext cx="6840760" cy="303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08" y="4509120"/>
            <a:ext cx="682946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Excipient related problems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Chipping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Chipping is the breaking of tablet edges during the press process or during the subsequent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handling.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1560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560" y="3645024"/>
            <a:ext cx="3048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54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Excipient related problems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It is due to very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dry granules or sticking on punch faces or too much binding.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52936"/>
            <a:ext cx="5832648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68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Excipient related problems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0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Excipient related problems</a:t>
            </a:r>
            <a:endParaRPr lang="en-US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41984" r="49338" b="23672"/>
          <a:stretch/>
        </p:blipFill>
        <p:spPr bwMode="auto">
          <a:xfrm>
            <a:off x="1331640" y="1772816"/>
            <a:ext cx="6552728" cy="235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3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Excipient related problems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75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Excipient related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It is due to improper drying or improper lubricant or too much binder or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rough punch face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076" y="3501008"/>
            <a:ext cx="6553200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7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26" y="1600200"/>
            <a:ext cx="805314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Oral Solid Dosage Forms(Tablets)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9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Excipient related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Binding: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condition where a tablet adheres,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tear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the die or a film is formed on the die area and hindered the ejection of the tablet.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due to excessive binder or too moist granules or improper lubricant or rough die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017" y="5157192"/>
            <a:ext cx="233521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52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Tablet Problems and its Remedies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Mottling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an unequal distribution of color on a tablet, with the appearance of light and dark areas on it.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due to improper mixing or using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colored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drug along with colorless/ white excipients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2514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0" r="9222" b="8784"/>
          <a:stretch/>
        </p:blipFill>
        <p:spPr bwMode="auto">
          <a:xfrm>
            <a:off x="4218918" y="4725144"/>
            <a:ext cx="306185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87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Tablet Problems and its Remedies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315" y="1916832"/>
            <a:ext cx="602337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74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Machine-related problems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Double Impression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machine related problem where a monogram or engraving shape or break line appears twice on the tablet surface.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due to the free rotation of the punches having some engraving on their faces.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97152"/>
            <a:ext cx="27908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68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Problems for Tablet Coating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Blistering: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local detachment of film from the substrate forming blister 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problem occurs due to entrapment of gases in or underneath the film as a result of overheating either during spraying or at the end of the coating run which directly affect the strength ,elasticity and adhesion of the film.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can be solved by using mild drying condition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67658"/>
            <a:ext cx="20097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68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Problems for Tablet Coating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Cratering</a:t>
            </a:r>
            <a:r>
              <a:rPr lang="en-US" dirty="0" smtClean="0"/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defect of film coating whereby volcanic-like craters appears on the tablet surface.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occurred when the coating solution penetrates the surface of the tablet, and due to inefficient drying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can be solved by optimizing drying condition and increasing the viscosity of the coating solution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69160"/>
            <a:ext cx="28956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57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Problems for Tablet Coating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Orange Peel/Roughness: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surface defect resulting in the film being rough and nonglossy, appearance is similar to that of an orange peel .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717032"/>
            <a:ext cx="8572500" cy="272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34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Problems for Tablet Coating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It is caused due to inadequate spreading of the coating solution before drying which is direct result of rapid drying and high viscosity of coating solution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It can be solved by using mild drying condition and/or decreasing the viscosity of the solution.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25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Tablet Processing Problems and its Remedies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272808" cy="464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3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Tablet Processing Problems and its Remedies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Tablet Processing Problems and its Remedies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9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Tablet Processing Problems and its Remedies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can classify the problems into the following types: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Defects related to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tableting process (capping , lamination, cracking)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Defects related to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excipients(sticking , picking , chipping, binding)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Defects related to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 than one factor(mottling)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Defects related to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machine(double impression)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Tablet Processing Problems and its Remedies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51"/>
          <a:stretch/>
        </p:blipFill>
        <p:spPr bwMode="auto">
          <a:xfrm>
            <a:off x="1043608" y="1844824"/>
            <a:ext cx="7108438" cy="217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49080"/>
            <a:ext cx="410527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Tablet Processing Problems and its Remedies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32" t="-315" r="11032" b="61562"/>
          <a:stretch/>
        </p:blipFill>
        <p:spPr bwMode="auto">
          <a:xfrm>
            <a:off x="611560" y="1323110"/>
            <a:ext cx="6028318" cy="171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61048"/>
            <a:ext cx="46196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Tablet Processing Problems and its Remedies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Cracking: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Small, fine cracks observed on the upper and lower central surface of tablets, or very rarely on the sidewall are referred to as cracking.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73016"/>
            <a:ext cx="4762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680</Words>
  <Application>Microsoft Office PowerPoint</Application>
  <PresentationFormat>On-screen Show (4:3)</PresentationFormat>
  <Paragraphs>95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Industrial Pharmacy/Fifth Stage</vt:lpstr>
      <vt:lpstr>Oral Solid Dosage Forms(Tablets)</vt:lpstr>
      <vt:lpstr>Tablet Processing Problems and its Remedies</vt:lpstr>
      <vt:lpstr>Tablet Processing Problems and its Remedies</vt:lpstr>
      <vt:lpstr>Tablet Processing Problems and its Remedies</vt:lpstr>
      <vt:lpstr>Tablet Processing Problems and its Remedies</vt:lpstr>
      <vt:lpstr>Tablet Processing Problems and its Remedies</vt:lpstr>
      <vt:lpstr>Tablet Processing Problems and its Remedies</vt:lpstr>
      <vt:lpstr>Tablet Processing Problems and its Remedies</vt:lpstr>
      <vt:lpstr>Tablet Processing Problems and its Remedies</vt:lpstr>
      <vt:lpstr>Tablet Processing Problems and its Remedies</vt:lpstr>
      <vt:lpstr>Tablet Processing Problems and its Remedies</vt:lpstr>
      <vt:lpstr>Tablet Processing Problems and its Remedies</vt:lpstr>
      <vt:lpstr>Excipient related problems </vt:lpstr>
      <vt:lpstr>Excipient related problems </vt:lpstr>
      <vt:lpstr>Excipient related problems</vt:lpstr>
      <vt:lpstr>Excipient related problems</vt:lpstr>
      <vt:lpstr>Excipient related problems</vt:lpstr>
      <vt:lpstr>Excipient related problems</vt:lpstr>
      <vt:lpstr>Excipient related problems</vt:lpstr>
      <vt:lpstr>Tablet Problems and its Remedies</vt:lpstr>
      <vt:lpstr>Tablet Problems and its Remedies</vt:lpstr>
      <vt:lpstr>Machine-related problems </vt:lpstr>
      <vt:lpstr>Problems for Tablet Coating</vt:lpstr>
      <vt:lpstr>Problems for Tablet Coating</vt:lpstr>
      <vt:lpstr>Problems for Tablet Coating</vt:lpstr>
      <vt:lpstr>Problems for Tablet Coating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Pharmacy/Fifth Stage</dc:title>
  <dc:creator>مكتب حماده للأنترنت</dc:creator>
  <cp:lastModifiedBy>مكتب حماده للأنترنت</cp:lastModifiedBy>
  <cp:revision>38</cp:revision>
  <dcterms:created xsi:type="dcterms:W3CDTF">2021-12-13T08:44:06Z</dcterms:created>
  <dcterms:modified xsi:type="dcterms:W3CDTF">2022-11-09T20:57:42Z</dcterms:modified>
</cp:coreProperties>
</file>