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694C-091E-44A3-B45F-43DF367788D6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D2B7-3071-4545-B530-1F4DABDAC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2B7-3071-4545-B530-1F4DABDACD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69F5-D51A-4F7F-A530-3ACCFCD70BA1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90DC-DB5C-4EC9-9CB0-4988EBB7A249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E54B-357E-4584-BFBA-4295F4CEEF1B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0CF5-4BF4-4575-B85B-C7C4147ADA00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B2E3-D5E4-4785-8A69-07BF563DFD2F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E40-E215-425B-9A54-426F132EF79B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8312-919A-4FCD-9C09-5AB0B2CE93B5}" type="datetime1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43E6-D99C-4438-9326-008C4D512619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0916-F2EF-497F-85FE-3EFA0F2B7E91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C50-C0D3-46FB-9E25-0BBF8350011B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A3BF-A910-419D-AD6F-596B6542AACB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FF76-ED25-4820-88D6-97C1B32D346D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5915-39DA-4513-962B-9BC3C067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Pharmacy/Fifth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Dr.Nawar Michael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Lec:5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B613-8100-41F8-BDD5-F945CD01447C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Sucrose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50-74%, 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sugar solution are capable of producing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hard	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Unless the sugar solution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concentrated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bacterial proliferation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polymer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Cellulose derivative (methylcellulose ,HPC and HPMC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in direct compression in dry form and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aqueous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solution have adhesive properties.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EBFF-9AC3-4568-97EE-429D2DA23B60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HPMC </a:t>
            </a:r>
            <a:r>
              <a:rPr lang="en-US" dirty="0"/>
              <a:t>used as alcoholic solution to provide </a:t>
            </a:r>
            <a:r>
              <a:rPr lang="en-US" dirty="0">
                <a:solidFill>
                  <a:srgbClr val="FF0000"/>
                </a:solidFill>
              </a:rPr>
              <a:t>anhydrous condition</a:t>
            </a:r>
            <a:r>
              <a:rPr lang="en-US" dirty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Ethyl cellulose alcoholic solution </a:t>
            </a:r>
            <a:r>
              <a:rPr lang="en-US" dirty="0"/>
              <a:t>also used to provide </a:t>
            </a:r>
            <a:r>
              <a:rPr lang="en-US" dirty="0" smtClean="0"/>
              <a:t>retardation </a:t>
            </a:r>
            <a:r>
              <a:rPr lang="en-US" dirty="0"/>
              <a:t>to disintegration and dissolution.</a:t>
            </a:r>
          </a:p>
          <a:p>
            <a:pPr algn="just"/>
            <a:r>
              <a:rPr lang="en-US" dirty="0" smtClean="0"/>
              <a:t>Polyvinyl pyrroloidine </a:t>
            </a:r>
            <a:r>
              <a:rPr lang="en-US" dirty="0"/>
              <a:t>synthetic polymer used as aqueous </a:t>
            </a:r>
            <a:r>
              <a:rPr lang="en-US" dirty="0" smtClean="0"/>
              <a:t>or </a:t>
            </a:r>
            <a:r>
              <a:rPr lang="en-US" dirty="0"/>
              <a:t>alcoholic binding solution. It has some capabilities of dry binder.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91F9-C4FA-4737-85EC-10D270AF4B67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will be noted that binder solutions usually are made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weight rather than volume.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to enable the formulator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 the weight of the solids that have been added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tablet granulation in the binding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A0AE-39E4-49E5-B579-B9E0E5A7B0F4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Glidants , antiadhereants, lubricants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/>
          <a:stretch/>
        </p:blipFill>
        <p:spPr bwMode="auto">
          <a:xfrm>
            <a:off x="107504" y="1412776"/>
            <a:ext cx="8928991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3E5A-E896-48E4-990C-D1C80963488C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player.slideplayer.com/79/12999677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238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58C6-98AA-4455-876A-85E3DBCDC818}" type="datetime1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79/12999677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92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E0AF-28E3-40D4-8352-74E9ED1B041B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4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79/12999677/slides/slide_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0" y="7996"/>
            <a:ext cx="9111889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5EFE-A521-4302-A321-C62CE8766D70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due to lubricant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tablet strength as it interfere with bonding between particles during compression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Retard disintegration and dissolution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Incompatibility problems between alkaline salts and certain acidic drugs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928-3511-4FE4-883B-CD5714EFFE3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9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problems are function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lubricant amount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it is used with minimum concentration 1% or less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way in which lubricant added to mixture should also be considered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addition should be sequentially rather than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4E24-A65C-43E1-96DA-3FBD2B588253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9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mixing time and mixing intensity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also important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these negative effects are related with hydrophobic lubricants ,therefore more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hydrophilic molecules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been suggested as alternative such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active agent and polyethylene glycol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0D8B-90F6-4FD3-BC2E-07C8E3DB299E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Solid Dosage Forms(Tablets)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8" y="1604417"/>
            <a:ext cx="8035224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A2E78-58A4-43B9-89F8-2FD1839028B9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Disintegrants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substance, or a mixture of substances, added to a tablet to facilitate its break up or disintegration after administration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6624736" cy="26642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53FC-1323-4D86-9A60-265AA2ACBDA1}" type="datetime1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79/12999677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D3EB-8B2A-49EF-8E56-001270D5F1A8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Mechanism of action of disintegrants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Disintegrants 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facilitate water uptake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through pores of tablets with consequent tablet breaking into fragments, surface active agent act by such mechanism, also penetration can occur through capillary action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Disintegrants that will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the tablets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caused by swelling of disintegrants particles upon water sorption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B8F9-1263-4F3B-8508-00CFBB05C17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79/12999677/slides/slide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31276" r="7999" b="8679"/>
          <a:stretch/>
        </p:blipFill>
        <p:spPr bwMode="auto">
          <a:xfrm>
            <a:off x="467544" y="1268760"/>
            <a:ext cx="7926288" cy="41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4BB-A9DD-46E8-AD85-A72265AC3E82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79/12999677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659B-9AFF-483E-8358-610D915E4ADB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79/12999677/slides/slide_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-6060" r="1851" b="6060"/>
          <a:stretch/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4E-4E91-44F5-9E2B-79CAC8EA829D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2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factors than the presence of disintegrants can affect significantly the disintegration time of compressed tablets: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1-The binder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2-Tablet hardness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3-Lubricant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E016-026E-4706-B54F-5870B4897EBE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3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79/12999677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53C4-5AC4-4C79-A7D3-6473A1A8EB88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5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wet granulation is employed , care should be taken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 color migration during drying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formulation should be checked for resistance to color change on exposure to light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artificial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light source are available to stimulate ultraviolet spectrum of sun light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2E40-F90C-4083-93CC-3FB6D0417F4A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Flavoring agents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Flavoring agent are incorporated into formulation to give the tablet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pleasant taste or to mask an unpleasant one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water-soluble flavors have poor stability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hence,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flavor oils or dry powders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usually are used.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Flavor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oils may be added to tablet granulations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solvents,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emulsified in aqueous granulating agents.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maximum amount of oil that can be added to a granulation without influencing its tablet characteristics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0.5%-0.75%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1F5-ED54-4550-9664-DAABD257684D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Agents </a:t>
            </a:r>
            <a:r>
              <a:rPr lang="en-US" sz="14400" dirty="0">
                <a:latin typeface="Times New Roman" pitchFamily="18" charset="0"/>
                <a:cs typeface="Times New Roman" pitchFamily="18" charset="0"/>
              </a:rPr>
              <a:t>used to impart </a:t>
            </a:r>
            <a:r>
              <a:rPr lang="en-US" sz="1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cohesive qualities </a:t>
            </a:r>
            <a:r>
              <a:rPr lang="en-US" sz="14400" dirty="0">
                <a:latin typeface="Times New Roman" pitchFamily="18" charset="0"/>
                <a:cs typeface="Times New Roman" pitchFamily="18" charset="0"/>
              </a:rPr>
              <a:t>to the powdered 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material are referred to as 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 or granulators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en-US" sz="1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They promote formation of cohesive compact and ensures the tablet remaining intact after compression, as well as improving the free-flowing qualities by the formulation of granules of desired hardness and size</a:t>
            </a:r>
          </a:p>
          <a:p>
            <a:pPr algn="just">
              <a:buFont typeface="Wingdings" pitchFamily="2" charset="2"/>
              <a:buChar char="§"/>
            </a:pPr>
            <a:endParaRPr lang="en-US" sz="14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8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  <a:p>
            <a:endParaRPr lang="en-US" sz="2900" dirty="0" smtClean="0"/>
          </a:p>
          <a:p>
            <a:endParaRPr lang="en-US" sz="2400" dirty="0"/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7A1-12A4-43D3-BB57-28F3BC077FD2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3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Artificial sweeteners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flavors, are usually used only with chewable tablets or tablets dissolve in the mouth.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sweetness may come from the diluent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e.g., mannitol, lactose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agents, such as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saccharin and aspartame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can also be added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6B24-43BF-4CCE-8739-3AD8623C1134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90C4-62ED-470C-90FC-E5EFB801815A}" type="datetime1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Based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ingredients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formulation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binders can be added as: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dry powder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mixed with other ingredients before granulation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dry powder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mixed with other ingredients before compaction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used as granulating liquid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65B6-B63B-4212-BA04-5E7D1201A2FF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commonly used binders include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starch, gelatin, and sugars such as sucrose, glucose, and lactose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and synthetic gums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have been used include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acacia, sodium alginate, PVP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agents that may be considered binders under certain circumstances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polyethylene glycol, ethyl cellulose, waxes, water, and alcohol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7D09-1BE3-4F8E-8D9B-E539E6FF6206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5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quantity of binder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has considerable influence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characteristics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compressed tablets.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use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 binder or too strong a binder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make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 tablet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not disintegrate easily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will cause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excessive wear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punches and dies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Materials that have no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cohesive qualities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their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require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stronger binder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those with these qualities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5792-354A-4369-8289-55B244F9164C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same amount of binder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solution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effective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were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dispersed in a dry form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moistened with the solvent.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direct-compression method for preparing tablets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material that is not only free-flowing but also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sufficiently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cohesive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act as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binder such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microcrystalline cellulose(dry binder)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7C79-8BCD-4F90-A909-E072607E53F9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Alcohol and water are not binders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true sense of the word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because of their solvent action they change the powdered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granules, and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moisture retained enables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materials to adhere together when compressed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Acacia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tragacanth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employed in solution in range of 10-25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alone or in combination they are more effective in 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contamination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major disadvantage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E43-50C4-450A-8BAA-DE620698F20D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GELATIN SOLUTION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Gelatin generally is used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10–20% solution; gelatin solutions should be prepared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freshly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needed and used while warm or they will solidify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STARCH PASTE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Cornstarch is used widely as a binder.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concentration may vary from 10% to 20%. It usually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it is to be used, by dispersing cornstarch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sufficient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cold purified water to make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suspension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warming in a water bath with continuous stirring until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translucent paste forms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C231-C1C4-419A-B54A-3C842F1FE734}" type="datetime1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1033</Words>
  <Application>Microsoft Office PowerPoint</Application>
  <PresentationFormat>On-screen Show (4:3)</PresentationFormat>
  <Paragraphs>160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Industrial Pharmacy/Fifth Stage</vt:lpstr>
      <vt:lpstr>Oral Solid Dosage Forms(Tablets)</vt:lpstr>
      <vt:lpstr>Binders</vt:lpstr>
      <vt:lpstr>Binders</vt:lpstr>
      <vt:lpstr>Binders</vt:lpstr>
      <vt:lpstr>Binders</vt:lpstr>
      <vt:lpstr>Binders</vt:lpstr>
      <vt:lpstr>Binders</vt:lpstr>
      <vt:lpstr>Binders</vt:lpstr>
      <vt:lpstr>Binders</vt:lpstr>
      <vt:lpstr>Binders</vt:lpstr>
      <vt:lpstr>Binders</vt:lpstr>
      <vt:lpstr>Glidants , antiadhereants, lubricants</vt:lpstr>
      <vt:lpstr>PowerPoint Presentation</vt:lpstr>
      <vt:lpstr>PowerPoint Presentation</vt:lpstr>
      <vt:lpstr>PowerPoint Presentation</vt:lpstr>
      <vt:lpstr>Problems due to lubricant</vt:lpstr>
      <vt:lpstr>PowerPoint Presentation</vt:lpstr>
      <vt:lpstr>PowerPoint Presentation</vt:lpstr>
      <vt:lpstr>Disintegrants</vt:lpstr>
      <vt:lpstr>PowerPoint Presentation</vt:lpstr>
      <vt:lpstr>Mechanism of action of disintegrants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Flavoring agents </vt:lpstr>
      <vt:lpstr>Artificial sweeteners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Pharmacy/Fifth Stage</dc:title>
  <dc:creator>مكتب حماده للأنترنت</dc:creator>
  <cp:lastModifiedBy>مكتب حماده للأنترنت</cp:lastModifiedBy>
  <cp:revision>21</cp:revision>
  <dcterms:created xsi:type="dcterms:W3CDTF">2021-11-08T08:41:35Z</dcterms:created>
  <dcterms:modified xsi:type="dcterms:W3CDTF">2022-10-31T21:34:26Z</dcterms:modified>
</cp:coreProperties>
</file>