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55"/>
  </p:notesMasterIdLst>
  <p:handoutMasterIdLst>
    <p:handoutMasterId r:id="rId56"/>
  </p:handoutMasterIdLst>
  <p:sldIdLst>
    <p:sldId id="256" r:id="rId2"/>
    <p:sldId id="268" r:id="rId3"/>
    <p:sldId id="352" r:id="rId4"/>
    <p:sldId id="354" r:id="rId5"/>
    <p:sldId id="355" r:id="rId6"/>
    <p:sldId id="299" r:id="rId7"/>
    <p:sldId id="300" r:id="rId8"/>
    <p:sldId id="356" r:id="rId9"/>
    <p:sldId id="303" r:id="rId10"/>
    <p:sldId id="306" r:id="rId11"/>
    <p:sldId id="295" r:id="rId12"/>
    <p:sldId id="311" r:id="rId13"/>
    <p:sldId id="284" r:id="rId14"/>
    <p:sldId id="309" r:id="rId15"/>
    <p:sldId id="274" r:id="rId16"/>
    <p:sldId id="310" r:id="rId17"/>
    <p:sldId id="298" r:id="rId18"/>
    <p:sldId id="357" r:id="rId19"/>
    <p:sldId id="285" r:id="rId20"/>
    <p:sldId id="277" r:id="rId21"/>
    <p:sldId id="290" r:id="rId22"/>
    <p:sldId id="317" r:id="rId23"/>
    <p:sldId id="320" r:id="rId24"/>
    <p:sldId id="322" r:id="rId25"/>
    <p:sldId id="321" r:id="rId26"/>
    <p:sldId id="314" r:id="rId27"/>
    <p:sldId id="327" r:id="rId28"/>
    <p:sldId id="358" r:id="rId29"/>
    <p:sldId id="266" r:id="rId30"/>
    <p:sldId id="324" r:id="rId31"/>
    <p:sldId id="323" r:id="rId32"/>
    <p:sldId id="329" r:id="rId33"/>
    <p:sldId id="326" r:id="rId34"/>
    <p:sldId id="333" r:id="rId35"/>
    <p:sldId id="332" r:id="rId36"/>
    <p:sldId id="359" r:id="rId37"/>
    <p:sldId id="336" r:id="rId38"/>
    <p:sldId id="331" r:id="rId39"/>
    <p:sldId id="338" r:id="rId40"/>
    <p:sldId id="339" r:id="rId41"/>
    <p:sldId id="360" r:id="rId42"/>
    <p:sldId id="340" r:id="rId43"/>
    <p:sldId id="341" r:id="rId44"/>
    <p:sldId id="362" r:id="rId45"/>
    <p:sldId id="344" r:id="rId46"/>
    <p:sldId id="345" r:id="rId47"/>
    <p:sldId id="347" r:id="rId48"/>
    <p:sldId id="348" r:id="rId49"/>
    <p:sldId id="346" r:id="rId50"/>
    <p:sldId id="349" r:id="rId51"/>
    <p:sldId id="350" r:id="rId52"/>
    <p:sldId id="351" r:id="rId53"/>
    <p:sldId id="26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p:cViewPr varScale="1">
        <p:scale>
          <a:sx n="106" d="100"/>
          <a:sy n="106" d="100"/>
        </p:scale>
        <p:origin x="1818"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693A63-B5AB-369F-BF85-CE0ECF18AB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4486B3-04E0-B044-F48F-BFAF1C2913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078F23-E96D-4E23-B74A-A1975D4E9097}" type="datetimeFigureOut">
              <a:rPr lang="en-GB" smtClean="0"/>
              <a:t>21/04/2024</a:t>
            </a:fld>
            <a:endParaRPr lang="en-GB"/>
          </a:p>
        </p:txBody>
      </p:sp>
      <p:sp>
        <p:nvSpPr>
          <p:cNvPr id="4" name="Footer Placeholder 3">
            <a:extLst>
              <a:ext uri="{FF2B5EF4-FFF2-40B4-BE49-F238E27FC236}">
                <a16:creationId xmlns:a16="http://schemas.microsoft.com/office/drawing/2014/main" id="{7AFD885E-4630-18E6-E5B0-0BB1D3948B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7A7AC98-4DDA-1257-6516-B995070790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7E43CA-C0F4-45D3-B5BF-36447265A9D9}" type="slidenum">
              <a:rPr lang="en-GB" smtClean="0"/>
              <a:t>‹#›</a:t>
            </a:fld>
            <a:endParaRPr lang="en-GB"/>
          </a:p>
        </p:txBody>
      </p:sp>
    </p:spTree>
    <p:extLst>
      <p:ext uri="{BB962C8B-B14F-4D97-AF65-F5344CB8AC3E}">
        <p14:creationId xmlns:p14="http://schemas.microsoft.com/office/powerpoint/2010/main" val="2761011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F7F9A-D179-45C0-83FB-AFCC493282D7}" type="datetimeFigureOut">
              <a:rPr lang="en-GB" smtClean="0"/>
              <a:t>21/04/2024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472E7-CFF1-40DF-AD73-0CA859D9226C}" type="slidenum">
              <a:rPr lang="en-GB" smtClean="0"/>
              <a:t>‹#›</a:t>
            </a:fld>
            <a:endParaRPr lang="en-GB"/>
          </a:p>
        </p:txBody>
      </p:sp>
    </p:spTree>
    <p:extLst>
      <p:ext uri="{BB962C8B-B14F-4D97-AF65-F5344CB8AC3E}">
        <p14:creationId xmlns:p14="http://schemas.microsoft.com/office/powerpoint/2010/main" val="194835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2958072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FAB00-076D-4F5D-9FDF-3A447E8EE0CB}"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91832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3409424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48177" y="3771174"/>
            <a:ext cx="5540814"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
        <p:nvSpPr>
          <p:cNvPr id="11" name="TextBox 10"/>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012687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203831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140469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380224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429331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206765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326052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116682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EFAB00-076D-4F5D-9FDF-3A447E8EE0CB}"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107948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EFAB00-076D-4F5D-9FDF-3A447E8EE0CB}"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209396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12987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252742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FEFAB00-076D-4F5D-9FDF-3A447E8EE0CB}" type="datetimeFigureOut">
              <a:rPr lang="en-US" smtClean="0"/>
              <a:t>4/21/2024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367214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EFAB00-076D-4F5D-9FDF-3A447E8EE0CB}"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CA42-FE0D-4E66-BC43-432093BC60F8}" type="slidenum">
              <a:rPr lang="en-US" smtClean="0"/>
              <a:t>‹#›</a:t>
            </a:fld>
            <a:endParaRPr lang="en-US"/>
          </a:p>
        </p:txBody>
      </p:sp>
    </p:spTree>
    <p:extLst>
      <p:ext uri="{BB962C8B-B14F-4D97-AF65-F5344CB8AC3E}">
        <p14:creationId xmlns:p14="http://schemas.microsoft.com/office/powerpoint/2010/main" val="306977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FEFAB00-076D-4F5D-9FDF-3A447E8EE0CB}" type="datetimeFigureOut">
              <a:rPr lang="en-US" smtClean="0"/>
              <a:t>4/21/2024</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5983CA42-FE0D-4E66-BC43-432093BC60F8}" type="slidenum">
              <a:rPr lang="en-US" smtClean="0"/>
              <a:t>‹#›</a:t>
            </a:fld>
            <a:endParaRPr lang="en-US"/>
          </a:p>
        </p:txBody>
      </p:sp>
    </p:spTree>
    <p:extLst>
      <p:ext uri="{BB962C8B-B14F-4D97-AF65-F5344CB8AC3E}">
        <p14:creationId xmlns:p14="http://schemas.microsoft.com/office/powerpoint/2010/main" val="334503268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veterinaryradiology.net/5049/8-year-old-springer-spaniel/"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testing.com/tests/at-home-yeast-infection-tes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esting.com/tests/blood-culture/" TargetMode="External"/><Relationship Id="rId2" Type="http://schemas.openxmlformats.org/officeDocument/2006/relationships/hyperlink" Target="https://www.testing.com/tests/complete-blood-count-cbc/" TargetMode="External"/><Relationship Id="rId1" Type="http://schemas.openxmlformats.org/officeDocument/2006/relationships/slideLayout" Target="../slideLayouts/slideLayout2.xml"/><Relationship Id="rId5" Type="http://schemas.openxmlformats.org/officeDocument/2006/relationships/hyperlink" Target="https://www.testing.com/tests/lactate/" TargetMode="External"/><Relationship Id="rId4" Type="http://schemas.openxmlformats.org/officeDocument/2006/relationships/hyperlink" Target="https://www.testing.com/tests/creatinin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44786"/>
            <a:ext cx="5410200" cy="2057400"/>
          </a:xfrm>
        </p:spPr>
        <p:txBody>
          <a:bodyPr>
            <a:noAutofit/>
          </a:bodyPr>
          <a:lstStyle/>
          <a:p>
            <a:pPr algn="ctr"/>
            <a:r>
              <a:rPr lang="en-US" sz="6600" b="1" dirty="0">
                <a:latin typeface="Andalus" pitchFamily="18" charset="-78"/>
                <a:cs typeface="Andalus" pitchFamily="18" charset="-78"/>
              </a:rPr>
              <a:t>Urinary System</a:t>
            </a:r>
          </a:p>
        </p:txBody>
      </p:sp>
      <p:sp>
        <p:nvSpPr>
          <p:cNvPr id="3" name="Subtitle 2"/>
          <p:cNvSpPr>
            <a:spLocks noGrp="1"/>
          </p:cNvSpPr>
          <p:nvPr>
            <p:ph type="subTitle" idx="1"/>
          </p:nvPr>
        </p:nvSpPr>
        <p:spPr>
          <a:xfrm>
            <a:off x="685800" y="4419600"/>
            <a:ext cx="7772400" cy="914400"/>
          </a:xfrm>
        </p:spPr>
        <p:txBody>
          <a:bodyPr>
            <a:normAutofit fontScale="92500" lnSpcReduction="20000"/>
          </a:bodyPr>
          <a:lstStyle/>
          <a:p>
            <a:pPr algn="ctr"/>
            <a:r>
              <a:rPr lang="en-US" sz="2800" b="1" dirty="0">
                <a:solidFill>
                  <a:schemeClr val="tx1"/>
                </a:solidFill>
                <a:latin typeface="Andalus" pitchFamily="18" charset="-78"/>
                <a:cs typeface="Andalus" pitchFamily="18" charset="-78"/>
              </a:rPr>
              <a:t>By </a:t>
            </a:r>
          </a:p>
          <a:p>
            <a:pPr algn="ctr"/>
            <a:r>
              <a:rPr lang="en-US" sz="2800" b="1" dirty="0">
                <a:solidFill>
                  <a:schemeClr val="tx1"/>
                </a:solidFill>
                <a:latin typeface="Andalus" pitchFamily="18" charset="-78"/>
                <a:cs typeface="Andalus" pitchFamily="18" charset="-78"/>
              </a:rPr>
              <a:t>A</a:t>
            </a:r>
            <a:r>
              <a:rPr lang="en-US" sz="2800" b="1" cap="none" dirty="0">
                <a:solidFill>
                  <a:schemeClr val="tx1"/>
                </a:solidFill>
                <a:latin typeface="Andalus" pitchFamily="18" charset="-78"/>
                <a:cs typeface="Andalus" pitchFamily="18" charset="-78"/>
              </a:rPr>
              <a:t>ssist. </a:t>
            </a:r>
            <a:r>
              <a:rPr lang="en-US" sz="2800" b="1" dirty="0">
                <a:solidFill>
                  <a:schemeClr val="tx1"/>
                </a:solidFill>
                <a:latin typeface="Andalus" pitchFamily="18" charset="-78"/>
                <a:cs typeface="Andalus" pitchFamily="18" charset="-78"/>
              </a:rPr>
              <a:t>P</a:t>
            </a:r>
            <a:r>
              <a:rPr lang="en-US" sz="2800" b="1" cap="none" dirty="0">
                <a:solidFill>
                  <a:schemeClr val="tx1"/>
                </a:solidFill>
                <a:latin typeface="Andalus" pitchFamily="18" charset="-78"/>
                <a:cs typeface="Andalus" pitchFamily="18" charset="-78"/>
              </a:rPr>
              <a:t>rof</a:t>
            </a:r>
            <a:r>
              <a:rPr lang="en-US" sz="2800" b="1" dirty="0">
                <a:solidFill>
                  <a:schemeClr val="tx1"/>
                </a:solidFill>
                <a:latin typeface="Andalus" pitchFamily="18" charset="-78"/>
                <a:cs typeface="Andalus" pitchFamily="18" charset="-78"/>
              </a:rPr>
              <a:t>. D</a:t>
            </a:r>
            <a:r>
              <a:rPr lang="en-US" sz="2800" b="1" cap="none" dirty="0">
                <a:solidFill>
                  <a:schemeClr val="tx1"/>
                </a:solidFill>
                <a:latin typeface="Andalus" pitchFamily="18" charset="-78"/>
                <a:cs typeface="Andalus" pitchFamily="18" charset="-78"/>
              </a:rPr>
              <a:t>r</a:t>
            </a:r>
            <a:r>
              <a:rPr lang="en-US" sz="2800" b="1" dirty="0">
                <a:solidFill>
                  <a:schemeClr val="tx1"/>
                </a:solidFill>
                <a:latin typeface="Andalus" pitchFamily="18" charset="-78"/>
                <a:cs typeface="Andalus" pitchFamily="18" charset="-78"/>
              </a:rPr>
              <a:t>. E</a:t>
            </a:r>
            <a:r>
              <a:rPr lang="en-US" sz="2800" b="1" cap="none" dirty="0">
                <a:solidFill>
                  <a:schemeClr val="tx1"/>
                </a:solidFill>
                <a:latin typeface="Andalus" pitchFamily="18" charset="-78"/>
                <a:cs typeface="Andalus" pitchFamily="18" charset="-78"/>
              </a:rPr>
              <a:t>atelaf</a:t>
            </a:r>
            <a:r>
              <a:rPr lang="en-US" sz="2800" b="1" dirty="0">
                <a:solidFill>
                  <a:schemeClr val="tx1"/>
                </a:solidFill>
                <a:latin typeface="Andalus" pitchFamily="18" charset="-78"/>
                <a:cs typeface="Andalus" pitchFamily="18" charset="-78"/>
              </a:rPr>
              <a:t> A. A</a:t>
            </a:r>
            <a:r>
              <a:rPr lang="en-US" sz="2800" b="1" cap="none" dirty="0">
                <a:solidFill>
                  <a:schemeClr val="tx1"/>
                </a:solidFill>
                <a:latin typeface="Andalus" pitchFamily="18" charset="-78"/>
                <a:cs typeface="Andalus" pitchFamily="18" charset="-78"/>
              </a:rPr>
              <a:t>l</a:t>
            </a:r>
            <a:r>
              <a:rPr lang="en-US" sz="2800" b="1" dirty="0">
                <a:solidFill>
                  <a:schemeClr val="tx1"/>
                </a:solidFill>
                <a:latin typeface="Andalus" pitchFamily="18" charset="-78"/>
                <a:cs typeface="Andalus" pitchFamily="18" charset="-78"/>
              </a:rPr>
              <a:t>-</a:t>
            </a:r>
            <a:r>
              <a:rPr lang="en-US" sz="2800" b="1" dirty="0" err="1">
                <a:solidFill>
                  <a:schemeClr val="tx1"/>
                </a:solidFill>
                <a:latin typeface="Andalus" pitchFamily="18" charset="-78"/>
                <a:cs typeface="Andalus" pitchFamily="18" charset="-78"/>
              </a:rPr>
              <a:t>M</a:t>
            </a:r>
            <a:r>
              <a:rPr lang="en-US" sz="2800" b="1" cap="none" dirty="0" err="1">
                <a:solidFill>
                  <a:schemeClr val="tx1"/>
                </a:solidFill>
                <a:latin typeface="Andalus" pitchFamily="18" charset="-78"/>
                <a:cs typeface="Andalus" pitchFamily="18" charset="-78"/>
              </a:rPr>
              <a:t>utheffer</a:t>
            </a:r>
            <a:r>
              <a:rPr lang="en-US" sz="2800" b="1" dirty="0">
                <a:solidFill>
                  <a:schemeClr val="tx1"/>
                </a:solidFill>
                <a:latin typeface="Andalus" pitchFamily="18" charset="-78"/>
                <a:cs typeface="Andalus" pitchFamily="18" charset="-78"/>
              </a:rPr>
              <a:t> </a:t>
            </a:r>
          </a:p>
        </p:txBody>
      </p:sp>
      <p:sp>
        <p:nvSpPr>
          <p:cNvPr id="4" name="Footer Placeholder 6">
            <a:extLst>
              <a:ext uri="{FF2B5EF4-FFF2-40B4-BE49-F238E27FC236}">
                <a16:creationId xmlns:a16="http://schemas.microsoft.com/office/drawing/2014/main" id="{EF187D01-C394-AEFF-84F7-8D1AA86868E4}"/>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41063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434473" y="58405"/>
            <a:ext cx="685800" cy="196660"/>
          </a:xfrm>
          <a:prstGeom prst="rect">
            <a:avLst/>
          </a:prstGeom>
        </p:spPr>
        <p:txBody>
          <a:bodyPr vert="horz" anchor="b">
            <a:no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endParaRPr lang="en-US" sz="1200" dirty="0">
              <a:latin typeface="Andalus" pitchFamily="18" charset="-78"/>
              <a:cs typeface="Andalus" pitchFamily="18" charset="-78"/>
            </a:endParaRPr>
          </a:p>
        </p:txBody>
      </p:sp>
      <p:sp>
        <p:nvSpPr>
          <p:cNvPr id="2" name="Rectangle 1"/>
          <p:cNvSpPr/>
          <p:nvPr/>
        </p:nvSpPr>
        <p:spPr>
          <a:xfrm>
            <a:off x="76076" y="990600"/>
            <a:ext cx="8982220" cy="3785652"/>
          </a:xfrm>
          <a:prstGeom prst="rect">
            <a:avLst/>
          </a:prstGeom>
        </p:spPr>
        <p:txBody>
          <a:bodyPr wrap="square">
            <a:spAutoFit/>
          </a:bodyPr>
          <a:lstStyle/>
          <a:p>
            <a:pPr marL="285750" indent="-285750">
              <a:buFont typeface="Arial" pitchFamily="34" charset="0"/>
              <a:buChar char="•"/>
            </a:pPr>
            <a:r>
              <a:rPr lang="en-US" sz="2400" dirty="0">
                <a:latin typeface="Andalus" pitchFamily="18" charset="-78"/>
                <a:cs typeface="Andalus" pitchFamily="18" charset="-78"/>
              </a:rPr>
              <a:t>Measurements related to the vertebral bodies are not to be considered accurate.</a:t>
            </a:r>
          </a:p>
          <a:p>
            <a:pPr marL="285750" indent="-285750">
              <a:buFont typeface="Arial" pitchFamily="34" charset="0"/>
              <a:buChar char="•"/>
            </a:pPr>
            <a:r>
              <a:rPr lang="en-US" sz="2400" dirty="0">
                <a:latin typeface="Andalus" pitchFamily="18" charset="-78"/>
                <a:cs typeface="Andalus" pitchFamily="18" charset="-78"/>
              </a:rPr>
              <a:t>Normal kidneys may be larger or smaller than the lengths suggested. </a:t>
            </a:r>
          </a:p>
          <a:p>
            <a:pPr marL="285750" indent="-285750">
              <a:buFont typeface="Arial" pitchFamily="34" charset="0"/>
              <a:buChar char="•"/>
            </a:pPr>
            <a:r>
              <a:rPr lang="en-US" sz="2400" dirty="0">
                <a:solidFill>
                  <a:srgbClr val="C00000"/>
                </a:solidFill>
                <a:latin typeface="Andalus" pitchFamily="18" charset="-78"/>
                <a:cs typeface="Andalus" pitchFamily="18" charset="-78"/>
              </a:rPr>
              <a:t>Abnormality should be suspected in the dog if a kidney is less than 2.5 or more than 3.5 times the length of the second lumbar vertebra. </a:t>
            </a:r>
          </a:p>
          <a:p>
            <a:pPr marL="285750" indent="-285750">
              <a:buFont typeface="Arial" pitchFamily="34" charset="0"/>
              <a:buChar char="•"/>
            </a:pPr>
            <a:r>
              <a:rPr lang="en-US" sz="2400" dirty="0">
                <a:latin typeface="Andalus" pitchFamily="18" charset="-78"/>
                <a:cs typeface="Andalus" pitchFamily="18" charset="-78"/>
              </a:rPr>
              <a:t>Normal kidneys have a smooth regular outline.</a:t>
            </a:r>
          </a:p>
          <a:p>
            <a:pPr marL="285750" indent="-285750">
              <a:buFont typeface="Arial" pitchFamily="34" charset="0"/>
              <a:buChar char="•"/>
            </a:pPr>
            <a:r>
              <a:rPr lang="en-US" sz="2400" dirty="0">
                <a:latin typeface="Andalus" pitchFamily="18" charset="-78"/>
                <a:cs typeface="Andalus" pitchFamily="18" charset="-78"/>
              </a:rPr>
              <a:t>Normal appearance of kidney does not always mean they are indeed normal</a:t>
            </a:r>
            <a:r>
              <a:rPr lang="en-US" sz="2000" dirty="0">
                <a:latin typeface="Andalus" pitchFamily="18" charset="-78"/>
                <a:cs typeface="Andalus" pitchFamily="18" charset="-78"/>
              </a:rPr>
              <a:t>.</a:t>
            </a:r>
          </a:p>
        </p:txBody>
      </p:sp>
      <p:sp>
        <p:nvSpPr>
          <p:cNvPr id="4" name="Rectangle 3"/>
          <p:cNvSpPr/>
          <p:nvPr/>
        </p:nvSpPr>
        <p:spPr>
          <a:xfrm>
            <a:off x="3429000" y="457200"/>
            <a:ext cx="1963999" cy="461665"/>
          </a:xfrm>
          <a:prstGeom prst="rect">
            <a:avLst/>
          </a:prstGeom>
        </p:spPr>
        <p:txBody>
          <a:bodyPr wrap="none">
            <a:spAutoFit/>
          </a:bodyPr>
          <a:lstStyle/>
          <a:p>
            <a:r>
              <a:rPr lang="en-US" sz="2400" b="1" dirty="0">
                <a:latin typeface="Californian FB" pitchFamily="18" charset="0"/>
              </a:rPr>
              <a:t>Radiography:</a:t>
            </a:r>
          </a:p>
        </p:txBody>
      </p:sp>
      <p:sp>
        <p:nvSpPr>
          <p:cNvPr id="8" name="Footer Placeholder 6">
            <a:extLst>
              <a:ext uri="{FF2B5EF4-FFF2-40B4-BE49-F238E27FC236}">
                <a16:creationId xmlns:a16="http://schemas.microsoft.com/office/drawing/2014/main" id="{977148C8-892C-E3C8-B940-9432A2147019}"/>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19702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6800" y="2590800"/>
            <a:ext cx="6858000" cy="571500"/>
          </a:xfrm>
        </p:spPr>
        <p:txBody>
          <a:bodyPr>
            <a:noAutofit/>
          </a:bodyPr>
          <a:lstStyle/>
          <a:p>
            <a:pPr algn="ctr"/>
            <a:r>
              <a:rPr lang="en-US" dirty="0">
                <a:solidFill>
                  <a:schemeClr val="tx1"/>
                </a:solidFill>
                <a:effectLst>
                  <a:outerShdw blurRad="38100" dist="38100" dir="2700000" algn="tl">
                    <a:srgbClr val="000000">
                      <a:alpha val="43137"/>
                    </a:srgbClr>
                  </a:outerShdw>
                </a:effectLst>
                <a:latin typeface="Andalus" pitchFamily="18" charset="-78"/>
                <a:cs typeface="Andalus" pitchFamily="18" charset="-78"/>
              </a:rPr>
              <a:t>AFFECTION OF KIDNEY</a:t>
            </a:r>
          </a:p>
        </p:txBody>
      </p:sp>
      <p:sp>
        <p:nvSpPr>
          <p:cNvPr id="6" name="Footer Placeholder 6">
            <a:extLst>
              <a:ext uri="{FF2B5EF4-FFF2-40B4-BE49-F238E27FC236}">
                <a16:creationId xmlns:a16="http://schemas.microsoft.com/office/drawing/2014/main" id="{209E75BD-35CB-EE15-2800-35C69C6007F7}"/>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03180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686801" cy="340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990600" y="609600"/>
            <a:ext cx="7010400" cy="571500"/>
          </a:xfrm>
        </p:spPr>
        <p:txBody>
          <a:bodyPr>
            <a:noAutofit/>
          </a:bodyPr>
          <a:lstStyle/>
          <a:p>
            <a:pPr algn="ctr"/>
            <a:r>
              <a:rPr lang="en-US" dirty="0">
                <a:solidFill>
                  <a:schemeClr val="tx1"/>
                </a:solidFill>
                <a:latin typeface="Andalus" pitchFamily="18" charset="-78"/>
                <a:cs typeface="Andalus" pitchFamily="18" charset="-78"/>
              </a:rPr>
              <a:t>Surgical anatomy of the kidney</a:t>
            </a:r>
          </a:p>
        </p:txBody>
      </p:sp>
      <p:sp>
        <p:nvSpPr>
          <p:cNvPr id="2" name="Rectangle 1"/>
          <p:cNvSpPr/>
          <p:nvPr/>
        </p:nvSpPr>
        <p:spPr>
          <a:xfrm>
            <a:off x="380998" y="4787607"/>
            <a:ext cx="8534401" cy="246221"/>
          </a:xfrm>
          <a:prstGeom prst="rect">
            <a:avLst/>
          </a:prstGeom>
        </p:spPr>
        <p:txBody>
          <a:bodyPr wrap="square">
            <a:spAutoFit/>
          </a:bodyPr>
          <a:lstStyle/>
          <a:p>
            <a:r>
              <a:rPr lang="en-US" sz="1000" b="1" dirty="0"/>
              <a:t>These images were taken from Veterinary surgery-small animal by</a:t>
            </a:r>
            <a:r>
              <a:rPr lang="ar-SA" sz="1000" b="1" dirty="0"/>
              <a:t> </a:t>
            </a:r>
            <a:r>
              <a:rPr lang="en-US" sz="1000" b="1" dirty="0"/>
              <a:t>Tobias, 2012.</a:t>
            </a:r>
          </a:p>
        </p:txBody>
      </p:sp>
      <p:sp>
        <p:nvSpPr>
          <p:cNvPr id="7" name="Footer Placeholder 6">
            <a:extLst>
              <a:ext uri="{FF2B5EF4-FFF2-40B4-BE49-F238E27FC236}">
                <a16:creationId xmlns:a16="http://schemas.microsoft.com/office/drawing/2014/main" id="{0583A1C4-A9AF-623D-AA50-EEE8DA6F8EBD}"/>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65045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3969" y="457200"/>
            <a:ext cx="7845631" cy="4617329"/>
            <a:chOff x="383969" y="990600"/>
            <a:chExt cx="7845631" cy="4617329"/>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393"/>
            <a:stretch/>
          </p:blipFill>
          <p:spPr bwMode="auto">
            <a:xfrm>
              <a:off x="383969" y="1676400"/>
              <a:ext cx="4956238" cy="3127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14"/>
            <a:stretch/>
          </p:blipFill>
          <p:spPr bwMode="auto">
            <a:xfrm>
              <a:off x="5562600" y="990600"/>
              <a:ext cx="2667000" cy="4605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938425" y="4434633"/>
              <a:ext cx="381000" cy="40011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000" b="1" dirty="0">
                  <a:latin typeface="Californian FB" pitchFamily="18" charset="0"/>
                </a:rPr>
                <a:t>A</a:t>
              </a:r>
            </a:p>
          </p:txBody>
        </p:sp>
        <p:sp>
          <p:nvSpPr>
            <p:cNvPr id="6" name="TextBox 5"/>
            <p:cNvSpPr txBox="1"/>
            <p:nvPr/>
          </p:nvSpPr>
          <p:spPr>
            <a:xfrm>
              <a:off x="7848600" y="5207819"/>
              <a:ext cx="381000" cy="40011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000" b="1" dirty="0">
                  <a:latin typeface="Californian FB" pitchFamily="18" charset="0"/>
                </a:rPr>
                <a:t>B</a:t>
              </a:r>
            </a:p>
          </p:txBody>
        </p:sp>
      </p:grpSp>
      <p:sp>
        <p:nvSpPr>
          <p:cNvPr id="8" name="Rectangle 7"/>
          <p:cNvSpPr/>
          <p:nvPr/>
        </p:nvSpPr>
        <p:spPr>
          <a:xfrm>
            <a:off x="419369" y="4612864"/>
            <a:ext cx="4920838" cy="707886"/>
          </a:xfrm>
          <a:prstGeom prst="rect">
            <a:avLst/>
          </a:prstGeom>
        </p:spPr>
        <p:txBody>
          <a:bodyPr wrap="square">
            <a:spAutoFit/>
          </a:bodyPr>
          <a:lstStyle/>
          <a:p>
            <a:pPr algn="just"/>
            <a:r>
              <a:rPr lang="en-US" sz="2000" dirty="0">
                <a:latin typeface="Andalus" pitchFamily="18" charset="-78"/>
                <a:cs typeface="Andalus" pitchFamily="18" charset="-78"/>
              </a:rPr>
              <a:t>A) Shows the lateral view plain radiograph of the abdomen. </a:t>
            </a:r>
            <a:endParaRPr lang="en-US" sz="2000" dirty="0"/>
          </a:p>
        </p:txBody>
      </p:sp>
      <p:sp>
        <p:nvSpPr>
          <p:cNvPr id="4" name="Rectangle 3"/>
          <p:cNvSpPr/>
          <p:nvPr/>
        </p:nvSpPr>
        <p:spPr>
          <a:xfrm>
            <a:off x="5562600" y="5305361"/>
            <a:ext cx="3200400" cy="646331"/>
          </a:xfrm>
          <a:prstGeom prst="rect">
            <a:avLst/>
          </a:prstGeom>
        </p:spPr>
        <p:txBody>
          <a:bodyPr wrap="square">
            <a:spAutoFit/>
          </a:bodyPr>
          <a:lstStyle/>
          <a:p>
            <a:pPr algn="just"/>
            <a:r>
              <a:rPr lang="en-US" dirty="0">
                <a:latin typeface="Andalus" pitchFamily="18" charset="-78"/>
                <a:cs typeface="Andalus" pitchFamily="18" charset="-78"/>
              </a:rPr>
              <a:t>B) shows the ventrodorsal view of the that abdomen. </a:t>
            </a:r>
            <a:endParaRPr lang="en-US" dirty="0"/>
          </a:p>
        </p:txBody>
      </p:sp>
      <p:sp>
        <p:nvSpPr>
          <p:cNvPr id="10" name="Footer Placeholder 6">
            <a:extLst>
              <a:ext uri="{FF2B5EF4-FFF2-40B4-BE49-F238E27FC236}">
                <a16:creationId xmlns:a16="http://schemas.microsoft.com/office/drawing/2014/main" id="{99A3584D-DF1D-47BA-95ED-E8357FDFBC56}"/>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94825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457200"/>
            <a:ext cx="7010400" cy="571500"/>
          </a:xfrm>
        </p:spPr>
        <p:txBody>
          <a:bodyPr>
            <a:noAutofit/>
          </a:bodyPr>
          <a:lstStyle/>
          <a:p>
            <a:pPr algn="ctr"/>
            <a:r>
              <a:rPr lang="en-US" dirty="0">
                <a:solidFill>
                  <a:schemeClr val="tx1"/>
                </a:solidFill>
                <a:latin typeface="Andalus" pitchFamily="18" charset="-78"/>
                <a:cs typeface="Andalus" pitchFamily="18" charset="-78"/>
              </a:rPr>
              <a:t>Radiological anatomy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79" y="1905000"/>
            <a:ext cx="8728122" cy="466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0999" y="1284449"/>
            <a:ext cx="8396373" cy="707886"/>
          </a:xfrm>
          <a:prstGeom prst="rect">
            <a:avLst/>
          </a:prstGeom>
          <a:noFill/>
        </p:spPr>
        <p:txBody>
          <a:bodyPr wrap="square" rtlCol="0">
            <a:spAutoFit/>
          </a:bodyPr>
          <a:lstStyle/>
          <a:p>
            <a:r>
              <a:rPr lang="en-US" sz="2000" b="1" dirty="0">
                <a:latin typeface="Californian FB" pitchFamily="18" charset="0"/>
              </a:rPr>
              <a:t>(A) Lateral and (B) Ventro-dorsal views with Positive contrast agent (iodine compound –the </a:t>
            </a:r>
            <a:r>
              <a:rPr lang="en-US" sz="2000" b="1" dirty="0" err="1">
                <a:latin typeface="Californian FB" pitchFamily="18" charset="0"/>
              </a:rPr>
              <a:t>iohexol</a:t>
            </a:r>
            <a:r>
              <a:rPr lang="en-US" sz="2000" b="1" dirty="0">
                <a:latin typeface="Californian FB" pitchFamily="18" charset="0"/>
              </a:rPr>
              <a:t>) radiograph of the urinary system</a:t>
            </a:r>
          </a:p>
        </p:txBody>
      </p:sp>
      <p:sp>
        <p:nvSpPr>
          <p:cNvPr id="6" name="TextBox 5"/>
          <p:cNvSpPr txBox="1"/>
          <p:nvPr/>
        </p:nvSpPr>
        <p:spPr>
          <a:xfrm>
            <a:off x="3657600" y="5943600"/>
            <a:ext cx="457200" cy="40011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000" b="1" dirty="0">
                <a:latin typeface="Andalus" pitchFamily="18" charset="-78"/>
                <a:cs typeface="Andalus" pitchFamily="18" charset="-78"/>
              </a:rPr>
              <a:t>A</a:t>
            </a:r>
          </a:p>
        </p:txBody>
      </p:sp>
      <p:sp>
        <p:nvSpPr>
          <p:cNvPr id="9" name="TextBox 8"/>
          <p:cNvSpPr txBox="1"/>
          <p:nvPr/>
        </p:nvSpPr>
        <p:spPr>
          <a:xfrm>
            <a:off x="8305800" y="5991255"/>
            <a:ext cx="457200" cy="40011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000" b="1" dirty="0">
                <a:latin typeface="Andalus" pitchFamily="18" charset="-78"/>
                <a:cs typeface="Andalus" pitchFamily="18" charset="-78"/>
              </a:rPr>
              <a:t>B</a:t>
            </a:r>
          </a:p>
        </p:txBody>
      </p:sp>
      <p:sp>
        <p:nvSpPr>
          <p:cNvPr id="8" name="Footer Placeholder 6">
            <a:extLst>
              <a:ext uri="{FF2B5EF4-FFF2-40B4-BE49-F238E27FC236}">
                <a16:creationId xmlns:a16="http://schemas.microsoft.com/office/drawing/2014/main" id="{27A58639-1AD8-92EA-85AB-4C93C8206A13}"/>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906842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999" y="272878"/>
            <a:ext cx="8396373" cy="5686172"/>
          </a:xfrm>
          <a:prstGeom prst="rect">
            <a:avLst/>
          </a:prstGeom>
        </p:spPr>
        <p:txBody>
          <a:bodyPr wrap="square">
            <a:spAutoFit/>
          </a:bodyPr>
          <a:lstStyle/>
          <a:p>
            <a:pPr lvl="0" algn="ctr">
              <a:lnSpc>
                <a:spcPct val="150000"/>
              </a:lnSpc>
            </a:pPr>
            <a:r>
              <a:rPr lang="en-US" sz="2400" b="1" dirty="0">
                <a:latin typeface="Andalus" pitchFamily="18" charset="-78"/>
                <a:cs typeface="Andalus" pitchFamily="18" charset="-78"/>
              </a:rPr>
              <a:t>Functional Unit of the Kidney </a:t>
            </a:r>
          </a:p>
          <a:p>
            <a:pPr marL="342900" lvl="0" indent="-342900">
              <a:lnSpc>
                <a:spcPct val="150000"/>
              </a:lnSpc>
              <a:buFontTx/>
              <a:buAutoNum type="arabicPeriod"/>
            </a:pPr>
            <a:r>
              <a:rPr lang="en-US" sz="2000" b="1" dirty="0">
                <a:latin typeface="Andalus" pitchFamily="18" charset="-78"/>
                <a:cs typeface="Andalus" pitchFamily="18" charset="-78"/>
              </a:rPr>
              <a:t>The basic functional unit of the kidney is the </a:t>
            </a:r>
            <a:r>
              <a:rPr lang="en-US" sz="2000" b="1" dirty="0">
                <a:solidFill>
                  <a:schemeClr val="accent1">
                    <a:lumMod val="60000"/>
                    <a:lumOff val="40000"/>
                  </a:schemeClr>
                </a:solidFill>
                <a:latin typeface="Andalus" pitchFamily="18" charset="-78"/>
                <a:cs typeface="Andalus" pitchFamily="18" charset="-78"/>
              </a:rPr>
              <a:t>nephron </a:t>
            </a:r>
          </a:p>
          <a:p>
            <a:pPr marL="342900" lvl="0" indent="-342900">
              <a:lnSpc>
                <a:spcPct val="150000"/>
              </a:lnSpc>
              <a:buFontTx/>
              <a:buAutoNum type="arabicPeriod"/>
            </a:pPr>
            <a:r>
              <a:rPr lang="en-US" sz="2000" b="1" dirty="0">
                <a:latin typeface="Andalus" pitchFamily="18" charset="-78"/>
                <a:cs typeface="Andalus" pitchFamily="18" charset="-78"/>
              </a:rPr>
              <a:t>Dogs have an estimated 500,000 nephrons per kidney. </a:t>
            </a:r>
          </a:p>
          <a:p>
            <a:pPr marL="342900" lvl="0" indent="-342900">
              <a:lnSpc>
                <a:spcPct val="150000"/>
              </a:lnSpc>
              <a:buFontTx/>
              <a:buAutoNum type="arabicPeriod"/>
            </a:pPr>
            <a:r>
              <a:rPr lang="en-US" sz="2000" b="1" dirty="0">
                <a:latin typeface="Andalus" pitchFamily="18" charset="-78"/>
                <a:cs typeface="Andalus" pitchFamily="18" charset="-78"/>
              </a:rPr>
              <a:t>The nephron consists of the </a:t>
            </a:r>
            <a:r>
              <a:rPr lang="en-US" sz="2000" b="1" dirty="0">
                <a:solidFill>
                  <a:srgbClr val="C00000"/>
                </a:solidFill>
                <a:latin typeface="Andalus" pitchFamily="18" charset="-78"/>
                <a:cs typeface="Andalus" pitchFamily="18" charset="-78"/>
              </a:rPr>
              <a:t>renal corpuscle </a:t>
            </a:r>
            <a:r>
              <a:rPr lang="en-US" sz="2000" b="1" dirty="0">
                <a:latin typeface="Andalus" pitchFamily="18" charset="-78"/>
                <a:cs typeface="Andalus" pitchFamily="18" charset="-78"/>
              </a:rPr>
              <a:t>and the </a:t>
            </a:r>
            <a:r>
              <a:rPr lang="en-US" sz="2000" b="1" dirty="0">
                <a:solidFill>
                  <a:srgbClr val="C00000"/>
                </a:solidFill>
                <a:latin typeface="Andalus" pitchFamily="18" charset="-78"/>
                <a:cs typeface="Andalus" pitchFamily="18" charset="-78"/>
              </a:rPr>
              <a:t>renal tubules</a:t>
            </a:r>
            <a:r>
              <a:rPr lang="en-US" sz="2000" b="1" dirty="0">
                <a:latin typeface="Andalus" pitchFamily="18" charset="-78"/>
                <a:cs typeface="Andalus" pitchFamily="18" charset="-78"/>
              </a:rPr>
              <a:t>, which end at the collecting duct. </a:t>
            </a:r>
          </a:p>
          <a:p>
            <a:pPr marL="342900" lvl="0" indent="-342900">
              <a:lnSpc>
                <a:spcPct val="150000"/>
              </a:lnSpc>
              <a:buFontTx/>
              <a:buAutoNum type="arabicPeriod"/>
            </a:pPr>
            <a:r>
              <a:rPr lang="en-US" sz="2000" b="1" dirty="0">
                <a:latin typeface="Andalus" pitchFamily="18" charset="-78"/>
                <a:cs typeface="Andalus" pitchFamily="18" charset="-78"/>
              </a:rPr>
              <a:t>The renal corpuscle, which is found only in the renal cortex, is composed of the </a:t>
            </a:r>
            <a:r>
              <a:rPr lang="en-US" sz="2000" b="1" dirty="0">
                <a:solidFill>
                  <a:srgbClr val="C00000"/>
                </a:solidFill>
                <a:latin typeface="Andalus" pitchFamily="18" charset="-78"/>
                <a:cs typeface="Andalus" pitchFamily="18" charset="-78"/>
              </a:rPr>
              <a:t>glomerulus</a:t>
            </a:r>
            <a:r>
              <a:rPr lang="en-US" sz="2000" b="1" dirty="0">
                <a:latin typeface="Andalus" pitchFamily="18" charset="-78"/>
                <a:cs typeface="Andalus" pitchFamily="18" charset="-78"/>
              </a:rPr>
              <a:t> and the </a:t>
            </a:r>
            <a:r>
              <a:rPr lang="en-US" sz="2000" b="1" dirty="0">
                <a:solidFill>
                  <a:srgbClr val="C00000"/>
                </a:solidFill>
                <a:latin typeface="Andalus" pitchFamily="18" charset="-78"/>
                <a:cs typeface="Andalus" pitchFamily="18" charset="-78"/>
              </a:rPr>
              <a:t>glomerular capsule</a:t>
            </a:r>
            <a:r>
              <a:rPr lang="en-US" sz="2000" b="1" dirty="0">
                <a:latin typeface="Andalus" pitchFamily="18" charset="-78"/>
                <a:cs typeface="Andalus" pitchFamily="18" charset="-78"/>
              </a:rPr>
              <a:t> (also referred to as Bowman’s capsule). </a:t>
            </a:r>
          </a:p>
          <a:p>
            <a:pPr marL="342900" lvl="0" indent="-342900">
              <a:lnSpc>
                <a:spcPct val="150000"/>
              </a:lnSpc>
              <a:buFontTx/>
              <a:buAutoNum type="arabicPeriod"/>
            </a:pPr>
            <a:r>
              <a:rPr lang="en-US" sz="2000" b="1" dirty="0">
                <a:latin typeface="Andalus" pitchFamily="18" charset="-78"/>
                <a:cs typeface="Andalus" pitchFamily="18" charset="-78"/>
              </a:rPr>
              <a:t>The glomerulus is a tuft of capillaries enclosed within the glomerular capsule. Between the glomerulus and the afferent arterioles is a group of cells called the </a:t>
            </a:r>
            <a:r>
              <a:rPr lang="en-US" sz="2000" b="1" dirty="0">
                <a:solidFill>
                  <a:schemeClr val="accent1">
                    <a:lumMod val="60000"/>
                    <a:lumOff val="40000"/>
                  </a:schemeClr>
                </a:solidFill>
                <a:latin typeface="Andalus" pitchFamily="18" charset="-78"/>
                <a:cs typeface="Andalus" pitchFamily="18" charset="-78"/>
              </a:rPr>
              <a:t>macula </a:t>
            </a:r>
            <a:r>
              <a:rPr lang="en-US" sz="2000" b="1" dirty="0" err="1">
                <a:solidFill>
                  <a:schemeClr val="accent1">
                    <a:lumMod val="60000"/>
                    <a:lumOff val="40000"/>
                  </a:schemeClr>
                </a:solidFill>
                <a:latin typeface="Andalus" pitchFamily="18" charset="-78"/>
                <a:cs typeface="Andalus" pitchFamily="18" charset="-78"/>
              </a:rPr>
              <a:t>densa</a:t>
            </a:r>
            <a:r>
              <a:rPr lang="en-US" sz="2000" b="1" dirty="0">
                <a:solidFill>
                  <a:schemeClr val="accent1">
                    <a:lumMod val="60000"/>
                    <a:lumOff val="40000"/>
                  </a:schemeClr>
                </a:solidFill>
                <a:latin typeface="Andalus" pitchFamily="18" charset="-78"/>
                <a:cs typeface="Andalus" pitchFamily="18" charset="-78"/>
              </a:rPr>
              <a:t>, </a:t>
            </a:r>
            <a:r>
              <a:rPr lang="en-US" sz="2000" b="1" dirty="0">
                <a:latin typeface="Andalus" pitchFamily="18" charset="-78"/>
                <a:cs typeface="Andalus" pitchFamily="18" charset="-78"/>
              </a:rPr>
              <a:t>these cells help maintain autoregulation of renal blood flow. </a:t>
            </a:r>
          </a:p>
        </p:txBody>
      </p:sp>
      <p:sp>
        <p:nvSpPr>
          <p:cNvPr id="6" name="Footer Placeholder 6">
            <a:extLst>
              <a:ext uri="{FF2B5EF4-FFF2-40B4-BE49-F238E27FC236}">
                <a16:creationId xmlns:a16="http://schemas.microsoft.com/office/drawing/2014/main" id="{7BC0C3CD-8542-3CDE-BA6C-FA7134C881A1}"/>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843535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381000"/>
            <a:ext cx="6096000" cy="830997"/>
          </a:xfrm>
          <a:prstGeom prst="rect">
            <a:avLst/>
          </a:prstGeom>
        </p:spPr>
        <p:txBody>
          <a:bodyPr wrap="square">
            <a:spAutoFit/>
          </a:bodyPr>
          <a:lstStyle/>
          <a:p>
            <a:pPr algn="ctr">
              <a:lnSpc>
                <a:spcPct val="150000"/>
              </a:lnSpc>
            </a:pPr>
            <a:r>
              <a:rPr lang="en-US" sz="3200" b="1" dirty="0">
                <a:latin typeface="Andalus" pitchFamily="18" charset="-78"/>
                <a:cs typeface="Andalus" pitchFamily="18" charset="-78"/>
              </a:rPr>
              <a:t>Functional Unit of the Kidney </a:t>
            </a:r>
            <a:endParaRPr lang="en-US" sz="3200" dirty="0">
              <a:latin typeface="Andalus" pitchFamily="18" charset="-78"/>
              <a:cs typeface="Andalus" pitchFamily="18" charset="-78"/>
            </a:endParaRPr>
          </a:p>
        </p:txBody>
      </p:sp>
      <p:pic>
        <p:nvPicPr>
          <p:cNvPr id="10" name="Picture 9">
            <a:extLst>
              <a:ext uri="{FF2B5EF4-FFF2-40B4-BE49-F238E27FC236}">
                <a16:creationId xmlns:a16="http://schemas.microsoft.com/office/drawing/2014/main" id="{2E672DBE-EC8B-AA8D-DCEB-EF7F2EDC1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04" y="1299865"/>
            <a:ext cx="8897592" cy="4258269"/>
          </a:xfrm>
          <a:prstGeom prst="rect">
            <a:avLst/>
          </a:prstGeom>
        </p:spPr>
      </p:pic>
      <p:sp>
        <p:nvSpPr>
          <p:cNvPr id="6" name="Footer Placeholder 6">
            <a:extLst>
              <a:ext uri="{FF2B5EF4-FFF2-40B4-BE49-F238E27FC236}">
                <a16:creationId xmlns:a16="http://schemas.microsoft.com/office/drawing/2014/main" id="{EFE58811-965D-2EEC-55AA-845D21582421}"/>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7669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089" y="-15940"/>
            <a:ext cx="7162800" cy="854080"/>
          </a:xfrm>
          <a:prstGeom prst="rect">
            <a:avLst/>
          </a:prstGeom>
        </p:spPr>
        <p:txBody>
          <a:bodyPr wrap="square">
            <a:spAutoFit/>
          </a:bodyPr>
          <a:lstStyle/>
          <a:p>
            <a:pPr algn="ctr">
              <a:lnSpc>
                <a:spcPct val="150000"/>
              </a:lnSpc>
            </a:pPr>
            <a:r>
              <a:rPr lang="en-US" sz="3600" b="1" dirty="0">
                <a:latin typeface="Andalus" pitchFamily="18" charset="-78"/>
                <a:cs typeface="Andalus" pitchFamily="18" charset="-78"/>
              </a:rPr>
              <a:t>Urine Formation and concentration</a:t>
            </a:r>
            <a:endParaRPr lang="en-US" sz="3600" dirty="0">
              <a:latin typeface="Andalus" pitchFamily="18" charset="-78"/>
              <a:cs typeface="Andalus" pitchFamily="18" charset="-78"/>
            </a:endParaRPr>
          </a:p>
        </p:txBody>
      </p:sp>
      <p:sp>
        <p:nvSpPr>
          <p:cNvPr id="6" name="Rectangle 5"/>
          <p:cNvSpPr/>
          <p:nvPr/>
        </p:nvSpPr>
        <p:spPr>
          <a:xfrm>
            <a:off x="33196" y="1905000"/>
            <a:ext cx="8915400" cy="3785652"/>
          </a:xfrm>
          <a:prstGeom prst="rect">
            <a:avLst/>
          </a:prstGeom>
        </p:spPr>
        <p:txBody>
          <a:bodyPr wrap="square">
            <a:spAutoFit/>
          </a:bodyPr>
          <a:lstStyle/>
          <a:p>
            <a:pPr marL="342900" indent="-342900" algn="just">
              <a:lnSpc>
                <a:spcPct val="150000"/>
              </a:lnSpc>
              <a:buFont typeface="+mj-lt"/>
              <a:buAutoNum type="arabicPeriod"/>
            </a:pPr>
            <a:r>
              <a:rPr lang="en-US" sz="2400" b="1" dirty="0">
                <a:latin typeface="Andalus" pitchFamily="18" charset="-78"/>
                <a:cs typeface="Andalus" pitchFamily="18" charset="-78"/>
              </a:rPr>
              <a:t>Normal urine production 20 - 45 mL/kg/d. </a:t>
            </a:r>
          </a:p>
          <a:p>
            <a:pPr marL="342900" indent="-342900" algn="just">
              <a:buFont typeface="+mj-lt"/>
              <a:buAutoNum type="arabicPeriod"/>
            </a:pPr>
            <a:r>
              <a:rPr lang="en-US" sz="2400" b="1" dirty="0">
                <a:latin typeface="Andalus" pitchFamily="18" charset="-78"/>
                <a:cs typeface="Andalus" pitchFamily="18" charset="-78"/>
              </a:rPr>
              <a:t>Urine begins as a filtrate that is created as water and small particles move through the filtration slits. </a:t>
            </a:r>
          </a:p>
          <a:p>
            <a:pPr marL="342900" indent="-342900" algn="just">
              <a:lnSpc>
                <a:spcPct val="150000"/>
              </a:lnSpc>
              <a:buFont typeface="+mj-lt"/>
              <a:buAutoNum type="arabicPeriod"/>
            </a:pPr>
            <a:r>
              <a:rPr lang="en-US" sz="2400" b="1" dirty="0">
                <a:latin typeface="Andalus" pitchFamily="18" charset="-78"/>
                <a:cs typeface="Andalus" pitchFamily="18" charset="-78"/>
              </a:rPr>
              <a:t>The creation of dilute urine requires the resorption of solutes from the filtrate, while the formation of concentrated urine requires the resorption of water from the filtrate. </a:t>
            </a:r>
          </a:p>
          <a:p>
            <a:pPr marL="342900" indent="-342900" algn="just">
              <a:buFont typeface="+mj-lt"/>
              <a:buAutoNum type="arabicPeriod"/>
            </a:pPr>
            <a:r>
              <a:rPr lang="en-US" sz="2400" b="1" dirty="0">
                <a:latin typeface="Andalus" pitchFamily="18" charset="-78"/>
                <a:cs typeface="Andalus" pitchFamily="18" charset="-78"/>
              </a:rPr>
              <a:t>These processes are accomplished in the various portions of the nephron</a:t>
            </a:r>
            <a:r>
              <a:rPr lang="en-US" sz="2400" dirty="0">
                <a:latin typeface="Andalus" pitchFamily="18" charset="-78"/>
                <a:cs typeface="Andalus" pitchFamily="18" charset="-78"/>
              </a:rPr>
              <a:t>. And controlled by </a:t>
            </a:r>
            <a:r>
              <a:rPr lang="en-US" sz="2400" dirty="0">
                <a:solidFill>
                  <a:srgbClr val="FF0000"/>
                </a:solidFill>
                <a:latin typeface="Andalus" pitchFamily="18" charset="-78"/>
                <a:cs typeface="Andalus" pitchFamily="18" charset="-78"/>
              </a:rPr>
              <a:t>Three hormones</a:t>
            </a:r>
          </a:p>
        </p:txBody>
      </p:sp>
      <p:sp>
        <p:nvSpPr>
          <p:cNvPr id="7" name="Footer Placeholder 6">
            <a:extLst>
              <a:ext uri="{FF2B5EF4-FFF2-40B4-BE49-F238E27FC236}">
                <a16:creationId xmlns:a16="http://schemas.microsoft.com/office/drawing/2014/main" id="{CD099BC9-FBCB-7CC5-DBDC-8A42C80930DF}"/>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535557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9F75A63-5F40-15A3-6C05-221D321A738E}"/>
              </a:ext>
            </a:extLst>
          </p:cNvPr>
          <p:cNvSpPr txBox="1"/>
          <p:nvPr/>
        </p:nvSpPr>
        <p:spPr>
          <a:xfrm>
            <a:off x="457200" y="304800"/>
            <a:ext cx="5269117" cy="1200329"/>
          </a:xfrm>
          <a:prstGeom prst="rect">
            <a:avLst/>
          </a:prstGeom>
          <a:noFill/>
        </p:spPr>
        <p:txBody>
          <a:bodyPr wrap="square">
            <a:spAutoFit/>
          </a:bodyPr>
          <a:lstStyle/>
          <a:p>
            <a:r>
              <a:rPr lang="en-GB" b="0" i="0" dirty="0">
                <a:solidFill>
                  <a:srgbClr val="1F1F1F"/>
                </a:solidFill>
                <a:effectLst/>
                <a:latin typeface="Google Sans"/>
              </a:rPr>
              <a:t>The three hormones that </a:t>
            </a:r>
            <a:r>
              <a:rPr lang="en-US" b="0" i="0" dirty="0">
                <a:solidFill>
                  <a:srgbClr val="1F1F1F"/>
                </a:solidFill>
                <a:effectLst/>
                <a:latin typeface="Google Sans"/>
              </a:rPr>
              <a:t> is a chemical produced in the brain </a:t>
            </a:r>
            <a:r>
              <a:rPr lang="en-GB" b="0" i="0" dirty="0">
                <a:solidFill>
                  <a:srgbClr val="1F1F1F"/>
                </a:solidFill>
                <a:effectLst/>
                <a:latin typeface="Google Sans"/>
              </a:rPr>
              <a:t>control the kidneys are:</a:t>
            </a:r>
          </a:p>
          <a:p>
            <a:r>
              <a:rPr lang="en-GB" b="0" i="0" dirty="0">
                <a:solidFill>
                  <a:srgbClr val="0070C0"/>
                </a:solidFill>
                <a:effectLst/>
                <a:latin typeface="Google Sans"/>
              </a:rPr>
              <a:t> Aldosterone, Antidiuretic hormone (ADH), and Atrial natriuretic factor</a:t>
            </a:r>
            <a:r>
              <a:rPr lang="en-GB" b="0" i="0" dirty="0">
                <a:solidFill>
                  <a:srgbClr val="1F1F1F"/>
                </a:solidFill>
                <a:effectLst/>
                <a:latin typeface="Google Sans"/>
              </a:rPr>
              <a:t>. </a:t>
            </a:r>
          </a:p>
        </p:txBody>
      </p:sp>
      <p:sp>
        <p:nvSpPr>
          <p:cNvPr id="5" name="TextBox 4">
            <a:extLst>
              <a:ext uri="{FF2B5EF4-FFF2-40B4-BE49-F238E27FC236}">
                <a16:creationId xmlns:a16="http://schemas.microsoft.com/office/drawing/2014/main" id="{05CDC9C6-4A01-CAD2-8C90-90DCC84E5554}"/>
              </a:ext>
            </a:extLst>
          </p:cNvPr>
          <p:cNvSpPr txBox="1"/>
          <p:nvPr/>
        </p:nvSpPr>
        <p:spPr>
          <a:xfrm>
            <a:off x="6781800" y="1215573"/>
            <a:ext cx="1912703" cy="369332"/>
          </a:xfrm>
          <a:prstGeom prst="rect">
            <a:avLst/>
          </a:prstGeom>
          <a:noFill/>
        </p:spPr>
        <p:txBody>
          <a:bodyPr wrap="none" rtlCol="0">
            <a:spAutoFit/>
          </a:bodyPr>
          <a:lstStyle/>
          <a:p>
            <a:r>
              <a:rPr lang="en-US" dirty="0">
                <a:solidFill>
                  <a:srgbClr val="FF0000"/>
                </a:solidFill>
              </a:rPr>
              <a:t>Very important </a:t>
            </a:r>
            <a:endParaRPr lang="en-GB" dirty="0">
              <a:solidFill>
                <a:srgbClr val="FF0000"/>
              </a:solidFill>
            </a:endParaRPr>
          </a:p>
        </p:txBody>
      </p:sp>
      <p:sp>
        <p:nvSpPr>
          <p:cNvPr id="7" name="TextBox 6">
            <a:extLst>
              <a:ext uri="{FF2B5EF4-FFF2-40B4-BE49-F238E27FC236}">
                <a16:creationId xmlns:a16="http://schemas.microsoft.com/office/drawing/2014/main" id="{0375A786-9741-EB9F-41AF-62DED76A1193}"/>
              </a:ext>
            </a:extLst>
          </p:cNvPr>
          <p:cNvSpPr txBox="1"/>
          <p:nvPr/>
        </p:nvSpPr>
        <p:spPr>
          <a:xfrm>
            <a:off x="4343400" y="2636512"/>
            <a:ext cx="4572000" cy="1477328"/>
          </a:xfrm>
          <a:prstGeom prst="rect">
            <a:avLst/>
          </a:prstGeom>
          <a:noFill/>
        </p:spPr>
        <p:txBody>
          <a:bodyPr wrap="square">
            <a:spAutoFit/>
          </a:bodyPr>
          <a:lstStyle/>
          <a:p>
            <a:r>
              <a:rPr lang="en-GB" b="0" i="0" dirty="0">
                <a:solidFill>
                  <a:srgbClr val="FF0000"/>
                </a:solidFill>
                <a:effectLst/>
                <a:latin typeface="Google Sans"/>
              </a:rPr>
              <a:t>Antidiuretic hormone (ADH): </a:t>
            </a:r>
            <a:r>
              <a:rPr lang="en-GB" b="0" i="0" dirty="0">
                <a:solidFill>
                  <a:srgbClr val="1F1F1F"/>
                </a:solidFill>
                <a:effectLst/>
                <a:latin typeface="Google Sans"/>
              </a:rPr>
              <a:t>It stimulates the reabsorption of water from the distal tubules.</a:t>
            </a:r>
            <a:r>
              <a:rPr lang="en-US" dirty="0">
                <a:solidFill>
                  <a:srgbClr val="474747"/>
                </a:solidFill>
                <a:latin typeface="Google Sans"/>
              </a:rPr>
              <a:t> A high ADH level causes the body to produce less urine. A low level results in greater urine production.</a:t>
            </a:r>
            <a:endParaRPr lang="en-GB" dirty="0"/>
          </a:p>
        </p:txBody>
      </p:sp>
      <p:sp>
        <p:nvSpPr>
          <p:cNvPr id="9" name="TextBox 8">
            <a:extLst>
              <a:ext uri="{FF2B5EF4-FFF2-40B4-BE49-F238E27FC236}">
                <a16:creationId xmlns:a16="http://schemas.microsoft.com/office/drawing/2014/main" id="{85976F34-99C3-1364-B3BF-194BE81A2CA3}"/>
              </a:ext>
            </a:extLst>
          </p:cNvPr>
          <p:cNvSpPr txBox="1"/>
          <p:nvPr/>
        </p:nvSpPr>
        <p:spPr>
          <a:xfrm>
            <a:off x="425513" y="3657600"/>
            <a:ext cx="4572000" cy="2031325"/>
          </a:xfrm>
          <a:prstGeom prst="rect">
            <a:avLst/>
          </a:prstGeom>
          <a:noFill/>
        </p:spPr>
        <p:txBody>
          <a:bodyPr wrap="square">
            <a:spAutoFit/>
          </a:bodyPr>
          <a:lstStyle/>
          <a:p>
            <a:pPr algn="l"/>
            <a:r>
              <a:rPr lang="en-US" b="1" i="0" dirty="0">
                <a:solidFill>
                  <a:srgbClr val="FF0000"/>
                </a:solidFill>
                <a:effectLst/>
                <a:latin typeface="arial" panose="020B0604020202020204" pitchFamily="34" charset="0"/>
              </a:rPr>
              <a:t>Atrial natriuretic factor </a:t>
            </a:r>
            <a:r>
              <a:rPr lang="en-US" b="0" i="0" dirty="0">
                <a:solidFill>
                  <a:srgbClr val="FF0000"/>
                </a:solidFill>
                <a:effectLst/>
                <a:latin typeface="arial" panose="020B0604020202020204" pitchFamily="34" charset="0"/>
              </a:rPr>
              <a:t>ANF</a:t>
            </a:r>
            <a:endParaRPr lang="en-US" b="1" i="0" dirty="0">
              <a:solidFill>
                <a:srgbClr val="FF0000"/>
              </a:solidFill>
              <a:effectLst/>
              <a:latin typeface="arial" panose="020B0604020202020204" pitchFamily="34" charset="0"/>
            </a:endParaRPr>
          </a:p>
          <a:p>
            <a:pPr algn="l"/>
            <a:r>
              <a:rPr lang="en-US" b="0" i="0" dirty="0">
                <a:solidFill>
                  <a:srgbClr val="474747"/>
                </a:solidFill>
                <a:effectLst/>
                <a:latin typeface="arial" panose="020B0604020202020204" pitchFamily="34" charset="0"/>
              </a:rPr>
              <a:t>is called the hormone of the heart. It is a protein-based hormone, secreted and released by the cardiac muscle cells. The synthesized hormones are released into the atrium in counter to the high blood pressure through the heart muscle cells</a:t>
            </a:r>
          </a:p>
        </p:txBody>
      </p:sp>
      <p:sp>
        <p:nvSpPr>
          <p:cNvPr id="3" name="TextBox 2">
            <a:extLst>
              <a:ext uri="{FF2B5EF4-FFF2-40B4-BE49-F238E27FC236}">
                <a16:creationId xmlns:a16="http://schemas.microsoft.com/office/drawing/2014/main" id="{F56861F5-3AD5-DDFD-4375-CF53D440A11D}"/>
              </a:ext>
            </a:extLst>
          </p:cNvPr>
          <p:cNvSpPr txBox="1"/>
          <p:nvPr/>
        </p:nvSpPr>
        <p:spPr>
          <a:xfrm>
            <a:off x="685800" y="1775083"/>
            <a:ext cx="4572000" cy="1200329"/>
          </a:xfrm>
          <a:prstGeom prst="rect">
            <a:avLst/>
          </a:prstGeom>
          <a:noFill/>
        </p:spPr>
        <p:txBody>
          <a:bodyPr wrap="square">
            <a:spAutoFit/>
          </a:bodyPr>
          <a:lstStyle/>
          <a:p>
            <a:r>
              <a:rPr lang="en-GB" b="0" i="0" dirty="0">
                <a:solidFill>
                  <a:srgbClr val="FF0000"/>
                </a:solidFill>
                <a:effectLst/>
                <a:latin typeface="Google Sans"/>
              </a:rPr>
              <a:t>Aldosterone: </a:t>
            </a:r>
            <a:r>
              <a:rPr lang="en-GB" b="0" i="0" dirty="0">
                <a:solidFill>
                  <a:srgbClr val="1F1F1F"/>
                </a:solidFill>
                <a:effectLst/>
                <a:latin typeface="Google Sans"/>
              </a:rPr>
              <a:t>It stimulates the reabsorption of water and sodium and excretion of sodium and potassium ions.</a:t>
            </a:r>
          </a:p>
          <a:p>
            <a:r>
              <a:rPr lang="en-GB" b="0" i="0" dirty="0">
                <a:solidFill>
                  <a:srgbClr val="FF0000"/>
                </a:solidFill>
                <a:effectLst/>
                <a:latin typeface="Google Sans"/>
              </a:rPr>
              <a:t> </a:t>
            </a:r>
            <a:endParaRPr lang="en-GB" dirty="0"/>
          </a:p>
        </p:txBody>
      </p:sp>
      <p:sp>
        <p:nvSpPr>
          <p:cNvPr id="8" name="Footer Placeholder 6">
            <a:extLst>
              <a:ext uri="{FF2B5EF4-FFF2-40B4-BE49-F238E27FC236}">
                <a16:creationId xmlns:a16="http://schemas.microsoft.com/office/drawing/2014/main" id="{EA4F31AE-1C13-8EFD-6D08-AF832DD047B6}"/>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658313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170" y="990600"/>
            <a:ext cx="8305800" cy="62093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b="1" dirty="0">
                <a:latin typeface="Andalus" pitchFamily="18" charset="-78"/>
                <a:cs typeface="Andalus" pitchFamily="18" charset="-78"/>
              </a:rPr>
              <a:t>Premedicated: anticholinergic (i.e., atropine or glycopyrrolate), If the animal has minimal renal compromise, a thiobarbiturate, propofol as mask can be used for induction. </a:t>
            </a:r>
          </a:p>
          <a:p>
            <a:pPr marL="342900" indent="-342900" algn="just">
              <a:lnSpc>
                <a:spcPct val="150000"/>
              </a:lnSpc>
              <a:buFont typeface="Wingdings" panose="05000000000000000000" pitchFamily="2" charset="2"/>
              <a:buChar char="Ø"/>
            </a:pPr>
            <a:r>
              <a:rPr lang="en-US" sz="2000" b="1" u="sng" dirty="0">
                <a:solidFill>
                  <a:srgbClr val="C00000"/>
                </a:solidFill>
                <a:latin typeface="Andalus" pitchFamily="18" charset="-78"/>
                <a:cs typeface="Andalus" pitchFamily="18" charset="-78"/>
              </a:rPr>
              <a:t>Ketamine</a:t>
            </a:r>
            <a:r>
              <a:rPr lang="en-US" sz="2000" b="1" dirty="0">
                <a:solidFill>
                  <a:srgbClr val="C00000"/>
                </a:solidFill>
                <a:latin typeface="Andalus" pitchFamily="18" charset="-78"/>
                <a:cs typeface="Andalus" pitchFamily="18" charset="-78"/>
              </a:rPr>
              <a:t> should be avoided in cats with renal compromise</a:t>
            </a:r>
            <a:r>
              <a:rPr lang="en-US" sz="2000" b="1" dirty="0">
                <a:latin typeface="Andalus" pitchFamily="18" charset="-78"/>
                <a:cs typeface="Andalus" pitchFamily="18" charset="-78"/>
              </a:rPr>
              <a:t>. </a:t>
            </a:r>
            <a:r>
              <a:rPr lang="ar-IQ" sz="2000" b="1" dirty="0">
                <a:latin typeface="Andalus" pitchFamily="18" charset="-78"/>
                <a:cs typeface="Andalus" pitchFamily="18" charset="-78"/>
              </a:rPr>
              <a:t> </a:t>
            </a:r>
            <a:endParaRPr lang="en-US" sz="2000" b="1" dirty="0">
              <a:latin typeface="Andalus" pitchFamily="18" charset="-78"/>
              <a:cs typeface="Andalus" pitchFamily="18" charset="-78"/>
            </a:endParaRPr>
          </a:p>
          <a:p>
            <a:pPr marL="342900" indent="-342900" algn="just">
              <a:lnSpc>
                <a:spcPct val="150000"/>
              </a:lnSpc>
              <a:buFont typeface="Wingdings" panose="05000000000000000000" pitchFamily="2" charset="2"/>
              <a:buChar char="Ø"/>
            </a:pPr>
            <a:r>
              <a:rPr lang="en-US" sz="2000" b="1" dirty="0">
                <a:latin typeface="Andalus" pitchFamily="18" charset="-78"/>
                <a:cs typeface="Andalus" pitchFamily="18" charset="-78"/>
              </a:rPr>
              <a:t>If a dog is severely depressed, hydromorphone plus diazepam may allow intubation.</a:t>
            </a:r>
          </a:p>
          <a:p>
            <a:pPr marL="342900" indent="-342900" algn="just">
              <a:lnSpc>
                <a:spcPct val="150000"/>
              </a:lnSpc>
              <a:buFont typeface="Wingdings" panose="05000000000000000000" pitchFamily="2" charset="2"/>
              <a:buChar char="Ø"/>
            </a:pPr>
            <a:r>
              <a:rPr lang="en-US" sz="2000" b="1" dirty="0">
                <a:solidFill>
                  <a:srgbClr val="C00000"/>
                </a:solidFill>
                <a:latin typeface="Andalus" pitchFamily="18" charset="-78"/>
                <a:cs typeface="Andalus" pitchFamily="18" charset="-78"/>
              </a:rPr>
              <a:t>Urine output should be monitored during and after surgery</a:t>
            </a:r>
            <a:r>
              <a:rPr lang="en-US" sz="2000" b="1" dirty="0">
                <a:latin typeface="Andalus" pitchFamily="18" charset="-78"/>
                <a:cs typeface="Andalus" pitchFamily="18" charset="-78"/>
              </a:rPr>
              <a:t>.</a:t>
            </a:r>
          </a:p>
          <a:p>
            <a:pPr marL="342900" indent="-342900" algn="just">
              <a:lnSpc>
                <a:spcPct val="150000"/>
              </a:lnSpc>
              <a:buFont typeface="Wingdings" panose="05000000000000000000" pitchFamily="2" charset="2"/>
              <a:buChar char="Ø"/>
            </a:pPr>
            <a:r>
              <a:rPr lang="en-US" sz="2000" b="1" dirty="0">
                <a:latin typeface="Andalus" pitchFamily="18" charset="-78"/>
                <a:cs typeface="Andalus" pitchFamily="18" charset="-78"/>
              </a:rPr>
              <a:t>Drug doses/ frequency should be altered as required by the degree of renal compromise</a:t>
            </a:r>
            <a:endParaRPr lang="ar-IQ" sz="2000" b="1" dirty="0">
              <a:latin typeface="Andalus" pitchFamily="18" charset="-78"/>
              <a:cs typeface="Andalus" pitchFamily="18" charset="-78"/>
            </a:endParaRPr>
          </a:p>
          <a:p>
            <a:pPr marL="342900" indent="-342900" algn="just">
              <a:lnSpc>
                <a:spcPct val="150000"/>
              </a:lnSpc>
              <a:buFont typeface="Wingdings" panose="05000000000000000000" pitchFamily="2" charset="2"/>
              <a:buChar char="Ø"/>
            </a:pPr>
            <a:r>
              <a:rPr lang="ar-IQ" sz="2000" b="1" dirty="0">
                <a:latin typeface="Andalus" pitchFamily="18" charset="-78"/>
                <a:cs typeface="Andalus" pitchFamily="18" charset="-78"/>
              </a:rPr>
              <a:t>Patients</a:t>
            </a:r>
            <a:r>
              <a:rPr lang="en-US" sz="2000" b="1" dirty="0">
                <a:latin typeface="Andalus" panose="02020603050405020304" pitchFamily="18" charset="-78"/>
                <a:cs typeface="Andalus" panose="02020603050405020304" pitchFamily="18" charset="-78"/>
              </a:rPr>
              <a:t> with renal and heart failure require close monitoring during anesthesia</a:t>
            </a:r>
          </a:p>
          <a:p>
            <a:pPr marL="285750" indent="-285750" algn="just">
              <a:lnSpc>
                <a:spcPct val="200000"/>
              </a:lnSpc>
              <a:buFont typeface="Arial" pitchFamily="34" charset="0"/>
              <a:buChar char="•"/>
            </a:pPr>
            <a:endParaRPr lang="en-US" dirty="0">
              <a:solidFill>
                <a:prstClr val="black"/>
              </a:solidFill>
              <a:latin typeface="Andalus" pitchFamily="18" charset="-78"/>
              <a:cs typeface="Andalus" pitchFamily="18" charset="-78"/>
            </a:endParaRPr>
          </a:p>
          <a:p>
            <a:pPr marL="285750" indent="-285750" algn="just">
              <a:lnSpc>
                <a:spcPct val="200000"/>
              </a:lnSpc>
              <a:buFont typeface="Arial" pitchFamily="34" charset="0"/>
              <a:buChar char="•"/>
            </a:pPr>
            <a:endParaRPr lang="en-US" b="1" dirty="0">
              <a:latin typeface="Andalus" pitchFamily="18" charset="-78"/>
              <a:cs typeface="Andalus" pitchFamily="18" charset="-78"/>
            </a:endParaRPr>
          </a:p>
        </p:txBody>
      </p:sp>
      <p:sp>
        <p:nvSpPr>
          <p:cNvPr id="5" name="Title 1">
            <a:extLst>
              <a:ext uri="{FF2B5EF4-FFF2-40B4-BE49-F238E27FC236}">
                <a16:creationId xmlns:a16="http://schemas.microsoft.com/office/drawing/2014/main" id="{05B73DBD-B91A-4F08-DBE4-DC7A7EE035CF}"/>
              </a:ext>
            </a:extLst>
          </p:cNvPr>
          <p:cNvSpPr txBox="1">
            <a:spLocks/>
          </p:cNvSpPr>
          <p:nvPr/>
        </p:nvSpPr>
        <p:spPr>
          <a:xfrm>
            <a:off x="152400" y="228600"/>
            <a:ext cx="8572500" cy="533400"/>
          </a:xfrm>
          <a:prstGeom prst="rect">
            <a:avLst/>
          </a:prstGeom>
          <a:solidFill>
            <a:schemeClr val="tx2">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rgbClr val="FF0000"/>
                </a:solidFill>
                <a:latin typeface="Andalus" pitchFamily="18" charset="-78"/>
                <a:cs typeface="Andalus" pitchFamily="18" charset="-78"/>
              </a:rPr>
              <a:t>Special considerations of surgical urinary Affection  </a:t>
            </a:r>
            <a:endParaRPr lang="en-US" sz="3200" b="1" dirty="0">
              <a:solidFill>
                <a:srgbClr val="FF0000"/>
              </a:solidFill>
              <a:latin typeface="Andalus" pitchFamily="18" charset="-78"/>
              <a:cs typeface="Andalus" pitchFamily="18" charset="-78"/>
            </a:endParaRPr>
          </a:p>
        </p:txBody>
      </p:sp>
      <p:sp>
        <p:nvSpPr>
          <p:cNvPr id="7" name="Footer Placeholder 6">
            <a:extLst>
              <a:ext uri="{FF2B5EF4-FFF2-40B4-BE49-F238E27FC236}">
                <a16:creationId xmlns:a16="http://schemas.microsoft.com/office/drawing/2014/main" id="{BD01B06C-E963-A058-111C-07962A1E25C5}"/>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444024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19866"/>
            <a:ext cx="4495800" cy="571500"/>
          </a:xfrm>
        </p:spPr>
        <p:txBody>
          <a:bodyPr>
            <a:noAutofit/>
          </a:bodyPr>
          <a:lstStyle/>
          <a:p>
            <a:pPr algn="ctr"/>
            <a:r>
              <a:rPr lang="en-US" dirty="0">
                <a:solidFill>
                  <a:schemeClr val="tx1"/>
                </a:solidFill>
                <a:latin typeface="Andalus" pitchFamily="18" charset="-78"/>
                <a:cs typeface="Andalus" pitchFamily="18" charset="-78"/>
              </a:rPr>
              <a:t>Surgical anatomy </a:t>
            </a:r>
          </a:p>
        </p:txBody>
      </p:sp>
      <p:sp>
        <p:nvSpPr>
          <p:cNvPr id="6" name="Rectangle 5"/>
          <p:cNvSpPr/>
          <p:nvPr/>
        </p:nvSpPr>
        <p:spPr>
          <a:xfrm>
            <a:off x="417502" y="1219200"/>
            <a:ext cx="8434017" cy="4393510"/>
          </a:xfrm>
          <a:prstGeom prst="rect">
            <a:avLst/>
          </a:prstGeom>
        </p:spPr>
        <p:txBody>
          <a:bodyPr wrap="square">
            <a:spAutoFit/>
          </a:bodyPr>
          <a:lstStyle/>
          <a:p>
            <a:pPr algn="just">
              <a:lnSpc>
                <a:spcPct val="150000"/>
              </a:lnSpc>
            </a:pPr>
            <a:r>
              <a:rPr lang="en-US" sz="2800" b="1" dirty="0">
                <a:solidFill>
                  <a:srgbClr val="FF0000"/>
                </a:solidFill>
                <a:highlight>
                  <a:srgbClr val="C0C0C0"/>
                </a:highlight>
                <a:latin typeface="Andalus" pitchFamily="18" charset="-78"/>
                <a:cs typeface="Andalus" pitchFamily="18" charset="-78"/>
              </a:rPr>
              <a:t>Urinary system is composed of   :</a:t>
            </a:r>
          </a:p>
          <a:p>
            <a:pPr marL="457200" indent="-457200" algn="just">
              <a:lnSpc>
                <a:spcPct val="150000"/>
              </a:lnSpc>
              <a:buAutoNum type="arabicPeriod"/>
            </a:pPr>
            <a:r>
              <a:rPr lang="en-US" sz="2000" b="1" dirty="0">
                <a:latin typeface="Andalus" pitchFamily="18" charset="-78"/>
                <a:cs typeface="Andalus" pitchFamily="18" charset="-78"/>
              </a:rPr>
              <a:t>Two kidneys</a:t>
            </a:r>
          </a:p>
          <a:p>
            <a:pPr marL="457200" indent="-457200" algn="just">
              <a:lnSpc>
                <a:spcPct val="150000"/>
              </a:lnSpc>
              <a:buAutoNum type="arabicPeriod"/>
            </a:pPr>
            <a:r>
              <a:rPr lang="en-US" sz="2000" b="1" dirty="0">
                <a:latin typeface="Andalus" pitchFamily="18" charset="-78"/>
                <a:cs typeface="Andalus" pitchFamily="18" charset="-78"/>
              </a:rPr>
              <a:t>Two ureters</a:t>
            </a:r>
          </a:p>
          <a:p>
            <a:pPr marL="457200" indent="-457200" algn="just">
              <a:lnSpc>
                <a:spcPct val="150000"/>
              </a:lnSpc>
              <a:buAutoNum type="arabicPeriod"/>
            </a:pPr>
            <a:r>
              <a:rPr lang="en-US" sz="2000" b="1" dirty="0">
                <a:latin typeface="Andalus" pitchFamily="18" charset="-78"/>
                <a:cs typeface="Andalus" pitchFamily="18" charset="-78"/>
              </a:rPr>
              <a:t>One urinary bladder</a:t>
            </a:r>
          </a:p>
          <a:p>
            <a:pPr marL="457200" indent="-457200" algn="just">
              <a:lnSpc>
                <a:spcPct val="150000"/>
              </a:lnSpc>
              <a:buAutoNum type="arabicPeriod"/>
            </a:pPr>
            <a:r>
              <a:rPr lang="en-US" sz="2000" b="1" dirty="0">
                <a:latin typeface="Andalus" pitchFamily="18" charset="-78"/>
                <a:cs typeface="Andalus" pitchFamily="18" charset="-78"/>
              </a:rPr>
              <a:t>One urethra; that is short in female, while is subdivided in male into: </a:t>
            </a:r>
          </a:p>
          <a:p>
            <a:pPr algn="just">
              <a:lnSpc>
                <a:spcPct val="150000"/>
              </a:lnSpc>
            </a:pPr>
            <a:r>
              <a:rPr lang="en-US" sz="2000" b="1" dirty="0">
                <a:latin typeface="Andalus" pitchFamily="18" charset="-78"/>
                <a:cs typeface="Andalus" pitchFamily="18" charset="-78"/>
              </a:rPr>
              <a:t>        a. Prostatic urethra</a:t>
            </a:r>
          </a:p>
          <a:p>
            <a:pPr algn="just">
              <a:lnSpc>
                <a:spcPct val="150000"/>
              </a:lnSpc>
            </a:pPr>
            <a:r>
              <a:rPr lang="en-US" sz="2000" b="1" dirty="0">
                <a:latin typeface="Andalus" pitchFamily="18" charset="-78"/>
                <a:cs typeface="Andalus" pitchFamily="18" charset="-78"/>
              </a:rPr>
              <a:t>        b. Membranous urethra </a:t>
            </a:r>
          </a:p>
          <a:p>
            <a:pPr algn="just">
              <a:lnSpc>
                <a:spcPct val="150000"/>
              </a:lnSpc>
            </a:pPr>
            <a:r>
              <a:rPr lang="en-US" sz="2000" b="1" dirty="0">
                <a:latin typeface="Andalus" pitchFamily="18" charset="-78"/>
                <a:cs typeface="Andalus" pitchFamily="18" charset="-78"/>
              </a:rPr>
              <a:t>        c. Penile urethra.</a:t>
            </a:r>
          </a:p>
          <a:p>
            <a:pPr algn="just">
              <a:lnSpc>
                <a:spcPct val="150000"/>
              </a:lnSpc>
            </a:pPr>
            <a:endParaRPr lang="en-US" sz="2000" b="1" dirty="0">
              <a:latin typeface="Andalus" pitchFamily="18" charset="-78"/>
              <a:cs typeface="Andalus" pitchFamily="18" charset="-78"/>
            </a:endParaRPr>
          </a:p>
        </p:txBody>
      </p:sp>
      <p:sp>
        <p:nvSpPr>
          <p:cNvPr id="8" name="Footer Placeholder 6">
            <a:extLst>
              <a:ext uri="{FF2B5EF4-FFF2-40B4-BE49-F238E27FC236}">
                <a16:creationId xmlns:a16="http://schemas.microsoft.com/office/drawing/2014/main" id="{A4729EE7-A3A3-C3F0-3F40-2E513A65A7ED}"/>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251319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371600"/>
            <a:ext cx="8991599" cy="4478149"/>
          </a:xfrm>
          <a:prstGeom prst="rect">
            <a:avLst/>
          </a:prstGeom>
        </p:spPr>
        <p:txBody>
          <a:bodyPr wrap="square">
            <a:spAutoFit/>
          </a:bodyPr>
          <a:lstStyle/>
          <a:p>
            <a:pPr marL="285750" indent="-285750" algn="just">
              <a:lnSpc>
                <a:spcPct val="150000"/>
              </a:lnSpc>
              <a:buFont typeface="Arial" pitchFamily="34" charset="0"/>
              <a:buChar char="•"/>
            </a:pPr>
            <a:r>
              <a:rPr lang="en-US" sz="2400" dirty="0">
                <a:latin typeface="Andalus" pitchFamily="18" charset="-78"/>
                <a:cs typeface="Andalus" pitchFamily="18" charset="-78"/>
              </a:rPr>
              <a:t>The antibiotics are considered based on urine culture and susceptibility testing.</a:t>
            </a:r>
          </a:p>
          <a:p>
            <a:pPr marL="285750" indent="-285750" algn="just">
              <a:lnSpc>
                <a:spcPct val="150000"/>
              </a:lnSpc>
              <a:buFont typeface="Arial" pitchFamily="34" charset="0"/>
              <a:buChar char="•"/>
            </a:pPr>
            <a:r>
              <a:rPr lang="en-US" sz="2400" b="1" u="sng" dirty="0">
                <a:solidFill>
                  <a:srgbClr val="FF0000"/>
                </a:solidFill>
                <a:latin typeface="Andalus" pitchFamily="18" charset="-78"/>
                <a:cs typeface="Andalus" pitchFamily="18" charset="-78"/>
              </a:rPr>
              <a:t>Potentially nephrotoxic antibiotics </a:t>
            </a:r>
            <a:r>
              <a:rPr lang="en-US" sz="2400" u="sng" dirty="0">
                <a:latin typeface="Andalus" pitchFamily="18" charset="-78"/>
                <a:cs typeface="Andalus" pitchFamily="18" charset="-78"/>
              </a:rPr>
              <a:t>(</a:t>
            </a:r>
            <a:r>
              <a:rPr lang="en-US" sz="2400" u="sng" dirty="0">
                <a:solidFill>
                  <a:srgbClr val="0070C0"/>
                </a:solidFill>
                <a:latin typeface="Andalus" pitchFamily="18" charset="-78"/>
                <a:cs typeface="Andalus" pitchFamily="18" charset="-78"/>
              </a:rPr>
              <a:t>aminoglycosides, tetracycline [except </a:t>
            </a:r>
            <a:r>
              <a:rPr lang="en-US" sz="2400" b="1" u="sng" dirty="0">
                <a:solidFill>
                  <a:srgbClr val="0070C0"/>
                </a:solidFill>
                <a:latin typeface="Andalus" pitchFamily="18" charset="-78"/>
                <a:cs typeface="Andalus" pitchFamily="18" charset="-78"/>
              </a:rPr>
              <a:t>doxycycline</a:t>
            </a:r>
            <a:r>
              <a:rPr lang="en-US" sz="2400" u="sng" dirty="0">
                <a:solidFill>
                  <a:srgbClr val="0070C0"/>
                </a:solidFill>
                <a:latin typeface="Andalus" pitchFamily="18" charset="-78"/>
                <a:cs typeface="Andalus" pitchFamily="18" charset="-78"/>
              </a:rPr>
              <a:t>], and sulfonamides</a:t>
            </a:r>
            <a:r>
              <a:rPr lang="en-US" sz="2400" u="sng" dirty="0">
                <a:latin typeface="Andalus" pitchFamily="18" charset="-78"/>
                <a:cs typeface="Andalus" pitchFamily="18" charset="-78"/>
              </a:rPr>
              <a:t>) should be avoided, if possible. </a:t>
            </a:r>
          </a:p>
          <a:p>
            <a:pPr marL="285750" indent="-285750" algn="just">
              <a:lnSpc>
                <a:spcPct val="150000"/>
              </a:lnSpc>
              <a:buFont typeface="Arial" pitchFamily="34" charset="0"/>
              <a:buChar char="•"/>
            </a:pPr>
            <a:r>
              <a:rPr lang="en-US" sz="2400" dirty="0" err="1">
                <a:solidFill>
                  <a:srgbClr val="C00000"/>
                </a:solidFill>
                <a:latin typeface="Andalus" pitchFamily="18" charset="-78"/>
                <a:cs typeface="Andalus" pitchFamily="18" charset="-78"/>
              </a:rPr>
              <a:t>Penicillins</a:t>
            </a:r>
            <a:r>
              <a:rPr lang="en-US" sz="2400" dirty="0">
                <a:solidFill>
                  <a:srgbClr val="C00000"/>
                </a:solidFill>
                <a:latin typeface="Andalus" pitchFamily="18" charset="-78"/>
                <a:cs typeface="Andalus" pitchFamily="18" charset="-78"/>
              </a:rPr>
              <a:t> and </a:t>
            </a:r>
            <a:r>
              <a:rPr lang="en-US" sz="2400" dirty="0" err="1">
                <a:solidFill>
                  <a:srgbClr val="C00000"/>
                </a:solidFill>
                <a:latin typeface="Andalus" pitchFamily="18" charset="-78"/>
                <a:cs typeface="Andalus" pitchFamily="18" charset="-78"/>
              </a:rPr>
              <a:t>cephalosporins</a:t>
            </a:r>
            <a:r>
              <a:rPr lang="en-US" sz="2400" dirty="0">
                <a:solidFill>
                  <a:srgbClr val="C00000"/>
                </a:solidFill>
                <a:latin typeface="Andalus" pitchFamily="18" charset="-78"/>
                <a:cs typeface="Andalus" pitchFamily="18" charset="-78"/>
              </a:rPr>
              <a:t> are highly concentrated in urine. </a:t>
            </a:r>
          </a:p>
          <a:p>
            <a:pPr marL="285750" indent="-285750" algn="just">
              <a:lnSpc>
                <a:spcPct val="150000"/>
              </a:lnSpc>
              <a:buFont typeface="Arial" pitchFamily="34" charset="0"/>
              <a:buChar char="•"/>
            </a:pPr>
            <a:r>
              <a:rPr lang="en-US" sz="2400" dirty="0">
                <a:latin typeface="Andalus" pitchFamily="18" charset="-78"/>
                <a:cs typeface="Andalus" pitchFamily="18" charset="-78"/>
              </a:rPr>
              <a:t>Drug doses or dosing frequency should be altered as required by the degree of renal compromise. </a:t>
            </a:r>
          </a:p>
        </p:txBody>
      </p:sp>
      <p:sp>
        <p:nvSpPr>
          <p:cNvPr id="4" name="Rectangle 3"/>
          <p:cNvSpPr/>
          <p:nvPr/>
        </p:nvSpPr>
        <p:spPr>
          <a:xfrm>
            <a:off x="381000" y="914400"/>
            <a:ext cx="1576073" cy="600164"/>
          </a:xfrm>
          <a:prstGeom prst="rect">
            <a:avLst/>
          </a:prstGeom>
        </p:spPr>
        <p:txBody>
          <a:bodyPr wrap="none">
            <a:spAutoFit/>
          </a:bodyPr>
          <a:lstStyle/>
          <a:p>
            <a:pPr algn="ctr">
              <a:lnSpc>
                <a:spcPct val="150000"/>
              </a:lnSpc>
            </a:pPr>
            <a:r>
              <a:rPr lang="en-US" sz="2400" b="1" dirty="0">
                <a:solidFill>
                  <a:srgbClr val="00B0F0"/>
                </a:solidFill>
                <a:latin typeface="Andalus" pitchFamily="18" charset="-78"/>
                <a:cs typeface="Andalus" pitchFamily="18" charset="-78"/>
              </a:rPr>
              <a:t>Antibiotics </a:t>
            </a:r>
          </a:p>
        </p:txBody>
      </p:sp>
      <p:sp>
        <p:nvSpPr>
          <p:cNvPr id="7" name="Title 1">
            <a:extLst>
              <a:ext uri="{FF2B5EF4-FFF2-40B4-BE49-F238E27FC236}">
                <a16:creationId xmlns:a16="http://schemas.microsoft.com/office/drawing/2014/main" id="{C2186E83-2E4E-E826-E4A6-1E3609511B7B}"/>
              </a:ext>
            </a:extLst>
          </p:cNvPr>
          <p:cNvSpPr>
            <a:spLocks noGrp="1"/>
          </p:cNvSpPr>
          <p:nvPr>
            <p:ph type="title"/>
          </p:nvPr>
        </p:nvSpPr>
        <p:spPr>
          <a:xfrm>
            <a:off x="152400" y="228600"/>
            <a:ext cx="8572500" cy="533400"/>
          </a:xfrm>
          <a:solidFill>
            <a:schemeClr val="tx2">
              <a:lumMod val="40000"/>
              <a:lumOff val="60000"/>
            </a:schemeClr>
          </a:solidFill>
        </p:spPr>
        <p:txBody>
          <a:bodyPr>
            <a:noAutofit/>
          </a:bodyPr>
          <a:lstStyle/>
          <a:p>
            <a:r>
              <a:rPr lang="en-US" sz="3200" b="1" dirty="0">
                <a:solidFill>
                  <a:srgbClr val="FF0000"/>
                </a:solidFill>
                <a:latin typeface="Andalus" pitchFamily="18" charset="-78"/>
                <a:cs typeface="Andalus" pitchFamily="18" charset="-78"/>
              </a:rPr>
              <a:t>Special considerations of surgical urinary Affection  </a:t>
            </a:r>
          </a:p>
        </p:txBody>
      </p:sp>
      <p:sp>
        <p:nvSpPr>
          <p:cNvPr id="8" name="Footer Placeholder 6">
            <a:extLst>
              <a:ext uri="{FF2B5EF4-FFF2-40B4-BE49-F238E27FC236}">
                <a16:creationId xmlns:a16="http://schemas.microsoft.com/office/drawing/2014/main" id="{2E10F0F3-B5E4-DCC4-3AA4-364BB899563B}"/>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94602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7199"/>
            <a:ext cx="8382000" cy="6147837"/>
          </a:xfrm>
          <a:prstGeom prst="rect">
            <a:avLst/>
          </a:prstGeom>
        </p:spPr>
        <p:txBody>
          <a:bodyPr wrap="square">
            <a:spAutoFit/>
          </a:bodyPr>
          <a:lstStyle/>
          <a:p>
            <a:pPr>
              <a:lnSpc>
                <a:spcPct val="150000"/>
              </a:lnSpc>
            </a:pPr>
            <a:r>
              <a:rPr lang="en-US" sz="2400" b="1" dirty="0">
                <a:latin typeface="Andalus" pitchFamily="18" charset="-78"/>
                <a:cs typeface="Andalus" pitchFamily="18" charset="-78"/>
              </a:rPr>
              <a:t>Healing of the Upper Urinary Tract</a:t>
            </a:r>
            <a:endParaRPr lang="en-US" sz="2000" b="1" dirty="0">
              <a:latin typeface="Andalus" pitchFamily="18" charset="-78"/>
              <a:cs typeface="Andalus" pitchFamily="18" charset="-78"/>
            </a:endParaRPr>
          </a:p>
          <a:p>
            <a:pPr marL="285750" indent="-285750" algn="just">
              <a:lnSpc>
                <a:spcPct val="150000"/>
              </a:lnSpc>
              <a:buFont typeface="Arial" pitchFamily="34" charset="0"/>
              <a:buChar char="•"/>
            </a:pPr>
            <a:r>
              <a:rPr lang="en-US" sz="2000" b="1" dirty="0">
                <a:latin typeface="Andalus" pitchFamily="18" charset="-78"/>
                <a:cs typeface="Andalus" pitchFamily="18" charset="-78"/>
              </a:rPr>
              <a:t>When </a:t>
            </a:r>
            <a:r>
              <a:rPr lang="en-US" sz="2000" b="1" u="sng" dirty="0">
                <a:latin typeface="Andalus" pitchFamily="18" charset="-78"/>
                <a:cs typeface="Andalus" pitchFamily="18" charset="-78"/>
              </a:rPr>
              <a:t>vascular injury is minimal, connective tissue and collagen rapidly repair renal parenchymal wounds.</a:t>
            </a:r>
            <a:r>
              <a:rPr lang="en-US" sz="2000" b="1" dirty="0">
                <a:latin typeface="Andalus" pitchFamily="18" charset="-78"/>
                <a:cs typeface="Andalus" pitchFamily="18" charset="-78"/>
              </a:rPr>
              <a:t> </a:t>
            </a:r>
          </a:p>
          <a:p>
            <a:pPr marL="285750" indent="-285750" algn="just">
              <a:lnSpc>
                <a:spcPct val="150000"/>
              </a:lnSpc>
              <a:buFont typeface="Arial" pitchFamily="34" charset="0"/>
              <a:buChar char="•"/>
            </a:pPr>
            <a:r>
              <a:rPr lang="en-US" sz="2000" b="1" u="sng" dirty="0">
                <a:latin typeface="Andalus" pitchFamily="18" charset="-78"/>
                <a:cs typeface="Andalus" pitchFamily="18" charset="-78"/>
              </a:rPr>
              <a:t>Inflammation and infarction </a:t>
            </a:r>
            <a:r>
              <a:rPr lang="en-US" sz="2000" b="1" dirty="0">
                <a:latin typeface="Andalus" pitchFamily="18" charset="-78"/>
                <a:cs typeface="Andalus" pitchFamily="18" charset="-78"/>
              </a:rPr>
              <a:t>occur with parenchymal ischemia secondary to compression, electrocoagulation, vascular transection, or inflammation and delay wound healing.</a:t>
            </a:r>
          </a:p>
          <a:p>
            <a:pPr marL="285750" indent="-285750" algn="just">
              <a:lnSpc>
                <a:spcPct val="150000"/>
              </a:lnSpc>
              <a:buFont typeface="Arial" pitchFamily="34" charset="0"/>
              <a:buChar char="•"/>
            </a:pPr>
            <a:r>
              <a:rPr lang="en-US" sz="2000" b="1" u="sng" dirty="0">
                <a:latin typeface="Andalus" pitchFamily="18" charset="-78"/>
                <a:cs typeface="Andalus" pitchFamily="18" charset="-78"/>
              </a:rPr>
              <a:t>Intraparenchymal hemorrhage increases the amount of fibrosis and renal damage</a:t>
            </a:r>
            <a:r>
              <a:rPr lang="en-US" sz="2000" b="1" dirty="0">
                <a:latin typeface="Andalus" pitchFamily="18" charset="-78"/>
                <a:cs typeface="Andalus" pitchFamily="18" charset="-78"/>
              </a:rPr>
              <a:t>, resulting in obliteration of local nephrons  and dilatation and obstruction of renal tubules in the area of the hematoma.</a:t>
            </a:r>
          </a:p>
          <a:p>
            <a:pPr marL="285750" indent="-285750" algn="just">
              <a:lnSpc>
                <a:spcPct val="150000"/>
              </a:lnSpc>
              <a:buFont typeface="Arial" pitchFamily="34" charset="0"/>
              <a:buChar char="•"/>
            </a:pPr>
            <a:r>
              <a:rPr lang="en-US" sz="2000" b="1" dirty="0">
                <a:solidFill>
                  <a:srgbClr val="0070C0"/>
                </a:solidFill>
                <a:latin typeface="Andalus" pitchFamily="18" charset="-78"/>
                <a:cs typeface="Andalus" pitchFamily="18" charset="-78"/>
              </a:rPr>
              <a:t>Use of </a:t>
            </a:r>
            <a:r>
              <a:rPr lang="en-US" sz="2000" b="1" u="sng" dirty="0" err="1">
                <a:solidFill>
                  <a:srgbClr val="0070C0"/>
                </a:solidFill>
                <a:latin typeface="Andalus" pitchFamily="18" charset="-78"/>
                <a:cs typeface="Andalus" pitchFamily="18" charset="-78"/>
              </a:rPr>
              <a:t>transparenchymal</a:t>
            </a:r>
            <a:r>
              <a:rPr lang="en-US" sz="2000" b="1" u="sng" dirty="0">
                <a:solidFill>
                  <a:srgbClr val="0070C0"/>
                </a:solidFill>
                <a:latin typeface="Andalus" pitchFamily="18" charset="-78"/>
                <a:cs typeface="Andalus" pitchFamily="18" charset="-78"/>
              </a:rPr>
              <a:t> horizontal mattress sutures </a:t>
            </a:r>
            <a:r>
              <a:rPr lang="en-US" sz="2000" b="1" dirty="0">
                <a:solidFill>
                  <a:srgbClr val="0070C0"/>
                </a:solidFill>
                <a:latin typeface="Andalus" pitchFamily="18" charset="-78"/>
                <a:cs typeface="Andalus" pitchFamily="18" charset="-78"/>
              </a:rPr>
              <a:t>to stop hemorrhage, </a:t>
            </a:r>
            <a:r>
              <a:rPr lang="en-US" sz="2000" b="1" dirty="0">
                <a:solidFill>
                  <a:srgbClr val="C00000"/>
                </a:solidFill>
                <a:latin typeface="Andalus" pitchFamily="18" charset="-78"/>
                <a:cs typeface="Andalus" pitchFamily="18" charset="-78"/>
              </a:rPr>
              <a:t>however, causes parenchymal necrosis, fibrosis, scarring, and atrophy</a:t>
            </a:r>
            <a:r>
              <a:rPr lang="en-US" sz="2000" b="1" dirty="0">
                <a:solidFill>
                  <a:srgbClr val="0070C0"/>
                </a:solidFill>
                <a:latin typeface="Andalus" pitchFamily="18" charset="-78"/>
                <a:cs typeface="Andalus" pitchFamily="18" charset="-78"/>
              </a:rPr>
              <a:t>. </a:t>
            </a:r>
          </a:p>
          <a:p>
            <a:pPr marL="285750" indent="-285750" algn="just">
              <a:lnSpc>
                <a:spcPct val="150000"/>
              </a:lnSpc>
              <a:buFont typeface="Arial" pitchFamily="34" charset="0"/>
              <a:buChar char="•"/>
            </a:pPr>
            <a:r>
              <a:rPr lang="en-US" sz="2000" b="1" dirty="0">
                <a:solidFill>
                  <a:srgbClr val="0070C0"/>
                </a:solidFill>
                <a:latin typeface="Andalus" pitchFamily="18" charset="-78"/>
                <a:cs typeface="Andalus" pitchFamily="18" charset="-78"/>
              </a:rPr>
              <a:t>Healing is more rapid when </a:t>
            </a:r>
            <a:r>
              <a:rPr lang="en-US" sz="2000" b="1" u="sng" dirty="0" err="1">
                <a:solidFill>
                  <a:srgbClr val="0070C0"/>
                </a:solidFill>
                <a:latin typeface="Andalus" pitchFamily="18" charset="-78"/>
                <a:cs typeface="Andalus" pitchFamily="18" charset="-78"/>
              </a:rPr>
              <a:t>intraparenchymal</a:t>
            </a:r>
            <a:r>
              <a:rPr lang="en-US" sz="2000" b="1" u="sng" dirty="0">
                <a:solidFill>
                  <a:srgbClr val="0070C0"/>
                </a:solidFill>
                <a:latin typeface="Andalus" pitchFamily="18" charset="-78"/>
                <a:cs typeface="Andalus" pitchFamily="18" charset="-78"/>
              </a:rPr>
              <a:t> vessels are individually  ligated</a:t>
            </a:r>
            <a:r>
              <a:rPr lang="en-US" sz="2000" b="1" dirty="0">
                <a:solidFill>
                  <a:srgbClr val="0070C0"/>
                </a:solidFill>
                <a:latin typeface="Andalus" pitchFamily="18" charset="-78"/>
                <a:cs typeface="Andalus" pitchFamily="18" charset="-78"/>
              </a:rPr>
              <a:t>.</a:t>
            </a:r>
          </a:p>
        </p:txBody>
      </p:sp>
      <p:sp>
        <p:nvSpPr>
          <p:cNvPr id="6" name="Footer Placeholder 6">
            <a:extLst>
              <a:ext uri="{FF2B5EF4-FFF2-40B4-BE49-F238E27FC236}">
                <a16:creationId xmlns:a16="http://schemas.microsoft.com/office/drawing/2014/main" id="{48DB29E3-13CE-A7F0-A1BC-718C9A2D1F30}"/>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594082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8397" y="1219200"/>
            <a:ext cx="8382000" cy="3477875"/>
          </a:xfrm>
          <a:prstGeom prst="rect">
            <a:avLst/>
          </a:prstGeom>
        </p:spPr>
        <p:txBody>
          <a:bodyPr wrap="square">
            <a:spAutoFit/>
          </a:bodyPr>
          <a:lstStyle/>
          <a:p>
            <a:pPr marL="285750" indent="-285750">
              <a:buFont typeface="Arial" pitchFamily="34" charset="0"/>
              <a:buChar char="•"/>
            </a:pPr>
            <a:r>
              <a:rPr lang="en-US" sz="2000" b="1" dirty="0">
                <a:solidFill>
                  <a:srgbClr val="C00000"/>
                </a:solidFill>
                <a:latin typeface="Andalus" pitchFamily="18" charset="-78"/>
                <a:cs typeface="Andalus" pitchFamily="18" charset="-78"/>
              </a:rPr>
              <a:t>Absorbable suture material, </a:t>
            </a:r>
            <a:r>
              <a:rPr lang="en-US" sz="2000" b="1" dirty="0">
                <a:latin typeface="Andalus" pitchFamily="18" charset="-78"/>
                <a:cs typeface="Andalus" pitchFamily="18" charset="-78"/>
              </a:rPr>
              <a:t>such as </a:t>
            </a:r>
            <a:r>
              <a:rPr lang="en-US" sz="2000" b="1" dirty="0" err="1">
                <a:latin typeface="Andalus" pitchFamily="18" charset="-78"/>
                <a:cs typeface="Andalus" pitchFamily="18" charset="-78"/>
              </a:rPr>
              <a:t>polyglactin</a:t>
            </a:r>
            <a:r>
              <a:rPr lang="en-US" sz="2000" b="1" dirty="0">
                <a:latin typeface="Andalus" pitchFamily="18" charset="-78"/>
                <a:cs typeface="Andalus" pitchFamily="18" charset="-78"/>
              </a:rPr>
              <a:t> 910 (Vicryl), </a:t>
            </a:r>
            <a:r>
              <a:rPr lang="en-US" sz="2000" b="1" dirty="0" err="1">
                <a:latin typeface="Andalus" pitchFamily="18" charset="-78"/>
                <a:cs typeface="Andalus" pitchFamily="18" charset="-78"/>
              </a:rPr>
              <a:t>polyglycolic</a:t>
            </a:r>
            <a:r>
              <a:rPr lang="en-US" sz="2000" b="1" dirty="0">
                <a:latin typeface="Andalus" pitchFamily="18" charset="-78"/>
                <a:cs typeface="Andalus" pitchFamily="18" charset="-78"/>
              </a:rPr>
              <a:t> acid (</a:t>
            </a:r>
            <a:r>
              <a:rPr lang="en-US" sz="2000" b="1" dirty="0" err="1">
                <a:latin typeface="Andalus" pitchFamily="18" charset="-78"/>
                <a:cs typeface="Andalus" pitchFamily="18" charset="-78"/>
              </a:rPr>
              <a:t>Dexon</a:t>
            </a:r>
            <a:r>
              <a:rPr lang="en-US" sz="2000" b="1" dirty="0">
                <a:latin typeface="Andalus" pitchFamily="18" charset="-78"/>
                <a:cs typeface="Andalus" pitchFamily="18" charset="-78"/>
              </a:rPr>
              <a:t>), </a:t>
            </a:r>
            <a:r>
              <a:rPr lang="en-US" sz="2000" b="1" dirty="0" err="1">
                <a:latin typeface="Andalus" pitchFamily="18" charset="-78"/>
                <a:cs typeface="Andalus" pitchFamily="18" charset="-78"/>
              </a:rPr>
              <a:t>polydioxanone</a:t>
            </a:r>
            <a:r>
              <a:rPr lang="en-US" sz="2000" b="1" dirty="0">
                <a:latin typeface="Andalus" pitchFamily="18" charset="-78"/>
                <a:cs typeface="Andalus" pitchFamily="18" charset="-78"/>
              </a:rPr>
              <a:t> (PDS), </a:t>
            </a:r>
            <a:r>
              <a:rPr lang="en-US" sz="2000" b="1" dirty="0" err="1">
                <a:latin typeface="Andalus" pitchFamily="18" charset="-78"/>
                <a:cs typeface="Andalus" pitchFamily="18" charset="-78"/>
              </a:rPr>
              <a:t>polyglyconate</a:t>
            </a:r>
            <a:r>
              <a:rPr lang="en-US" sz="2000" b="1" dirty="0">
                <a:latin typeface="Andalus" pitchFamily="18" charset="-78"/>
                <a:cs typeface="Andalus" pitchFamily="18" charset="-78"/>
              </a:rPr>
              <a:t> (</a:t>
            </a:r>
            <a:r>
              <a:rPr lang="en-US" sz="2000" b="1" dirty="0" err="1">
                <a:latin typeface="Andalus" pitchFamily="18" charset="-78"/>
                <a:cs typeface="Andalus" pitchFamily="18" charset="-78"/>
              </a:rPr>
              <a:t>Maxon</a:t>
            </a:r>
            <a:r>
              <a:rPr lang="en-US" sz="2000" b="1" dirty="0">
                <a:latin typeface="Andalus" pitchFamily="18" charset="-78"/>
                <a:cs typeface="Andalus" pitchFamily="18" charset="-78"/>
              </a:rPr>
              <a:t>), or </a:t>
            </a:r>
            <a:r>
              <a:rPr lang="en-US" sz="2000" b="1" dirty="0" err="1">
                <a:latin typeface="Andalus" pitchFamily="18" charset="-78"/>
                <a:cs typeface="Andalus" pitchFamily="18" charset="-78"/>
              </a:rPr>
              <a:t>poliglecaprone</a:t>
            </a:r>
            <a:r>
              <a:rPr lang="en-US" sz="2000" b="1" dirty="0">
                <a:latin typeface="Andalus" pitchFamily="18" charset="-78"/>
                <a:cs typeface="Andalus" pitchFamily="18" charset="-78"/>
              </a:rPr>
              <a:t> 25 (</a:t>
            </a:r>
            <a:r>
              <a:rPr lang="en-US" sz="2000" b="1" dirty="0" err="1">
                <a:latin typeface="Andalus" pitchFamily="18" charset="-78"/>
                <a:cs typeface="Andalus" pitchFamily="18" charset="-78"/>
              </a:rPr>
              <a:t>Monocryl</a:t>
            </a:r>
            <a:r>
              <a:rPr lang="en-US" sz="2000" b="1" dirty="0">
                <a:latin typeface="Andalus" pitchFamily="18" charset="-78"/>
                <a:cs typeface="Andalus" pitchFamily="18" charset="-78"/>
              </a:rPr>
              <a:t>) should be used in the kidney, ureter, and bladder. </a:t>
            </a:r>
            <a:br>
              <a:rPr lang="en-US" sz="2000" b="1" dirty="0">
                <a:latin typeface="Andalus" pitchFamily="18" charset="-78"/>
                <a:cs typeface="Andalus" pitchFamily="18" charset="-78"/>
              </a:rPr>
            </a:br>
            <a:endParaRPr lang="en-US" sz="2000" b="1" dirty="0">
              <a:latin typeface="Andalus" pitchFamily="18" charset="-78"/>
              <a:cs typeface="Andalus" pitchFamily="18" charset="-78"/>
            </a:endParaRPr>
          </a:p>
          <a:p>
            <a:pPr marL="285750" indent="-285750">
              <a:buFont typeface="Arial" pitchFamily="34" charset="0"/>
              <a:buChar char="•"/>
            </a:pPr>
            <a:r>
              <a:rPr lang="en-US" sz="2000" b="1" u="sng" dirty="0">
                <a:solidFill>
                  <a:srgbClr val="C00000"/>
                </a:solidFill>
                <a:latin typeface="Andalus" pitchFamily="18" charset="-78"/>
                <a:cs typeface="Andalus" pitchFamily="18" charset="-78"/>
              </a:rPr>
              <a:t>Non-absorbable suture material  </a:t>
            </a:r>
            <a:r>
              <a:rPr lang="en-US" sz="2000" b="1" dirty="0">
                <a:latin typeface="Andalus" pitchFamily="18" charset="-78"/>
                <a:cs typeface="Andalus" pitchFamily="18" charset="-78"/>
              </a:rPr>
              <a:t>should be avoided  because it may promote calculus formation and infection. </a:t>
            </a:r>
          </a:p>
          <a:p>
            <a:pPr marL="285750" indent="-285750">
              <a:buFont typeface="Arial" pitchFamily="34" charset="0"/>
              <a:buChar char="•"/>
            </a:pPr>
            <a:endParaRPr lang="en-US" sz="2000" b="1" dirty="0">
              <a:latin typeface="Andalus" pitchFamily="18" charset="-78"/>
              <a:cs typeface="Andalus" pitchFamily="18" charset="-78"/>
            </a:endParaRPr>
          </a:p>
          <a:p>
            <a:pPr marL="285750" indent="-285750">
              <a:buFont typeface="Arial" pitchFamily="34" charset="0"/>
              <a:buChar char="•"/>
            </a:pPr>
            <a:r>
              <a:rPr lang="en-US" sz="2000" b="1" dirty="0">
                <a:latin typeface="Andalus" pitchFamily="18" charset="-78"/>
                <a:cs typeface="Andalus" pitchFamily="18" charset="-78"/>
              </a:rPr>
              <a:t>The use of </a:t>
            </a:r>
            <a:r>
              <a:rPr lang="en-US" sz="2000" b="1" dirty="0">
                <a:solidFill>
                  <a:srgbClr val="C00000"/>
                </a:solidFill>
                <a:latin typeface="Andalus" pitchFamily="18" charset="-78"/>
                <a:cs typeface="Andalus" pitchFamily="18" charset="-78"/>
              </a:rPr>
              <a:t>pediatric or ophthalmic instruments facilitates </a:t>
            </a:r>
            <a:r>
              <a:rPr lang="en-US" sz="2000" b="1" dirty="0">
                <a:latin typeface="Andalus" pitchFamily="18" charset="-78"/>
                <a:cs typeface="Andalus" pitchFamily="18" charset="-78"/>
              </a:rPr>
              <a:t>surgery of the ureter. These instruments tend to be smaller and more delicate and may cause less tissue trauma than larger instruments</a:t>
            </a:r>
          </a:p>
        </p:txBody>
      </p:sp>
      <p:sp>
        <p:nvSpPr>
          <p:cNvPr id="5" name="Rectangle 4"/>
          <p:cNvSpPr/>
          <p:nvPr/>
        </p:nvSpPr>
        <p:spPr>
          <a:xfrm>
            <a:off x="1066800" y="533400"/>
            <a:ext cx="6934200" cy="523220"/>
          </a:xfrm>
          <a:prstGeom prst="rect">
            <a:avLst/>
          </a:prstGeom>
        </p:spPr>
        <p:txBody>
          <a:bodyPr wrap="square">
            <a:spAutoFit/>
          </a:bodyPr>
          <a:lstStyle/>
          <a:p>
            <a:r>
              <a:rPr lang="en-US" sz="2800" b="1" dirty="0">
                <a:solidFill>
                  <a:srgbClr val="C00000"/>
                </a:solidFill>
                <a:latin typeface="Andalus" pitchFamily="18" charset="-78"/>
                <a:cs typeface="Andalus" pitchFamily="18" charset="-78"/>
              </a:rPr>
              <a:t>Materials and special instruments  </a:t>
            </a:r>
            <a:endParaRPr lang="en-US" sz="2800" b="1" dirty="0"/>
          </a:p>
        </p:txBody>
      </p:sp>
      <p:sp>
        <p:nvSpPr>
          <p:cNvPr id="7" name="Footer Placeholder 6">
            <a:extLst>
              <a:ext uri="{FF2B5EF4-FFF2-40B4-BE49-F238E27FC236}">
                <a16:creationId xmlns:a16="http://schemas.microsoft.com/office/drawing/2014/main" id="{8B1F0189-7EB2-5344-5FAF-4A5BA016E3E2}"/>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702246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253465"/>
            <a:ext cx="7802880" cy="762000"/>
          </a:xfrm>
        </p:spPr>
        <p:txBody>
          <a:bodyPr>
            <a:normAutofit/>
          </a:bodyPr>
          <a:lstStyle/>
          <a:p>
            <a:pPr algn="ctr"/>
            <a:r>
              <a:rPr lang="en-US" sz="2800" dirty="0">
                <a:solidFill>
                  <a:srgbClr val="C00000"/>
                </a:solidFill>
                <a:latin typeface="Andalus" pitchFamily="18" charset="-78"/>
                <a:cs typeface="Andalus" pitchFamily="18" charset="-78"/>
              </a:rPr>
              <a:t>ABNORMALITIES OF THE KIDNEY </a:t>
            </a:r>
          </a:p>
        </p:txBody>
      </p:sp>
      <p:sp>
        <p:nvSpPr>
          <p:cNvPr id="5" name="Rectangle 4"/>
          <p:cNvSpPr/>
          <p:nvPr/>
        </p:nvSpPr>
        <p:spPr>
          <a:xfrm>
            <a:off x="432460" y="1143000"/>
            <a:ext cx="8229600" cy="4770537"/>
          </a:xfrm>
          <a:prstGeom prst="rect">
            <a:avLst/>
          </a:prstGeom>
        </p:spPr>
        <p:txBody>
          <a:bodyPr wrap="square">
            <a:spAutoFit/>
          </a:bodyPr>
          <a:lstStyle/>
          <a:p>
            <a:pPr marL="285750" indent="-285750" algn="just">
              <a:buFont typeface="Arial" pitchFamily="34" charset="0"/>
              <a:buChar char="•"/>
            </a:pPr>
            <a:r>
              <a:rPr lang="en-US" sz="2400" b="1" dirty="0">
                <a:latin typeface="Baskerville Old Face" pitchFamily="18" charset="0"/>
              </a:rPr>
              <a:t>Developmental Anomalies:</a:t>
            </a:r>
          </a:p>
          <a:p>
            <a:pPr marL="457200" indent="-457200" algn="just">
              <a:buAutoNum type="alphaLcPeriod"/>
            </a:pPr>
            <a:r>
              <a:rPr lang="en-US" sz="2000" b="1" dirty="0">
                <a:solidFill>
                  <a:srgbClr val="C00000"/>
                </a:solidFill>
                <a:latin typeface="Baskerville Old Face" pitchFamily="18" charset="0"/>
              </a:rPr>
              <a:t>Renal Agenesis</a:t>
            </a:r>
          </a:p>
          <a:p>
            <a:pPr marL="457200" indent="-457200" algn="just">
              <a:buAutoNum type="alphaLcPeriod"/>
            </a:pPr>
            <a:endParaRPr lang="en-US" sz="2000" b="1" dirty="0">
              <a:solidFill>
                <a:srgbClr val="C00000"/>
              </a:solidFill>
              <a:latin typeface="Baskerville Old Face" pitchFamily="18" charset="0"/>
            </a:endParaRPr>
          </a:p>
          <a:p>
            <a:pPr marL="457200" indent="-457200" algn="just">
              <a:buAutoNum type="alphaLcPeriod"/>
            </a:pPr>
            <a:r>
              <a:rPr lang="en-US" sz="2000" b="1" dirty="0">
                <a:solidFill>
                  <a:srgbClr val="C00000"/>
                </a:solidFill>
                <a:latin typeface="Baskerville Old Face" pitchFamily="18" charset="0"/>
              </a:rPr>
              <a:t>Renal </a:t>
            </a:r>
            <a:r>
              <a:rPr lang="en-US" sz="2000" b="1" dirty="0" err="1">
                <a:solidFill>
                  <a:srgbClr val="C00000"/>
                </a:solidFill>
                <a:latin typeface="Baskerville Old Face" pitchFamily="18" charset="0"/>
              </a:rPr>
              <a:t>Ectopia</a:t>
            </a:r>
            <a:r>
              <a:rPr lang="en-US" sz="2000" b="1" dirty="0">
                <a:solidFill>
                  <a:srgbClr val="C00000"/>
                </a:solidFill>
                <a:latin typeface="Baskerville Old Face" pitchFamily="18" charset="0"/>
              </a:rPr>
              <a:t> </a:t>
            </a:r>
            <a:r>
              <a:rPr lang="en-US" sz="2000" b="1" dirty="0">
                <a:latin typeface="Baskerville Old Face" pitchFamily="18" charset="0"/>
              </a:rPr>
              <a:t>-The kidneys normally “ascend” from the pelvic region to the level of the </a:t>
            </a:r>
            <a:r>
              <a:rPr lang="en-US" sz="2000" b="1" dirty="0" err="1">
                <a:latin typeface="Baskerville Old Face" pitchFamily="18" charset="0"/>
              </a:rPr>
              <a:t>thoraco</a:t>
            </a:r>
            <a:r>
              <a:rPr lang="en-US" sz="2000" b="1" dirty="0">
                <a:latin typeface="Baskerville Old Face" pitchFamily="18" charset="0"/>
              </a:rPr>
              <a:t>- lumbar junction. Ectopic kidneys are usually found within the pelvic area, although they may be found anywhere along the normal path of ascension or even in the thorax. Ectopic kidneys should function normally and may be found incidentally during routine abdominal imaging or exploratory surgery.</a:t>
            </a:r>
          </a:p>
          <a:p>
            <a:pPr marL="457200" indent="-457200" algn="just">
              <a:buAutoNum type="alphaLcPeriod"/>
            </a:pPr>
            <a:endParaRPr lang="en-US" sz="2000" b="1" dirty="0">
              <a:latin typeface="Baskerville Old Face" pitchFamily="18" charset="0"/>
            </a:endParaRPr>
          </a:p>
          <a:p>
            <a:pPr marL="457200" indent="-457200" algn="just">
              <a:buAutoNum type="alphaLcPeriod"/>
            </a:pPr>
            <a:r>
              <a:rPr lang="en-US" sz="2000" b="1" dirty="0">
                <a:solidFill>
                  <a:srgbClr val="C00000"/>
                </a:solidFill>
                <a:latin typeface="Baskerville Old Face" pitchFamily="18" charset="0"/>
              </a:rPr>
              <a:t>Fused Kidney </a:t>
            </a:r>
            <a:r>
              <a:rPr lang="en-US" sz="2000" b="1" dirty="0">
                <a:latin typeface="Baskerville Old Face" pitchFamily="18" charset="0"/>
              </a:rPr>
              <a:t>-The fused kidney is often shaped more like a horseshoe rather than the more typical bean shape. Most fused kidneys function normally.</a:t>
            </a:r>
          </a:p>
          <a:p>
            <a:pPr marL="457200" indent="-457200" algn="just">
              <a:buAutoNum type="alphaLcPeriod"/>
            </a:pPr>
            <a:endParaRPr lang="en-US" sz="2000" b="1" dirty="0">
              <a:latin typeface="Baskerville Old Face" pitchFamily="18" charset="0"/>
            </a:endParaRPr>
          </a:p>
          <a:p>
            <a:pPr marL="457200" indent="-457200" algn="just">
              <a:buAutoNum type="alphaLcPeriod"/>
            </a:pPr>
            <a:r>
              <a:rPr lang="en-US" sz="2000" b="1" dirty="0">
                <a:solidFill>
                  <a:srgbClr val="C00000"/>
                </a:solidFill>
                <a:latin typeface="Baskerville Old Face" pitchFamily="18" charset="0"/>
              </a:rPr>
              <a:t>Polycystic Kidney Disease </a:t>
            </a:r>
          </a:p>
        </p:txBody>
      </p:sp>
      <p:sp>
        <p:nvSpPr>
          <p:cNvPr id="7" name="Footer Placeholder 6">
            <a:extLst>
              <a:ext uri="{FF2B5EF4-FFF2-40B4-BE49-F238E27FC236}">
                <a16:creationId xmlns:a16="http://schemas.microsoft.com/office/drawing/2014/main" id="{C9293999-EC39-FDE9-20AF-7414886CE226}"/>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803490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300" y="1066800"/>
            <a:ext cx="8153400" cy="4124206"/>
          </a:xfrm>
          <a:prstGeom prst="rect">
            <a:avLst/>
          </a:prstGeom>
        </p:spPr>
        <p:txBody>
          <a:bodyPr wrap="square">
            <a:spAutoFit/>
          </a:bodyPr>
          <a:lstStyle/>
          <a:p>
            <a:pPr algn="just"/>
            <a:endParaRPr lang="en-US" sz="1800" dirty="0">
              <a:solidFill>
                <a:schemeClr val="tx1"/>
              </a:solidFill>
              <a:latin typeface="Baskerville Old Face" pitchFamily="18" charset="0"/>
            </a:endParaRPr>
          </a:p>
          <a:p>
            <a:pPr marL="285750" indent="-285750" algn="just">
              <a:buFont typeface="Wingdings" panose="05000000000000000000" pitchFamily="2" charset="2"/>
              <a:buChar char="§"/>
            </a:pPr>
            <a:r>
              <a:rPr lang="en-US" sz="2800" b="1" dirty="0">
                <a:solidFill>
                  <a:schemeClr val="tx1"/>
                </a:solidFill>
                <a:latin typeface="Baskerville Old Face" pitchFamily="18" charset="0"/>
              </a:rPr>
              <a:t>Renal calculi   </a:t>
            </a:r>
            <a:r>
              <a:rPr lang="en-US" dirty="0"/>
              <a:t>(nephroliths or </a:t>
            </a:r>
            <a:r>
              <a:rPr lang="en-US" dirty="0" err="1"/>
              <a:t>renoliths</a:t>
            </a:r>
            <a:r>
              <a:rPr lang="en-US" dirty="0"/>
              <a:t>):</a:t>
            </a:r>
          </a:p>
          <a:p>
            <a:pPr algn="just"/>
            <a:r>
              <a:rPr lang="en-US" b="1" dirty="0"/>
              <a:t>Causes &amp; Pathophysiology:</a:t>
            </a:r>
          </a:p>
          <a:p>
            <a:pPr algn="just"/>
            <a:r>
              <a:rPr lang="en-US" dirty="0"/>
              <a:t>over saturation of urine with </a:t>
            </a:r>
            <a:r>
              <a:rPr lang="en-US" dirty="0" err="1">
                <a:solidFill>
                  <a:srgbClr val="FF0000"/>
                </a:solidFill>
              </a:rPr>
              <a:t>calculogenic</a:t>
            </a:r>
            <a:r>
              <a:rPr lang="en-US" dirty="0">
                <a:solidFill>
                  <a:srgbClr val="FF0000"/>
                </a:solidFill>
              </a:rPr>
              <a:t> substances</a:t>
            </a:r>
            <a:r>
              <a:rPr lang="en-US" dirty="0"/>
              <a:t>. </a:t>
            </a:r>
          </a:p>
          <a:p>
            <a:pPr marL="342900" indent="-342900" algn="just">
              <a:buFont typeface="Arial" pitchFamily="34" charset="0"/>
              <a:buChar char="•"/>
            </a:pPr>
            <a:r>
              <a:rPr lang="en-US" dirty="0"/>
              <a:t>Plasma concentrations of </a:t>
            </a:r>
            <a:r>
              <a:rPr lang="en-US" dirty="0" err="1"/>
              <a:t>calculogenic</a:t>
            </a:r>
            <a:r>
              <a:rPr lang="en-US" dirty="0"/>
              <a:t> substances may be increased by a variety of causes such as </a:t>
            </a:r>
          </a:p>
          <a:p>
            <a:pPr marL="342900" indent="-342900" algn="just">
              <a:buAutoNum type="alphaLcPeriod"/>
            </a:pPr>
            <a:r>
              <a:rPr lang="en-US" dirty="0"/>
              <a:t>Organ dysfunction </a:t>
            </a:r>
          </a:p>
          <a:p>
            <a:pPr marL="342900" indent="-342900" algn="just">
              <a:buAutoNum type="alphaLcPeriod"/>
            </a:pPr>
            <a:r>
              <a:rPr lang="en-US" dirty="0" err="1"/>
              <a:t>Neoplasia</a:t>
            </a:r>
            <a:r>
              <a:rPr lang="en-US" dirty="0"/>
              <a:t> (e.g., </a:t>
            </a:r>
            <a:r>
              <a:rPr lang="en-US" dirty="0" err="1"/>
              <a:t>hypercalcemia</a:t>
            </a:r>
            <a:r>
              <a:rPr lang="en-US" dirty="0"/>
              <a:t> secondary to parathyroid tumors or </a:t>
            </a:r>
            <a:r>
              <a:rPr lang="en-US" dirty="0" err="1"/>
              <a:t>paraneoplastic</a:t>
            </a:r>
            <a:r>
              <a:rPr lang="en-US" dirty="0"/>
              <a:t> syndrome)</a:t>
            </a:r>
          </a:p>
          <a:p>
            <a:pPr marL="342900" indent="-342900" algn="just">
              <a:buAutoNum type="alphaLcPeriod"/>
            </a:pPr>
            <a:r>
              <a:rPr lang="en-US" dirty="0"/>
              <a:t>Increased calcium intake</a:t>
            </a:r>
          </a:p>
          <a:p>
            <a:pPr marL="342900" indent="-342900" algn="just">
              <a:buAutoNum type="alphaLcPeriod"/>
            </a:pPr>
            <a:r>
              <a:rPr lang="en-US" dirty="0"/>
              <a:t>Drugs</a:t>
            </a:r>
          </a:p>
          <a:p>
            <a:pPr marL="342900" indent="-342900" algn="just">
              <a:buAutoNum type="alphaLcPeriod"/>
            </a:pPr>
            <a:r>
              <a:rPr lang="en-US" dirty="0"/>
              <a:t>Increased intestinal absorption</a:t>
            </a:r>
          </a:p>
          <a:p>
            <a:pPr marL="342900" indent="-342900" algn="just">
              <a:buAutoNum type="alphaLcPeriod"/>
            </a:pPr>
            <a:r>
              <a:rPr lang="en-US" dirty="0"/>
              <a:t>Impaired renal reabsorption</a:t>
            </a:r>
          </a:p>
          <a:p>
            <a:pPr marL="342900" indent="-342900" algn="just">
              <a:buAutoNum type="alphaLcPeriod"/>
            </a:pPr>
            <a:r>
              <a:rPr lang="en-US" dirty="0"/>
              <a:t>Excessive skeletal mobilization. </a:t>
            </a:r>
          </a:p>
        </p:txBody>
      </p:sp>
      <p:sp>
        <p:nvSpPr>
          <p:cNvPr id="8" name="Title 1">
            <a:extLst>
              <a:ext uri="{FF2B5EF4-FFF2-40B4-BE49-F238E27FC236}">
                <a16:creationId xmlns:a16="http://schemas.microsoft.com/office/drawing/2014/main" id="{246CC967-3A98-601A-C546-D892A8542BD9}"/>
              </a:ext>
            </a:extLst>
          </p:cNvPr>
          <p:cNvSpPr>
            <a:spLocks noGrp="1"/>
          </p:cNvSpPr>
          <p:nvPr>
            <p:ph type="title"/>
          </p:nvPr>
        </p:nvSpPr>
        <p:spPr>
          <a:xfrm>
            <a:off x="495300" y="228600"/>
            <a:ext cx="6678612" cy="557213"/>
          </a:xfrm>
        </p:spPr>
        <p:txBody>
          <a:bodyPr>
            <a:normAutofit/>
          </a:bodyPr>
          <a:lstStyle/>
          <a:p>
            <a:pPr algn="ctr"/>
            <a:r>
              <a:rPr lang="en-US" sz="2800" dirty="0">
                <a:solidFill>
                  <a:srgbClr val="C00000"/>
                </a:solidFill>
                <a:latin typeface="Andalus" pitchFamily="18" charset="-78"/>
                <a:cs typeface="Andalus" pitchFamily="18" charset="-78"/>
              </a:rPr>
              <a:t>ABNORMALITIES OF THE KIDNEY </a:t>
            </a:r>
          </a:p>
        </p:txBody>
      </p:sp>
      <p:sp>
        <p:nvSpPr>
          <p:cNvPr id="10" name="TextBox 9">
            <a:extLst>
              <a:ext uri="{FF2B5EF4-FFF2-40B4-BE49-F238E27FC236}">
                <a16:creationId xmlns:a16="http://schemas.microsoft.com/office/drawing/2014/main" id="{91040972-F5F6-4658-A830-BAA759E28736}"/>
              </a:ext>
            </a:extLst>
          </p:cNvPr>
          <p:cNvSpPr txBox="1"/>
          <p:nvPr/>
        </p:nvSpPr>
        <p:spPr>
          <a:xfrm>
            <a:off x="3962400" y="5329534"/>
            <a:ext cx="5029200" cy="923330"/>
          </a:xfrm>
          <a:prstGeom prst="rect">
            <a:avLst/>
          </a:prstGeom>
          <a:noFill/>
        </p:spPr>
        <p:txBody>
          <a:bodyPr wrap="square">
            <a:spAutoFit/>
          </a:bodyPr>
          <a:lstStyle/>
          <a:p>
            <a:pPr marL="285750" indent="-285750" algn="just">
              <a:buFont typeface="Arial" pitchFamily="34" charset="0"/>
              <a:buChar char="•"/>
            </a:pPr>
            <a:r>
              <a:rPr lang="en-US" b="1" dirty="0">
                <a:solidFill>
                  <a:srgbClr val="C00000"/>
                </a:solidFill>
              </a:rPr>
              <a:t>NOTE: </a:t>
            </a:r>
            <a:r>
              <a:rPr lang="en-US" b="1" dirty="0"/>
              <a:t>Most feline calculi </a:t>
            </a:r>
            <a:r>
              <a:rPr lang="en-US" dirty="0"/>
              <a:t>are composed of calcium salts (calcium oxalates, calcium phosphates)</a:t>
            </a:r>
          </a:p>
        </p:txBody>
      </p:sp>
      <p:sp>
        <p:nvSpPr>
          <p:cNvPr id="6" name="Footer Placeholder 6">
            <a:extLst>
              <a:ext uri="{FF2B5EF4-FFF2-40B4-BE49-F238E27FC236}">
                <a16:creationId xmlns:a16="http://schemas.microsoft.com/office/drawing/2014/main" id="{790A8CF0-B3A8-ADF5-45E3-11C24FA98FB4}"/>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045528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94" y="636318"/>
            <a:ext cx="7802880" cy="762000"/>
          </a:xfrm>
        </p:spPr>
        <p:txBody>
          <a:bodyPr>
            <a:normAutofit/>
          </a:bodyPr>
          <a:lstStyle/>
          <a:p>
            <a:pPr algn="ctr"/>
            <a:r>
              <a:rPr lang="en-US" sz="3200" dirty="0">
                <a:solidFill>
                  <a:schemeClr val="tx1"/>
                </a:solidFill>
                <a:latin typeface="Baskerville Old Face" pitchFamily="18" charset="0"/>
              </a:rPr>
              <a:t>Clinical Findings</a:t>
            </a:r>
            <a:r>
              <a:rPr lang="en-US" sz="3400" dirty="0">
                <a:solidFill>
                  <a:schemeClr val="tx1"/>
                </a:solidFill>
                <a:latin typeface="Baskerville Old Face" pitchFamily="18" charset="0"/>
                <a:cs typeface="Andalus" pitchFamily="18" charset="-78"/>
              </a:rPr>
              <a:t> </a:t>
            </a:r>
          </a:p>
        </p:txBody>
      </p:sp>
      <p:sp>
        <p:nvSpPr>
          <p:cNvPr id="5" name="Rectangle 4"/>
          <p:cNvSpPr/>
          <p:nvPr/>
        </p:nvSpPr>
        <p:spPr>
          <a:xfrm>
            <a:off x="473034" y="1371599"/>
            <a:ext cx="8229600" cy="3170099"/>
          </a:xfrm>
          <a:prstGeom prst="rect">
            <a:avLst/>
          </a:prstGeom>
        </p:spPr>
        <p:txBody>
          <a:bodyPr wrap="square">
            <a:spAutoFit/>
          </a:bodyPr>
          <a:lstStyle/>
          <a:p>
            <a:pPr marL="342900" indent="-342900" algn="just">
              <a:buFont typeface="Arial" pitchFamily="34" charset="0"/>
              <a:buChar char="•"/>
            </a:pPr>
            <a:endParaRPr lang="en-US" sz="2000" dirty="0">
              <a:latin typeface="Baskerville Old Face" pitchFamily="18" charset="0"/>
            </a:endParaRPr>
          </a:p>
          <a:p>
            <a:pPr marL="342900" indent="-342900" algn="just">
              <a:buFont typeface="Arial" pitchFamily="34" charset="0"/>
              <a:buChar char="•"/>
            </a:pPr>
            <a:r>
              <a:rPr lang="en-US" sz="2000" dirty="0">
                <a:latin typeface="Baskerville Old Face" pitchFamily="18" charset="0"/>
              </a:rPr>
              <a:t>Absent or nonspecific (e.g., vomiting, lethargy, anorexia) or may be associated with underlying diseases (e.g., encephalopathy or poor body condition.</a:t>
            </a:r>
          </a:p>
          <a:p>
            <a:pPr marL="342900" indent="-342900" algn="just">
              <a:buFont typeface="Arial" pitchFamily="34" charset="0"/>
              <a:buChar char="•"/>
            </a:pPr>
            <a:endParaRPr lang="en-US" sz="2000" dirty="0">
              <a:latin typeface="Baskerville Old Face" pitchFamily="18" charset="0"/>
            </a:endParaRPr>
          </a:p>
          <a:p>
            <a:pPr marL="342900" indent="-342900" algn="just">
              <a:buFont typeface="Arial" pitchFamily="34" charset="0"/>
              <a:buChar char="•"/>
            </a:pPr>
            <a:r>
              <a:rPr lang="en-US" sz="2000" dirty="0" err="1">
                <a:solidFill>
                  <a:srgbClr val="FF0000"/>
                </a:solidFill>
                <a:latin typeface="Baskerville Old Face" pitchFamily="18" charset="0"/>
              </a:rPr>
              <a:t>Renomegaly</a:t>
            </a:r>
            <a:r>
              <a:rPr lang="en-US" sz="2000" dirty="0">
                <a:latin typeface="Baskerville Old Face" pitchFamily="18" charset="0"/>
              </a:rPr>
              <a:t>, </a:t>
            </a:r>
            <a:r>
              <a:rPr lang="en-US" sz="2000" dirty="0" err="1">
                <a:solidFill>
                  <a:srgbClr val="FF0000"/>
                </a:solidFill>
                <a:latin typeface="Baskerville Old Face" pitchFamily="18" charset="0"/>
              </a:rPr>
              <a:t>nonpainful</a:t>
            </a:r>
            <a:r>
              <a:rPr lang="en-US" sz="2000" dirty="0">
                <a:solidFill>
                  <a:srgbClr val="FF0000"/>
                </a:solidFill>
                <a:latin typeface="Baskerville Old Face" pitchFamily="18" charset="0"/>
              </a:rPr>
              <a:t> hematuria</a:t>
            </a:r>
            <a:r>
              <a:rPr lang="en-US" sz="2000" dirty="0">
                <a:latin typeface="Baskerville Old Face" pitchFamily="18" charset="0"/>
              </a:rPr>
              <a:t>, </a:t>
            </a:r>
            <a:r>
              <a:rPr lang="en-US" sz="2000" dirty="0">
                <a:solidFill>
                  <a:srgbClr val="FF0000"/>
                </a:solidFill>
                <a:latin typeface="Baskerville Old Face" pitchFamily="18" charset="0"/>
              </a:rPr>
              <a:t>pyelonephritis</a:t>
            </a:r>
            <a:r>
              <a:rPr lang="en-US" sz="2000" dirty="0">
                <a:latin typeface="Baskerville Old Face" pitchFamily="18" charset="0"/>
              </a:rPr>
              <a:t>, </a:t>
            </a:r>
            <a:r>
              <a:rPr lang="en-US" sz="2000" dirty="0">
                <a:solidFill>
                  <a:srgbClr val="FF0000"/>
                </a:solidFill>
                <a:latin typeface="Baskerville Old Face" pitchFamily="18" charset="0"/>
              </a:rPr>
              <a:t>primary renal failure</a:t>
            </a:r>
            <a:r>
              <a:rPr lang="en-US" sz="2000" dirty="0">
                <a:latin typeface="Baskerville Old Face" pitchFamily="18" charset="0"/>
              </a:rPr>
              <a:t>, </a:t>
            </a:r>
            <a:r>
              <a:rPr lang="en-US" sz="2000" dirty="0">
                <a:solidFill>
                  <a:srgbClr val="FF0000"/>
                </a:solidFill>
                <a:latin typeface="Baskerville Old Face" pitchFamily="18" charset="0"/>
              </a:rPr>
              <a:t>and nonspecific abdominal pain (renal colic).</a:t>
            </a:r>
          </a:p>
          <a:p>
            <a:pPr marL="342900" indent="-342900" algn="just">
              <a:buFont typeface="Arial" pitchFamily="34" charset="0"/>
              <a:buChar char="•"/>
            </a:pPr>
            <a:endParaRPr lang="en-US" sz="2000" dirty="0">
              <a:latin typeface="Baskerville Old Face" pitchFamily="18" charset="0"/>
            </a:endParaRPr>
          </a:p>
          <a:p>
            <a:pPr marL="342900" indent="-342900" algn="just">
              <a:buFont typeface="Arial" pitchFamily="34" charset="0"/>
              <a:buChar char="•"/>
            </a:pPr>
            <a:r>
              <a:rPr lang="en-US" sz="2000" dirty="0">
                <a:latin typeface="Baskerville Old Face" pitchFamily="18" charset="0"/>
              </a:rPr>
              <a:t>Changes on blood work are usually mild or absent unless obstruction, pyelonephritis. </a:t>
            </a:r>
          </a:p>
        </p:txBody>
      </p:sp>
      <p:sp>
        <p:nvSpPr>
          <p:cNvPr id="6" name="TextBox 5">
            <a:extLst>
              <a:ext uri="{FF2B5EF4-FFF2-40B4-BE49-F238E27FC236}">
                <a16:creationId xmlns:a16="http://schemas.microsoft.com/office/drawing/2014/main" id="{9D36DD1D-B671-D4E8-A5EE-0AA02D4394F3}"/>
              </a:ext>
            </a:extLst>
          </p:cNvPr>
          <p:cNvSpPr txBox="1"/>
          <p:nvPr/>
        </p:nvSpPr>
        <p:spPr>
          <a:xfrm>
            <a:off x="3917274" y="5105400"/>
            <a:ext cx="4572000" cy="923330"/>
          </a:xfrm>
          <a:prstGeom prst="rect">
            <a:avLst/>
          </a:prstGeom>
          <a:noFill/>
        </p:spPr>
        <p:txBody>
          <a:bodyPr wrap="square">
            <a:spAutoFit/>
          </a:bodyPr>
          <a:lstStyle/>
          <a:p>
            <a:r>
              <a:rPr lang="en-US" dirty="0">
                <a:solidFill>
                  <a:srgbClr val="FF0000"/>
                </a:solidFill>
                <a:latin typeface="Baskerville Old Face" pitchFamily="18" charset="0"/>
              </a:rPr>
              <a:t>NOTE: </a:t>
            </a:r>
            <a:r>
              <a:rPr lang="en-US" sz="1800" dirty="0">
                <a:solidFill>
                  <a:srgbClr val="FF0000"/>
                </a:solidFill>
                <a:latin typeface="Baskerville Old Face" pitchFamily="18" charset="0"/>
              </a:rPr>
              <a:t>Abnormalities on urinalysis may include hematuria, pyuria, bacteriuria, or crystalluria. </a:t>
            </a:r>
            <a:endParaRPr lang="en-GB" dirty="0">
              <a:solidFill>
                <a:srgbClr val="FF0000"/>
              </a:solidFill>
            </a:endParaRPr>
          </a:p>
        </p:txBody>
      </p:sp>
      <p:sp>
        <p:nvSpPr>
          <p:cNvPr id="8" name="Footer Placeholder 6">
            <a:extLst>
              <a:ext uri="{FF2B5EF4-FFF2-40B4-BE49-F238E27FC236}">
                <a16:creationId xmlns:a16="http://schemas.microsoft.com/office/drawing/2014/main" id="{EE4F663E-31C8-559D-284F-9A04059727F2}"/>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720410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02880" cy="762000"/>
          </a:xfrm>
        </p:spPr>
        <p:txBody>
          <a:bodyPr>
            <a:normAutofit/>
          </a:bodyPr>
          <a:lstStyle/>
          <a:p>
            <a:r>
              <a:rPr lang="en-US" sz="3600" b="1" dirty="0">
                <a:solidFill>
                  <a:srgbClr val="C00000"/>
                </a:solidFill>
                <a:latin typeface="Andalus" pitchFamily="18" charset="-78"/>
                <a:cs typeface="Andalus" pitchFamily="18" charset="-78"/>
              </a:rPr>
              <a:t>Kidney surgery </a:t>
            </a:r>
            <a:r>
              <a:rPr lang="en-US" sz="3600" b="1" dirty="0" err="1">
                <a:solidFill>
                  <a:srgbClr val="C00000"/>
                </a:solidFill>
                <a:latin typeface="Andalus" pitchFamily="18" charset="-78"/>
                <a:cs typeface="Andalus" pitchFamily="18" charset="-78"/>
              </a:rPr>
              <a:t>termology</a:t>
            </a:r>
            <a:r>
              <a:rPr lang="en-US" sz="3600" b="1" dirty="0">
                <a:solidFill>
                  <a:srgbClr val="C00000"/>
                </a:solidFill>
                <a:latin typeface="Andalus" pitchFamily="18" charset="-78"/>
                <a:cs typeface="Andalus" pitchFamily="18" charset="-78"/>
              </a:rPr>
              <a:t>  </a:t>
            </a:r>
            <a:endParaRPr lang="en-US" sz="3600" b="1" dirty="0"/>
          </a:p>
        </p:txBody>
      </p:sp>
      <p:sp>
        <p:nvSpPr>
          <p:cNvPr id="3" name="Rectangle 2"/>
          <p:cNvSpPr/>
          <p:nvPr/>
        </p:nvSpPr>
        <p:spPr>
          <a:xfrm>
            <a:off x="457200" y="1371600"/>
            <a:ext cx="8229600" cy="5170646"/>
          </a:xfrm>
          <a:prstGeom prst="rect">
            <a:avLst/>
          </a:prstGeom>
        </p:spPr>
        <p:txBody>
          <a:bodyPr wrap="square">
            <a:spAutoFit/>
          </a:bodyPr>
          <a:lstStyle/>
          <a:p>
            <a:pPr lvl="0" algn="just">
              <a:lnSpc>
                <a:spcPct val="200000"/>
              </a:lnSpc>
            </a:pPr>
            <a:r>
              <a:rPr lang="en-US" sz="2400" b="1" dirty="0">
                <a:latin typeface="Andalus" pitchFamily="18" charset="-78"/>
                <a:cs typeface="Andalus" pitchFamily="18" charset="-78"/>
              </a:rPr>
              <a:t>1. </a:t>
            </a:r>
            <a:r>
              <a:rPr lang="en-US" sz="2400" b="1" dirty="0">
                <a:solidFill>
                  <a:schemeClr val="accent1"/>
                </a:solidFill>
                <a:latin typeface="Andalus" pitchFamily="18" charset="-78"/>
                <a:cs typeface="Andalus" pitchFamily="18" charset="-78"/>
              </a:rPr>
              <a:t>Nephrectomy:</a:t>
            </a:r>
            <a:r>
              <a:rPr lang="en-US" sz="2400" dirty="0">
                <a:solidFill>
                  <a:schemeClr val="accent1"/>
                </a:solidFill>
                <a:latin typeface="Andalus" pitchFamily="18" charset="-78"/>
                <a:cs typeface="Andalus" pitchFamily="18" charset="-78"/>
              </a:rPr>
              <a:t> </a:t>
            </a:r>
            <a:r>
              <a:rPr lang="en-US" sz="2400" dirty="0">
                <a:latin typeface="Andalus" pitchFamily="18" charset="-78"/>
                <a:cs typeface="Andalus" pitchFamily="18" charset="-78"/>
              </a:rPr>
              <a:t>is an excision of the kidney</a:t>
            </a:r>
          </a:p>
          <a:p>
            <a:pPr lvl="0" algn="just">
              <a:lnSpc>
                <a:spcPct val="200000"/>
              </a:lnSpc>
            </a:pPr>
            <a:r>
              <a:rPr lang="en-US" sz="2400" b="1" dirty="0">
                <a:latin typeface="Andalus" pitchFamily="18" charset="-78"/>
                <a:cs typeface="Andalus" pitchFamily="18" charset="-78"/>
              </a:rPr>
              <a:t>2. </a:t>
            </a:r>
            <a:r>
              <a:rPr lang="en-US" sz="2400" b="1" dirty="0">
                <a:solidFill>
                  <a:schemeClr val="accent1"/>
                </a:solidFill>
                <a:latin typeface="Andalus" pitchFamily="18" charset="-78"/>
                <a:cs typeface="Andalus" pitchFamily="18" charset="-78"/>
              </a:rPr>
              <a:t>Nephrotomy:</a:t>
            </a:r>
            <a:r>
              <a:rPr lang="en-US" sz="2400" dirty="0">
                <a:solidFill>
                  <a:schemeClr val="accent1"/>
                </a:solidFill>
                <a:latin typeface="Andalus" pitchFamily="18" charset="-78"/>
                <a:cs typeface="Andalus" pitchFamily="18" charset="-78"/>
              </a:rPr>
              <a:t> </a:t>
            </a:r>
            <a:r>
              <a:rPr lang="en-US" sz="2400" dirty="0">
                <a:latin typeface="Andalus" pitchFamily="18" charset="-78"/>
                <a:cs typeface="Andalus" pitchFamily="18" charset="-78"/>
              </a:rPr>
              <a:t>is a surgical incision into the kidney. </a:t>
            </a:r>
          </a:p>
          <a:p>
            <a:pPr lvl="0" algn="just">
              <a:lnSpc>
                <a:spcPct val="200000"/>
              </a:lnSpc>
            </a:pPr>
            <a:r>
              <a:rPr lang="en-US" sz="2400" b="1" dirty="0">
                <a:latin typeface="Andalus" pitchFamily="18" charset="-78"/>
                <a:cs typeface="Andalus" pitchFamily="18" charset="-78"/>
              </a:rPr>
              <a:t>3. </a:t>
            </a:r>
            <a:r>
              <a:rPr lang="en-US" sz="2400" b="1" dirty="0">
                <a:solidFill>
                  <a:schemeClr val="accent1"/>
                </a:solidFill>
                <a:latin typeface="Andalus" pitchFamily="18" charset="-78"/>
                <a:cs typeface="Andalus" pitchFamily="18" charset="-78"/>
              </a:rPr>
              <a:t>Nephrostomy:</a:t>
            </a:r>
            <a:r>
              <a:rPr lang="en-US" sz="2400" dirty="0">
                <a:solidFill>
                  <a:schemeClr val="accent1"/>
                </a:solidFill>
                <a:latin typeface="Andalus" pitchFamily="18" charset="-78"/>
                <a:cs typeface="Andalus" pitchFamily="18" charset="-78"/>
              </a:rPr>
              <a:t> </a:t>
            </a:r>
            <a:r>
              <a:rPr lang="en-US" sz="2400" dirty="0">
                <a:latin typeface="Andalus" pitchFamily="18" charset="-78"/>
                <a:cs typeface="Andalus" pitchFamily="18" charset="-78"/>
              </a:rPr>
              <a:t>is creation of a permanent fistula leading into the pelvis of the kidney; temporary nephrostomy tubes .</a:t>
            </a:r>
          </a:p>
          <a:p>
            <a:pPr lvl="0" algn="just">
              <a:lnSpc>
                <a:spcPct val="200000"/>
              </a:lnSpc>
            </a:pPr>
            <a:r>
              <a:rPr lang="en-US" sz="2400" dirty="0">
                <a:latin typeface="Andalus" pitchFamily="18" charset="-78"/>
                <a:cs typeface="Andalus" pitchFamily="18" charset="-78"/>
              </a:rPr>
              <a:t>4. </a:t>
            </a:r>
            <a:r>
              <a:rPr lang="en-US" sz="2400" dirty="0">
                <a:solidFill>
                  <a:schemeClr val="accent1"/>
                </a:solidFill>
                <a:latin typeface="Andalus" pitchFamily="18" charset="-78"/>
                <a:cs typeface="Andalus" pitchFamily="18" charset="-78"/>
              </a:rPr>
              <a:t>Nephropyelostomy </a:t>
            </a:r>
            <a:r>
              <a:rPr lang="en-US" sz="2400" dirty="0">
                <a:latin typeface="Andalus" pitchFamily="18" charset="-78"/>
                <a:cs typeface="Andalus" pitchFamily="18" charset="-78"/>
              </a:rPr>
              <a:t>Tube Placement is occasionally used to divert urine when obstructive uropathy occurs or when the proximal ureter has been avulsed from the kidney. </a:t>
            </a:r>
          </a:p>
        </p:txBody>
      </p:sp>
      <p:sp>
        <p:nvSpPr>
          <p:cNvPr id="7" name="Footer Placeholder 6">
            <a:extLst>
              <a:ext uri="{FF2B5EF4-FFF2-40B4-BE49-F238E27FC236}">
                <a16:creationId xmlns:a16="http://schemas.microsoft.com/office/drawing/2014/main" id="{AE04BF4A-ABC0-22DA-D745-DCFA53B655B2}"/>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571034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0227"/>
            <a:ext cx="7802880" cy="762000"/>
          </a:xfrm>
        </p:spPr>
        <p:txBody>
          <a:bodyPr>
            <a:normAutofit/>
          </a:bodyPr>
          <a:lstStyle/>
          <a:p>
            <a:pPr algn="ctr"/>
            <a:r>
              <a:rPr lang="en-US" sz="3400" dirty="0">
                <a:solidFill>
                  <a:schemeClr val="tx1"/>
                </a:solidFill>
                <a:latin typeface="Andalus" pitchFamily="18" charset="-78"/>
                <a:cs typeface="Andalus" pitchFamily="18" charset="-78"/>
              </a:rPr>
              <a:t>Causes of renal calculi &amp; pathogenesis </a:t>
            </a:r>
          </a:p>
        </p:txBody>
      </p:sp>
      <p:sp>
        <p:nvSpPr>
          <p:cNvPr id="7" name="Rectangle 6"/>
          <p:cNvSpPr/>
          <p:nvPr/>
        </p:nvSpPr>
        <p:spPr>
          <a:xfrm>
            <a:off x="495300" y="1584905"/>
            <a:ext cx="8153400" cy="4893647"/>
          </a:xfrm>
          <a:prstGeom prst="rect">
            <a:avLst/>
          </a:prstGeom>
        </p:spPr>
        <p:txBody>
          <a:bodyPr wrap="square">
            <a:spAutoFit/>
          </a:bodyPr>
          <a:lstStyle/>
          <a:p>
            <a:pPr marL="285750" indent="-285750">
              <a:buFont typeface="Arial" pitchFamily="34" charset="0"/>
              <a:buChar char="•"/>
            </a:pPr>
            <a:r>
              <a:rPr lang="en-US" sz="2400" dirty="0">
                <a:solidFill>
                  <a:srgbClr val="0070C0"/>
                </a:solidFill>
                <a:latin typeface="Baskerville Old Face" pitchFamily="18" charset="0"/>
              </a:rPr>
              <a:t>Increased </a:t>
            </a:r>
            <a:r>
              <a:rPr lang="en-US" sz="2400" dirty="0">
                <a:latin typeface="Baskerville Old Face" pitchFamily="18" charset="0"/>
              </a:rPr>
              <a:t>mineral salt concentration in the urine (can result from diet or urinary tract infection).</a:t>
            </a:r>
          </a:p>
          <a:p>
            <a:pPr marL="285750" indent="-285750">
              <a:buFont typeface="Arial" pitchFamily="34" charset="0"/>
              <a:buChar char="•"/>
            </a:pPr>
            <a:r>
              <a:rPr lang="en-US" sz="2400" dirty="0">
                <a:solidFill>
                  <a:srgbClr val="0070C0"/>
                </a:solidFill>
                <a:latin typeface="Baskerville Old Face" pitchFamily="18" charset="0"/>
              </a:rPr>
              <a:t>Increased </a:t>
            </a:r>
            <a:r>
              <a:rPr lang="en-US" sz="2400" dirty="0">
                <a:latin typeface="Baskerville Old Face" pitchFamily="18" charset="0"/>
              </a:rPr>
              <a:t>water reabsorption by the kidneys</a:t>
            </a:r>
          </a:p>
          <a:p>
            <a:pPr marL="285750" indent="-285750">
              <a:buFont typeface="Arial" pitchFamily="34" charset="0"/>
              <a:buChar char="•"/>
            </a:pPr>
            <a:r>
              <a:rPr lang="en-US" sz="2400" dirty="0">
                <a:latin typeface="Baskerville Old Face" pitchFamily="18" charset="0"/>
              </a:rPr>
              <a:t>Changes in urine pH (can result from diet or urinary tract infection).</a:t>
            </a:r>
          </a:p>
          <a:p>
            <a:pPr marL="285750" indent="-285750">
              <a:buFont typeface="Arial" pitchFamily="34" charset="0"/>
              <a:buChar char="•"/>
            </a:pPr>
            <a:r>
              <a:rPr lang="en-US" sz="2400" dirty="0">
                <a:solidFill>
                  <a:srgbClr val="0070C0"/>
                </a:solidFill>
                <a:latin typeface="Baskerville Old Face" pitchFamily="18" charset="0"/>
              </a:rPr>
              <a:t>Urinary tract infection </a:t>
            </a:r>
            <a:r>
              <a:rPr lang="en-US" sz="2400" dirty="0">
                <a:latin typeface="Baskerville Old Face" pitchFamily="18" charset="0"/>
              </a:rPr>
              <a:t>– bacteria produce </a:t>
            </a:r>
            <a:r>
              <a:rPr lang="en-US" sz="2400" dirty="0">
                <a:solidFill>
                  <a:srgbClr val="FF0000"/>
                </a:solidFill>
                <a:latin typeface="Baskerville Old Face" pitchFamily="18" charset="0"/>
              </a:rPr>
              <a:t>urease</a:t>
            </a:r>
            <a:r>
              <a:rPr lang="en-US" sz="2400" dirty="0">
                <a:latin typeface="Baskerville Old Face" pitchFamily="18" charset="0"/>
              </a:rPr>
              <a:t>, an enzyme that breaks down urea in dog urine resulting in a more alkaline urine </a:t>
            </a:r>
            <a:r>
              <a:rPr lang="en-US" sz="2400" dirty="0" err="1">
                <a:latin typeface="Baskerville Old Face" pitchFamily="18" charset="0"/>
              </a:rPr>
              <a:t>pH.</a:t>
            </a:r>
            <a:endParaRPr lang="en-US" sz="2400" dirty="0">
              <a:latin typeface="Baskerville Old Face" pitchFamily="18" charset="0"/>
            </a:endParaRPr>
          </a:p>
          <a:p>
            <a:pPr marL="285750" indent="-285750">
              <a:buFont typeface="Arial" pitchFamily="34" charset="0"/>
              <a:buChar char="•"/>
            </a:pPr>
            <a:r>
              <a:rPr lang="en-US" sz="2400" dirty="0">
                <a:solidFill>
                  <a:srgbClr val="0070C0"/>
                </a:solidFill>
                <a:latin typeface="Baskerville Old Face" pitchFamily="18" charset="0"/>
              </a:rPr>
              <a:t>Long term use of diuretics</a:t>
            </a:r>
          </a:p>
          <a:p>
            <a:pPr marL="285750" indent="-285750">
              <a:buFont typeface="Arial" pitchFamily="34" charset="0"/>
              <a:buChar char="•"/>
            </a:pPr>
            <a:r>
              <a:rPr lang="en-US" sz="2400" dirty="0">
                <a:solidFill>
                  <a:srgbClr val="0070C0"/>
                </a:solidFill>
                <a:latin typeface="Baskerville Old Face" pitchFamily="18" charset="0"/>
              </a:rPr>
              <a:t>Dehydration</a:t>
            </a:r>
          </a:p>
          <a:p>
            <a:pPr marL="285750" indent="-285750">
              <a:buFont typeface="Arial" pitchFamily="34" charset="0"/>
              <a:buChar char="•"/>
            </a:pPr>
            <a:r>
              <a:rPr lang="en-US" sz="2400" dirty="0">
                <a:solidFill>
                  <a:srgbClr val="0070C0"/>
                </a:solidFill>
                <a:latin typeface="Baskerville Old Face" pitchFamily="18" charset="0"/>
              </a:rPr>
              <a:t>Genetic predisposition </a:t>
            </a:r>
            <a:r>
              <a:rPr lang="en-US" sz="2400" dirty="0">
                <a:latin typeface="Baskerville Old Face" pitchFamily="18" charset="0"/>
              </a:rPr>
              <a:t>- breeds include (but are not limited to) the bichon fries, </a:t>
            </a:r>
            <a:r>
              <a:rPr lang="en-US" sz="2400" dirty="0" err="1">
                <a:latin typeface="Baskerville Old Face" pitchFamily="18" charset="0"/>
              </a:rPr>
              <a:t>lhasa</a:t>
            </a:r>
            <a:r>
              <a:rPr lang="en-US" sz="2400" dirty="0">
                <a:latin typeface="Baskerville Old Face" pitchFamily="18" charset="0"/>
              </a:rPr>
              <a:t> </a:t>
            </a:r>
            <a:r>
              <a:rPr lang="en-US" sz="2400" dirty="0" err="1">
                <a:latin typeface="Baskerville Old Face" pitchFamily="18" charset="0"/>
              </a:rPr>
              <a:t>apso</a:t>
            </a:r>
            <a:r>
              <a:rPr lang="en-US" sz="2400" dirty="0">
                <a:latin typeface="Baskerville Old Face" pitchFamily="18" charset="0"/>
              </a:rPr>
              <a:t>, miniature schnauzer, and Yorkshire terrier.</a:t>
            </a:r>
          </a:p>
        </p:txBody>
      </p:sp>
      <p:sp>
        <p:nvSpPr>
          <p:cNvPr id="6" name="Footer Placeholder 6">
            <a:extLst>
              <a:ext uri="{FF2B5EF4-FFF2-40B4-BE49-F238E27FC236}">
                <a16:creationId xmlns:a16="http://schemas.microsoft.com/office/drawing/2014/main" id="{0A2406A7-7437-9A92-E5D8-1722A76DCB13}"/>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
        <p:nvSpPr>
          <p:cNvPr id="3" name="TextBox 2">
            <a:extLst>
              <a:ext uri="{FF2B5EF4-FFF2-40B4-BE49-F238E27FC236}">
                <a16:creationId xmlns:a16="http://schemas.microsoft.com/office/drawing/2014/main" id="{3FACBC2A-5B43-A15E-D621-8CF5A7AD6D27}"/>
              </a:ext>
            </a:extLst>
          </p:cNvPr>
          <p:cNvSpPr txBox="1"/>
          <p:nvPr/>
        </p:nvSpPr>
        <p:spPr>
          <a:xfrm>
            <a:off x="6699783" y="1023825"/>
            <a:ext cx="1912703" cy="369332"/>
          </a:xfrm>
          <a:prstGeom prst="rect">
            <a:avLst/>
          </a:prstGeom>
          <a:noFill/>
        </p:spPr>
        <p:txBody>
          <a:bodyPr wrap="none" rtlCol="0">
            <a:spAutoFit/>
          </a:bodyPr>
          <a:lstStyle/>
          <a:p>
            <a:r>
              <a:rPr lang="en-US" dirty="0">
                <a:solidFill>
                  <a:srgbClr val="FF0000"/>
                </a:solidFill>
              </a:rPr>
              <a:t>Very important </a:t>
            </a:r>
            <a:endParaRPr lang="en-GB" dirty="0">
              <a:solidFill>
                <a:srgbClr val="FF0000"/>
              </a:solidFill>
            </a:endParaRPr>
          </a:p>
        </p:txBody>
      </p:sp>
    </p:spTree>
    <p:extLst>
      <p:ext uri="{BB962C8B-B14F-4D97-AF65-F5344CB8AC3E}">
        <p14:creationId xmlns:p14="http://schemas.microsoft.com/office/powerpoint/2010/main" val="2024936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ED8A-A669-74C0-8E73-B55C4989FF19}"/>
              </a:ext>
            </a:extLst>
          </p:cNvPr>
          <p:cNvSpPr>
            <a:spLocks noGrp="1"/>
          </p:cNvSpPr>
          <p:nvPr>
            <p:ph type="title"/>
          </p:nvPr>
        </p:nvSpPr>
        <p:spPr/>
        <p:txBody>
          <a:bodyPr/>
          <a:lstStyle/>
          <a:p>
            <a:endParaRPr lang="en-GB"/>
          </a:p>
        </p:txBody>
      </p:sp>
      <p:pic>
        <p:nvPicPr>
          <p:cNvPr id="1026" name="Picture 2" descr="Bichon Frisé - Wikipedia">
            <a:extLst>
              <a:ext uri="{FF2B5EF4-FFF2-40B4-BE49-F238E27FC236}">
                <a16:creationId xmlns:a16="http://schemas.microsoft.com/office/drawing/2014/main" id="{CB5AE44F-BF87-76AF-9F6A-BCB4837EF3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710" y="1859284"/>
            <a:ext cx="21717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hasa Apso Dog Breed Information">
            <a:extLst>
              <a:ext uri="{FF2B5EF4-FFF2-40B4-BE49-F238E27FC236}">
                <a16:creationId xmlns:a16="http://schemas.microsoft.com/office/drawing/2014/main" id="{EDD5B234-588B-EA9D-5F0D-CE4EAC30B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37" y="1847480"/>
            <a:ext cx="21717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38158F-0B35-5DE5-375D-73923DED3372}"/>
              </a:ext>
            </a:extLst>
          </p:cNvPr>
          <p:cNvPicPr>
            <a:picLocks noChangeAspect="1"/>
          </p:cNvPicPr>
          <p:nvPr/>
        </p:nvPicPr>
        <p:blipFill rotWithShape="1">
          <a:blip r:embed="rId4"/>
          <a:srcRect l="14107" r="22033" b="6939"/>
          <a:stretch/>
        </p:blipFill>
        <p:spPr>
          <a:xfrm>
            <a:off x="4918340" y="1833196"/>
            <a:ext cx="1662500" cy="1455055"/>
          </a:xfrm>
          <a:prstGeom prst="rect">
            <a:avLst/>
          </a:prstGeom>
        </p:spPr>
      </p:pic>
      <p:pic>
        <p:nvPicPr>
          <p:cNvPr id="5" name="Picture 4">
            <a:extLst>
              <a:ext uri="{FF2B5EF4-FFF2-40B4-BE49-F238E27FC236}">
                <a16:creationId xmlns:a16="http://schemas.microsoft.com/office/drawing/2014/main" id="{ED942BCE-4160-5E3F-1F0A-DC4D8DFED737}"/>
              </a:ext>
            </a:extLst>
          </p:cNvPr>
          <p:cNvPicPr>
            <a:picLocks noChangeAspect="1"/>
          </p:cNvPicPr>
          <p:nvPr/>
        </p:nvPicPr>
        <p:blipFill>
          <a:blip r:embed="rId5"/>
          <a:stretch>
            <a:fillRect/>
          </a:stretch>
        </p:blipFill>
        <p:spPr>
          <a:xfrm>
            <a:off x="6717846" y="1872428"/>
            <a:ext cx="1662500" cy="1455055"/>
          </a:xfrm>
          <a:prstGeom prst="rect">
            <a:avLst/>
          </a:prstGeom>
        </p:spPr>
      </p:pic>
      <p:sp>
        <p:nvSpPr>
          <p:cNvPr id="7" name="TextBox 6">
            <a:extLst>
              <a:ext uri="{FF2B5EF4-FFF2-40B4-BE49-F238E27FC236}">
                <a16:creationId xmlns:a16="http://schemas.microsoft.com/office/drawing/2014/main" id="{18602EB2-5ACA-54D3-849F-C8DF86104A81}"/>
              </a:ext>
            </a:extLst>
          </p:cNvPr>
          <p:cNvSpPr txBox="1"/>
          <p:nvPr/>
        </p:nvSpPr>
        <p:spPr>
          <a:xfrm>
            <a:off x="451675" y="3569750"/>
            <a:ext cx="8305800" cy="369332"/>
          </a:xfrm>
          <a:prstGeom prst="rect">
            <a:avLst/>
          </a:prstGeom>
          <a:noFill/>
        </p:spPr>
        <p:txBody>
          <a:bodyPr wrap="square">
            <a:spAutoFit/>
          </a:bodyPr>
          <a:lstStyle/>
          <a:p>
            <a:r>
              <a:rPr lang="en-US" sz="1800" dirty="0">
                <a:latin typeface="Baskerville Old Face" pitchFamily="18" charset="0"/>
              </a:rPr>
              <a:t>bichon fries</a:t>
            </a:r>
            <a:r>
              <a:rPr lang="en-US" dirty="0">
                <a:latin typeface="Baskerville Old Face" pitchFamily="18" charset="0"/>
              </a:rPr>
              <a:t>                        </a:t>
            </a:r>
            <a:r>
              <a:rPr lang="en-US" sz="1800" dirty="0" err="1">
                <a:latin typeface="Baskerville Old Face" pitchFamily="18" charset="0"/>
              </a:rPr>
              <a:t>lhasa</a:t>
            </a:r>
            <a:r>
              <a:rPr lang="en-US" sz="1800" dirty="0">
                <a:latin typeface="Baskerville Old Face" pitchFamily="18" charset="0"/>
              </a:rPr>
              <a:t> apso</a:t>
            </a:r>
            <a:r>
              <a:rPr lang="en-US" dirty="0">
                <a:latin typeface="Baskerville Old Face" pitchFamily="18" charset="0"/>
              </a:rPr>
              <a:t>                  </a:t>
            </a:r>
            <a:r>
              <a:rPr lang="en-US" sz="1800" dirty="0">
                <a:latin typeface="Baskerville Old Face" pitchFamily="18" charset="0"/>
              </a:rPr>
              <a:t>miniature schnauzer     Yorkshire terrier.</a:t>
            </a:r>
            <a:endParaRPr lang="en-GB" dirty="0"/>
          </a:p>
        </p:txBody>
      </p:sp>
    </p:spTree>
    <p:extLst>
      <p:ext uri="{BB962C8B-B14F-4D97-AF65-F5344CB8AC3E}">
        <p14:creationId xmlns:p14="http://schemas.microsoft.com/office/powerpoint/2010/main" val="2025721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1" y="457200"/>
            <a:ext cx="8915400" cy="5640006"/>
          </a:xfrm>
          <a:prstGeom prst="rect">
            <a:avLst/>
          </a:prstGeom>
        </p:spPr>
        <p:txBody>
          <a:bodyPr wrap="square">
            <a:spAutoFit/>
          </a:bodyPr>
          <a:lstStyle/>
          <a:p>
            <a:pPr algn="ctr">
              <a:lnSpc>
                <a:spcPct val="200000"/>
              </a:lnSpc>
            </a:pPr>
            <a:r>
              <a:rPr lang="en-US" sz="1400" b="1" i="1" dirty="0">
                <a:latin typeface="Andalus" pitchFamily="18" charset="-78"/>
                <a:cs typeface="Andalus" pitchFamily="18" charset="-78"/>
              </a:rPr>
              <a:t>  </a:t>
            </a:r>
          </a:p>
          <a:p>
            <a:pPr>
              <a:lnSpc>
                <a:spcPct val="150000"/>
              </a:lnSpc>
            </a:pPr>
            <a:r>
              <a:rPr lang="en-US" sz="2800" b="1" i="1" dirty="0">
                <a:latin typeface="Andalus" pitchFamily="18" charset="-78"/>
                <a:cs typeface="Andalus" pitchFamily="18" charset="-78"/>
              </a:rPr>
              <a:t>    Surgery for Renal problem is recommended in:</a:t>
            </a:r>
          </a:p>
          <a:p>
            <a:pPr marL="457200" indent="-457200" algn="just">
              <a:lnSpc>
                <a:spcPct val="150000"/>
              </a:lnSpc>
              <a:buFont typeface="+mj-lt"/>
              <a:buAutoNum type="arabicPeriod"/>
            </a:pPr>
            <a:r>
              <a:rPr lang="en-US" sz="2800" dirty="0">
                <a:latin typeface="Andalus" pitchFamily="18" charset="-78"/>
                <a:cs typeface="Andalus" pitchFamily="18" charset="-78"/>
              </a:rPr>
              <a:t>Unresponsive pyelonephritis.</a:t>
            </a:r>
          </a:p>
          <a:p>
            <a:pPr marL="457200" indent="-457200" algn="just">
              <a:lnSpc>
                <a:spcPct val="150000"/>
              </a:lnSpc>
              <a:buFont typeface="+mj-lt"/>
              <a:buAutoNum type="arabicPeriod"/>
            </a:pPr>
            <a:r>
              <a:rPr lang="en-US" sz="2800" dirty="0">
                <a:latin typeface="Andalus" pitchFamily="18" charset="-78"/>
                <a:cs typeface="Andalus" pitchFamily="18" charset="-78"/>
              </a:rPr>
              <a:t>Perinephric abscesses or cysts.</a:t>
            </a:r>
          </a:p>
          <a:p>
            <a:pPr marL="457200" indent="-457200" algn="just">
              <a:lnSpc>
                <a:spcPct val="150000"/>
              </a:lnSpc>
              <a:buFont typeface="+mj-lt"/>
              <a:buAutoNum type="arabicPeriod"/>
            </a:pPr>
            <a:r>
              <a:rPr lang="en-US" sz="2800" dirty="0">
                <a:latin typeface="Andalus" pitchFamily="18" charset="-78"/>
                <a:cs typeface="Andalus" pitchFamily="18" charset="-78"/>
              </a:rPr>
              <a:t>Unilateral renal neoplasia. </a:t>
            </a:r>
          </a:p>
          <a:p>
            <a:pPr marL="457200" indent="-457200" algn="just">
              <a:lnSpc>
                <a:spcPct val="150000"/>
              </a:lnSpc>
              <a:buFont typeface="+mj-lt"/>
              <a:buAutoNum type="arabicPeriod"/>
            </a:pPr>
            <a:r>
              <a:rPr lang="en-US" sz="2800" dirty="0">
                <a:latin typeface="Andalus" pitchFamily="18" charset="-78"/>
                <a:cs typeface="Andalus" pitchFamily="18" charset="-78"/>
              </a:rPr>
              <a:t>Severe renal trauma.</a:t>
            </a:r>
          </a:p>
          <a:p>
            <a:pPr marL="457200" indent="-457200" algn="just">
              <a:lnSpc>
                <a:spcPct val="150000"/>
              </a:lnSpc>
              <a:buFont typeface="+mj-lt"/>
              <a:buAutoNum type="arabicPeriod"/>
            </a:pPr>
            <a:r>
              <a:rPr lang="en-US" sz="2800" dirty="0">
                <a:latin typeface="Andalus" pitchFamily="18" charset="-78"/>
                <a:cs typeface="Andalus" pitchFamily="18" charset="-78"/>
              </a:rPr>
              <a:t>Ureteral conditions that cause severe and irresolvable </a:t>
            </a:r>
            <a:r>
              <a:rPr lang="en-US" sz="2800" dirty="0" err="1">
                <a:latin typeface="Andalus" pitchFamily="18" charset="-78"/>
                <a:cs typeface="Andalus" pitchFamily="18" charset="-78"/>
              </a:rPr>
              <a:t>hydronephrosis</a:t>
            </a:r>
            <a:r>
              <a:rPr lang="en-US" sz="2800" dirty="0">
                <a:latin typeface="Andalus" pitchFamily="18" charset="-78"/>
                <a:cs typeface="Andalus" pitchFamily="18" charset="-78"/>
              </a:rPr>
              <a:t>.</a:t>
            </a:r>
          </a:p>
          <a:p>
            <a:pPr marL="457200" indent="-457200" algn="just">
              <a:lnSpc>
                <a:spcPct val="150000"/>
              </a:lnSpc>
              <a:buFont typeface="+mj-lt"/>
              <a:buAutoNum type="arabicPeriod"/>
            </a:pPr>
            <a:r>
              <a:rPr lang="en-US" sz="2800" dirty="0">
                <a:latin typeface="Andalus" pitchFamily="18" charset="-78"/>
                <a:cs typeface="Andalus" pitchFamily="18" charset="-78"/>
              </a:rPr>
              <a:t>Non-respond to treatment renal calculi</a:t>
            </a:r>
            <a:r>
              <a:rPr lang="en-US" sz="2400" dirty="0">
                <a:latin typeface="Andalus" pitchFamily="18" charset="-78"/>
                <a:cs typeface="Andalus" pitchFamily="18" charset="-78"/>
              </a:rPr>
              <a:t>.</a:t>
            </a:r>
          </a:p>
        </p:txBody>
      </p:sp>
      <p:sp>
        <p:nvSpPr>
          <p:cNvPr id="2" name="TextBox 1">
            <a:extLst>
              <a:ext uri="{FF2B5EF4-FFF2-40B4-BE49-F238E27FC236}">
                <a16:creationId xmlns:a16="http://schemas.microsoft.com/office/drawing/2014/main" id="{203462C3-4B20-A439-1338-EDB1AEC8ECB0}"/>
              </a:ext>
            </a:extLst>
          </p:cNvPr>
          <p:cNvSpPr txBox="1"/>
          <p:nvPr/>
        </p:nvSpPr>
        <p:spPr>
          <a:xfrm>
            <a:off x="5791200" y="87868"/>
            <a:ext cx="1912703" cy="369332"/>
          </a:xfrm>
          <a:prstGeom prst="rect">
            <a:avLst/>
          </a:prstGeom>
          <a:noFill/>
        </p:spPr>
        <p:txBody>
          <a:bodyPr wrap="none" rtlCol="0">
            <a:spAutoFit/>
          </a:bodyPr>
          <a:lstStyle/>
          <a:p>
            <a:r>
              <a:rPr lang="en-US" dirty="0">
                <a:solidFill>
                  <a:srgbClr val="FF0000"/>
                </a:solidFill>
              </a:rPr>
              <a:t>Very important </a:t>
            </a:r>
            <a:endParaRPr lang="en-GB" dirty="0">
              <a:solidFill>
                <a:srgbClr val="FF0000"/>
              </a:solidFill>
            </a:endParaRPr>
          </a:p>
        </p:txBody>
      </p:sp>
      <p:sp>
        <p:nvSpPr>
          <p:cNvPr id="6" name="TextBox 5">
            <a:extLst>
              <a:ext uri="{FF2B5EF4-FFF2-40B4-BE49-F238E27FC236}">
                <a16:creationId xmlns:a16="http://schemas.microsoft.com/office/drawing/2014/main" id="{AE448C6A-3244-FDB9-33BB-994929FF5345}"/>
              </a:ext>
            </a:extLst>
          </p:cNvPr>
          <p:cNvSpPr txBox="1"/>
          <p:nvPr/>
        </p:nvSpPr>
        <p:spPr>
          <a:xfrm>
            <a:off x="4686301" y="3059668"/>
            <a:ext cx="4270721" cy="369332"/>
          </a:xfrm>
          <a:prstGeom prst="rect">
            <a:avLst/>
          </a:prstGeom>
          <a:noFill/>
        </p:spPr>
        <p:txBody>
          <a:bodyPr wrap="none" rtlCol="0">
            <a:spAutoFit/>
          </a:bodyPr>
          <a:lstStyle/>
          <a:p>
            <a:r>
              <a:rPr lang="en-US" dirty="0">
                <a:solidFill>
                  <a:srgbClr val="0070C0"/>
                </a:solidFill>
              </a:rPr>
              <a:t>Why only unilateral but not bilateral  </a:t>
            </a:r>
            <a:endParaRPr lang="en-GB" dirty="0">
              <a:solidFill>
                <a:srgbClr val="0070C0"/>
              </a:solidFill>
            </a:endParaRPr>
          </a:p>
        </p:txBody>
      </p:sp>
      <p:sp>
        <p:nvSpPr>
          <p:cNvPr id="7" name="TextBox 6">
            <a:extLst>
              <a:ext uri="{FF2B5EF4-FFF2-40B4-BE49-F238E27FC236}">
                <a16:creationId xmlns:a16="http://schemas.microsoft.com/office/drawing/2014/main" id="{5086EB25-E4B8-677C-7D04-A8D81BE0FD7D}"/>
              </a:ext>
            </a:extLst>
          </p:cNvPr>
          <p:cNvSpPr txBox="1"/>
          <p:nvPr/>
        </p:nvSpPr>
        <p:spPr>
          <a:xfrm>
            <a:off x="3307872" y="4964668"/>
            <a:ext cx="2686954" cy="369332"/>
          </a:xfrm>
          <a:prstGeom prst="rect">
            <a:avLst/>
          </a:prstGeom>
          <a:noFill/>
        </p:spPr>
        <p:txBody>
          <a:bodyPr wrap="none" rtlCol="0">
            <a:spAutoFit/>
          </a:bodyPr>
          <a:lstStyle/>
          <a:p>
            <a:r>
              <a:rPr lang="en-US" dirty="0">
                <a:solidFill>
                  <a:srgbClr val="0070C0"/>
                </a:solidFill>
              </a:rPr>
              <a:t>What is </a:t>
            </a:r>
            <a:r>
              <a:rPr lang="en-US" sz="1800" dirty="0">
                <a:solidFill>
                  <a:srgbClr val="0070C0"/>
                </a:solidFill>
                <a:latin typeface="Andalus" pitchFamily="18" charset="-78"/>
                <a:cs typeface="Andalus" pitchFamily="18" charset="-78"/>
              </a:rPr>
              <a:t>hydronephrosis ?</a:t>
            </a:r>
            <a:endParaRPr lang="en-GB" dirty="0">
              <a:solidFill>
                <a:srgbClr val="0070C0"/>
              </a:solidFill>
            </a:endParaRPr>
          </a:p>
        </p:txBody>
      </p:sp>
      <p:sp>
        <p:nvSpPr>
          <p:cNvPr id="8" name="Title 1">
            <a:extLst>
              <a:ext uri="{FF2B5EF4-FFF2-40B4-BE49-F238E27FC236}">
                <a16:creationId xmlns:a16="http://schemas.microsoft.com/office/drawing/2014/main" id="{3FBB76F4-4456-4BAD-0DE0-455288CCA6D9}"/>
              </a:ext>
            </a:extLst>
          </p:cNvPr>
          <p:cNvSpPr>
            <a:spLocks noGrp="1"/>
          </p:cNvSpPr>
          <p:nvPr>
            <p:ph type="title"/>
          </p:nvPr>
        </p:nvSpPr>
        <p:spPr>
          <a:xfrm>
            <a:off x="76200" y="240496"/>
            <a:ext cx="7827475" cy="533400"/>
          </a:xfrm>
        </p:spPr>
        <p:txBody>
          <a:bodyPr>
            <a:noAutofit/>
          </a:bodyPr>
          <a:lstStyle/>
          <a:p>
            <a:r>
              <a:rPr lang="en-US" sz="3200" b="1" dirty="0">
                <a:solidFill>
                  <a:srgbClr val="FF0000"/>
                </a:solidFill>
                <a:highlight>
                  <a:srgbClr val="C0C0C0"/>
                </a:highlight>
                <a:latin typeface="Andalus" pitchFamily="18" charset="-78"/>
                <a:cs typeface="Andalus" pitchFamily="18" charset="-78"/>
              </a:rPr>
              <a:t>Indications</a:t>
            </a:r>
          </a:p>
        </p:txBody>
      </p:sp>
      <p:sp>
        <p:nvSpPr>
          <p:cNvPr id="10" name="Footer Placeholder 6">
            <a:extLst>
              <a:ext uri="{FF2B5EF4-FFF2-40B4-BE49-F238E27FC236}">
                <a16:creationId xmlns:a16="http://schemas.microsoft.com/office/drawing/2014/main" id="{606F02BA-EB15-35D0-5582-07A029CD76D5}"/>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13907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47D2-1A1D-55DD-9026-78A7AA3B11D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42B5199-EA0E-B7D8-5320-CD07ADF507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285" y="452718"/>
            <a:ext cx="4043401" cy="5834186"/>
          </a:xfrm>
        </p:spPr>
      </p:pic>
      <p:pic>
        <p:nvPicPr>
          <p:cNvPr id="7" name="Picture 6">
            <a:extLst>
              <a:ext uri="{FF2B5EF4-FFF2-40B4-BE49-F238E27FC236}">
                <a16:creationId xmlns:a16="http://schemas.microsoft.com/office/drawing/2014/main" id="{DD53D34E-5270-0AF2-F094-05ED02011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445" y="490818"/>
            <a:ext cx="4423618" cy="5834186"/>
          </a:xfrm>
          <a:prstGeom prst="rect">
            <a:avLst/>
          </a:prstGeom>
        </p:spPr>
      </p:pic>
      <p:sp>
        <p:nvSpPr>
          <p:cNvPr id="8" name="Footer Placeholder 6">
            <a:extLst>
              <a:ext uri="{FF2B5EF4-FFF2-40B4-BE49-F238E27FC236}">
                <a16:creationId xmlns:a16="http://schemas.microsoft.com/office/drawing/2014/main" id="{A3D6AFC4-1C09-5D7F-E813-A67325D3A6A6}"/>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2073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02880" cy="762000"/>
          </a:xfrm>
        </p:spPr>
        <p:txBody>
          <a:bodyPr>
            <a:normAutofit/>
          </a:bodyPr>
          <a:lstStyle/>
          <a:p>
            <a:pPr algn="ctr"/>
            <a:r>
              <a:rPr lang="en-US" sz="3400" dirty="0">
                <a:solidFill>
                  <a:schemeClr val="tx1"/>
                </a:solidFill>
                <a:latin typeface="Andalus" pitchFamily="18" charset="-78"/>
                <a:cs typeface="Andalus" pitchFamily="18" charset="-78"/>
              </a:rPr>
              <a:t>Calculi types</a:t>
            </a:r>
          </a:p>
        </p:txBody>
      </p:sp>
      <p:sp>
        <p:nvSpPr>
          <p:cNvPr id="6" name="Rectangle 5"/>
          <p:cNvSpPr/>
          <p:nvPr/>
        </p:nvSpPr>
        <p:spPr>
          <a:xfrm>
            <a:off x="685800" y="1599164"/>
            <a:ext cx="6553200" cy="1938992"/>
          </a:xfrm>
          <a:prstGeom prst="rect">
            <a:avLst/>
          </a:prstGeom>
        </p:spPr>
        <p:txBody>
          <a:bodyPr wrap="square">
            <a:spAutoFit/>
          </a:bodyPr>
          <a:lstStyle/>
          <a:p>
            <a:pPr marL="342900" indent="-342900">
              <a:buFont typeface="Arial" pitchFamily="34" charset="0"/>
              <a:buChar char="•"/>
            </a:pPr>
            <a:r>
              <a:rPr lang="en-US" sz="2400" dirty="0">
                <a:solidFill>
                  <a:srgbClr val="0070C0"/>
                </a:solidFill>
                <a:latin typeface="Baskerville Old Face" pitchFamily="18" charset="0"/>
              </a:rPr>
              <a:t>Uric acid</a:t>
            </a:r>
          </a:p>
          <a:p>
            <a:pPr marL="342900" indent="-342900">
              <a:buFont typeface="Arial" pitchFamily="34" charset="0"/>
              <a:buChar char="•"/>
            </a:pPr>
            <a:r>
              <a:rPr lang="en-US" sz="2400" dirty="0">
                <a:solidFill>
                  <a:srgbClr val="0070C0"/>
                </a:solidFill>
                <a:latin typeface="Baskerville Old Face" pitchFamily="18" charset="0"/>
              </a:rPr>
              <a:t>Calcium oxalate</a:t>
            </a:r>
          </a:p>
          <a:p>
            <a:pPr marL="342900" indent="-342900">
              <a:buFont typeface="Arial" pitchFamily="34" charset="0"/>
              <a:buChar char="•"/>
            </a:pPr>
            <a:r>
              <a:rPr lang="en-US" sz="2400" dirty="0" err="1">
                <a:solidFill>
                  <a:srgbClr val="0070C0"/>
                </a:solidFill>
                <a:latin typeface="Baskerville Old Face" pitchFamily="18" charset="0"/>
              </a:rPr>
              <a:t>Struvite</a:t>
            </a:r>
            <a:r>
              <a:rPr lang="en-US" sz="2400" dirty="0">
                <a:solidFill>
                  <a:srgbClr val="0070C0"/>
                </a:solidFill>
                <a:latin typeface="Baskerville Old Face" pitchFamily="18" charset="0"/>
              </a:rPr>
              <a:t> (magnesium ammonium phosphate)</a:t>
            </a:r>
          </a:p>
          <a:p>
            <a:pPr marL="342900" indent="-342900">
              <a:buFont typeface="Arial" pitchFamily="34" charset="0"/>
              <a:buChar char="•"/>
            </a:pPr>
            <a:r>
              <a:rPr lang="en-US" sz="2400" dirty="0" err="1">
                <a:solidFill>
                  <a:srgbClr val="0070C0"/>
                </a:solidFill>
                <a:latin typeface="Baskerville Old Face" pitchFamily="18" charset="0"/>
              </a:rPr>
              <a:t>Cystine</a:t>
            </a:r>
            <a:endParaRPr lang="en-US" sz="2400" dirty="0">
              <a:solidFill>
                <a:srgbClr val="0070C0"/>
              </a:solidFill>
              <a:latin typeface="Baskerville Old Face" pitchFamily="18" charset="0"/>
            </a:endParaRPr>
          </a:p>
          <a:p>
            <a:pPr marL="342900" indent="-342900">
              <a:buFont typeface="Arial" pitchFamily="34" charset="0"/>
              <a:buChar char="•"/>
            </a:pPr>
            <a:r>
              <a:rPr lang="en-US" sz="2400" dirty="0">
                <a:solidFill>
                  <a:srgbClr val="0070C0"/>
                </a:solidFill>
                <a:latin typeface="Baskerville Old Face" pitchFamily="18" charset="0"/>
              </a:rPr>
              <a:t>Calcium phosphate</a:t>
            </a:r>
          </a:p>
        </p:txBody>
      </p:sp>
      <p:sp>
        <p:nvSpPr>
          <p:cNvPr id="3" name="TextBox 2">
            <a:extLst>
              <a:ext uri="{FF2B5EF4-FFF2-40B4-BE49-F238E27FC236}">
                <a16:creationId xmlns:a16="http://schemas.microsoft.com/office/drawing/2014/main" id="{B7710637-EB57-61A4-72EC-98AC56C6D100}"/>
              </a:ext>
            </a:extLst>
          </p:cNvPr>
          <p:cNvSpPr txBox="1"/>
          <p:nvPr/>
        </p:nvSpPr>
        <p:spPr>
          <a:xfrm>
            <a:off x="6781800" y="1215573"/>
            <a:ext cx="1912703" cy="369332"/>
          </a:xfrm>
          <a:prstGeom prst="rect">
            <a:avLst/>
          </a:prstGeom>
          <a:noFill/>
        </p:spPr>
        <p:txBody>
          <a:bodyPr wrap="none" rtlCol="0">
            <a:spAutoFit/>
          </a:bodyPr>
          <a:lstStyle/>
          <a:p>
            <a:r>
              <a:rPr lang="en-US" dirty="0">
                <a:solidFill>
                  <a:srgbClr val="FF0000"/>
                </a:solidFill>
              </a:rPr>
              <a:t>Very important </a:t>
            </a:r>
            <a:endParaRPr lang="en-GB" dirty="0">
              <a:solidFill>
                <a:srgbClr val="FF0000"/>
              </a:solidFill>
            </a:endParaRPr>
          </a:p>
        </p:txBody>
      </p:sp>
      <p:sp>
        <p:nvSpPr>
          <p:cNvPr id="8" name="Footer Placeholder 6">
            <a:extLst>
              <a:ext uri="{FF2B5EF4-FFF2-40B4-BE49-F238E27FC236}">
                <a16:creationId xmlns:a16="http://schemas.microsoft.com/office/drawing/2014/main" id="{3B489B44-C2F2-B1E1-55BA-DFED3307E4E3}"/>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236052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02880" cy="762000"/>
          </a:xfrm>
        </p:spPr>
        <p:txBody>
          <a:bodyPr>
            <a:normAutofit/>
          </a:bodyPr>
          <a:lstStyle/>
          <a:p>
            <a:pPr algn="ctr"/>
            <a:r>
              <a:rPr lang="en-US" sz="3400" dirty="0">
                <a:solidFill>
                  <a:schemeClr val="tx1"/>
                </a:solidFill>
                <a:latin typeface="Andalus" pitchFamily="18" charset="-78"/>
                <a:cs typeface="Andalus" pitchFamily="18" charset="-78"/>
              </a:rPr>
              <a:t>Diagnosis of the Renal Calculi</a:t>
            </a:r>
          </a:p>
        </p:txBody>
      </p:sp>
      <p:sp>
        <p:nvSpPr>
          <p:cNvPr id="3" name="Rectangle 2"/>
          <p:cNvSpPr/>
          <p:nvPr/>
        </p:nvSpPr>
        <p:spPr>
          <a:xfrm>
            <a:off x="457200" y="1859340"/>
            <a:ext cx="8229600" cy="3477875"/>
          </a:xfrm>
          <a:prstGeom prst="rect">
            <a:avLst/>
          </a:prstGeom>
        </p:spPr>
        <p:txBody>
          <a:bodyPr wrap="square">
            <a:spAutoFit/>
          </a:bodyPr>
          <a:lstStyle/>
          <a:p>
            <a:pPr marL="342900" indent="-342900" algn="just">
              <a:buFont typeface="Arial" pitchFamily="34" charset="0"/>
              <a:buChar char="•"/>
            </a:pPr>
            <a:r>
              <a:rPr lang="en-US" sz="2000" dirty="0">
                <a:latin typeface="Baskerville Old Face" pitchFamily="18" charset="0"/>
              </a:rPr>
              <a:t>Blood Examination- usually mild or absent unless obstruction, pyelonephritis.</a:t>
            </a:r>
          </a:p>
          <a:p>
            <a:pPr marL="342900" indent="-342900" algn="just">
              <a:buFont typeface="Arial" pitchFamily="34" charset="0"/>
              <a:buChar char="•"/>
            </a:pPr>
            <a:r>
              <a:rPr lang="en-US" sz="2000" dirty="0">
                <a:latin typeface="Baskerville Old Face" pitchFamily="18" charset="0"/>
              </a:rPr>
              <a:t> Abnormalities on urinalysis may include hematuria, pyuria, bacteriuria, or crystalluria. </a:t>
            </a:r>
          </a:p>
          <a:p>
            <a:pPr marL="342900" indent="-342900" algn="just">
              <a:buFont typeface="Arial" pitchFamily="34" charset="0"/>
              <a:buChar char="•"/>
            </a:pPr>
            <a:r>
              <a:rPr lang="en-US" sz="2000" dirty="0">
                <a:solidFill>
                  <a:srgbClr val="0070C0"/>
                </a:solidFill>
                <a:latin typeface="Baskerville Old Face" pitchFamily="18" charset="0"/>
              </a:rPr>
              <a:t>Urine cultures-often have no growth</a:t>
            </a:r>
            <a:r>
              <a:rPr lang="en-US" sz="2000" dirty="0">
                <a:latin typeface="Baskerville Old Face" pitchFamily="18" charset="0"/>
              </a:rPr>
              <a:t>. </a:t>
            </a:r>
          </a:p>
          <a:p>
            <a:pPr marL="342900" indent="-342900" algn="just">
              <a:buFont typeface="Arial" pitchFamily="34" charset="0"/>
              <a:buChar char="•"/>
            </a:pPr>
            <a:r>
              <a:rPr lang="en-US" sz="2000" dirty="0" err="1">
                <a:latin typeface="Baskerville Old Face" pitchFamily="18" charset="0"/>
              </a:rPr>
              <a:t>Diagnositic</a:t>
            </a:r>
            <a:r>
              <a:rPr lang="en-US" sz="2000" dirty="0">
                <a:latin typeface="Baskerville Old Face" pitchFamily="18" charset="0"/>
              </a:rPr>
              <a:t> imaging technique- </a:t>
            </a:r>
          </a:p>
          <a:p>
            <a:pPr algn="just"/>
            <a:r>
              <a:rPr lang="en-US" sz="2000" dirty="0">
                <a:latin typeface="Baskerville Old Face" pitchFamily="18" charset="0"/>
              </a:rPr>
              <a:t>      a. X-ray </a:t>
            </a:r>
          </a:p>
          <a:p>
            <a:pPr algn="just"/>
            <a:r>
              <a:rPr lang="en-US" sz="2000" dirty="0">
                <a:latin typeface="Baskerville Old Face" pitchFamily="18" charset="0"/>
              </a:rPr>
              <a:t>      b. Ultrasonography</a:t>
            </a:r>
          </a:p>
          <a:p>
            <a:pPr algn="just"/>
            <a:r>
              <a:rPr lang="en-US" sz="2000" dirty="0">
                <a:latin typeface="Baskerville Old Face" pitchFamily="18" charset="0"/>
              </a:rPr>
              <a:t>      c. CT scan</a:t>
            </a:r>
          </a:p>
          <a:p>
            <a:pPr algn="just"/>
            <a:r>
              <a:rPr lang="en-US" sz="2000" dirty="0">
                <a:latin typeface="Baskerville Old Face" pitchFamily="18" charset="0"/>
              </a:rPr>
              <a:t>      d. MRI </a:t>
            </a:r>
          </a:p>
          <a:p>
            <a:pPr algn="just"/>
            <a:endParaRPr lang="en-US" sz="2000" dirty="0">
              <a:latin typeface="Baskerville Old Face" pitchFamily="18" charset="0"/>
            </a:endParaRPr>
          </a:p>
        </p:txBody>
      </p:sp>
      <p:sp>
        <p:nvSpPr>
          <p:cNvPr id="7" name="Footer Placeholder 6">
            <a:extLst>
              <a:ext uri="{FF2B5EF4-FFF2-40B4-BE49-F238E27FC236}">
                <a16:creationId xmlns:a16="http://schemas.microsoft.com/office/drawing/2014/main" id="{BE425AFA-EC63-5822-69A2-FFB34F35712F}"/>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455582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8943" y="355333"/>
            <a:ext cx="8307347" cy="2945645"/>
            <a:chOff x="304800" y="218502"/>
            <a:chExt cx="8503920" cy="3220597"/>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304801"/>
              <a:ext cx="24384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04801"/>
              <a:ext cx="309372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8502"/>
              <a:ext cx="2645229" cy="322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05400" y="348343"/>
              <a:ext cx="353786" cy="369332"/>
            </a:xfrm>
            <a:prstGeom prst="rect">
              <a:avLst/>
            </a:prstGeom>
            <a:solidFill>
              <a:schemeClr val="bg1">
                <a:lumMod val="65000"/>
                <a:lumOff val="35000"/>
              </a:schemeClr>
            </a:solidFill>
          </p:spPr>
          <p:txBody>
            <a:bodyPr wrap="square" rtlCol="0">
              <a:spAutoFit/>
            </a:bodyPr>
            <a:lstStyle/>
            <a:p>
              <a:r>
                <a:rPr lang="en-US" b="1" dirty="0"/>
                <a:t>B</a:t>
              </a:r>
            </a:p>
          </p:txBody>
        </p:sp>
        <p:sp>
          <p:nvSpPr>
            <p:cNvPr id="10" name="TextBox 9"/>
            <p:cNvSpPr txBox="1"/>
            <p:nvPr/>
          </p:nvSpPr>
          <p:spPr>
            <a:xfrm>
              <a:off x="8382000" y="348343"/>
              <a:ext cx="397122" cy="369332"/>
            </a:xfrm>
            <a:prstGeom prst="rect">
              <a:avLst/>
            </a:prstGeom>
            <a:solidFill>
              <a:schemeClr val="bg1">
                <a:lumMod val="50000"/>
                <a:lumOff val="50000"/>
              </a:schemeClr>
            </a:solidFill>
          </p:spPr>
          <p:txBody>
            <a:bodyPr wrap="square" rtlCol="0">
              <a:spAutoFit/>
            </a:bodyPr>
            <a:lstStyle/>
            <a:p>
              <a:r>
                <a:rPr lang="en-US" b="1" dirty="0"/>
                <a:t>C</a:t>
              </a:r>
            </a:p>
          </p:txBody>
        </p:sp>
      </p:grpSp>
      <p:grpSp>
        <p:nvGrpSpPr>
          <p:cNvPr id="16" name="Group 15"/>
          <p:cNvGrpSpPr/>
          <p:nvPr/>
        </p:nvGrpSpPr>
        <p:grpSpPr>
          <a:xfrm>
            <a:off x="550550" y="3505200"/>
            <a:ext cx="8001000" cy="2033022"/>
            <a:chOff x="0" y="4344459"/>
            <a:chExt cx="9144000" cy="2427161"/>
          </a:xfrm>
        </p:grpSpPr>
        <p:grpSp>
          <p:nvGrpSpPr>
            <p:cNvPr id="19" name="Group 18"/>
            <p:cNvGrpSpPr/>
            <p:nvPr/>
          </p:nvGrpSpPr>
          <p:grpSpPr>
            <a:xfrm>
              <a:off x="76200" y="4344459"/>
              <a:ext cx="8915400" cy="1569660"/>
              <a:chOff x="76200" y="3581400"/>
              <a:chExt cx="8915400" cy="1569660"/>
            </a:xfrm>
          </p:grpSpPr>
          <p:sp>
            <p:nvSpPr>
              <p:cNvPr id="21" name="Rectangle 20"/>
              <p:cNvSpPr/>
              <p:nvPr/>
            </p:nvSpPr>
            <p:spPr>
              <a:xfrm>
                <a:off x="2833675" y="3581400"/>
                <a:ext cx="2805125" cy="1569660"/>
              </a:xfrm>
              <a:prstGeom prst="rect">
                <a:avLst/>
              </a:prstGeom>
            </p:spPr>
            <p:txBody>
              <a:bodyPr wrap="square">
                <a:spAutoFit/>
              </a:bodyPr>
              <a:lstStyle/>
              <a:p>
                <a:pPr algn="just"/>
                <a:r>
                  <a:rPr lang="en-US" sz="1600" dirty="0">
                    <a:latin typeface="Andalus" pitchFamily="18" charset="-78"/>
                    <a:cs typeface="Andalus" pitchFamily="18" charset="-78"/>
                  </a:rPr>
                  <a:t>Close-up </a:t>
                </a:r>
                <a:r>
                  <a:rPr lang="en-US" sz="1600" dirty="0" err="1">
                    <a:latin typeface="Andalus" pitchFamily="18" charset="-78"/>
                    <a:cs typeface="Andalus" pitchFamily="18" charset="-78"/>
                  </a:rPr>
                  <a:t>ventro</a:t>
                </a:r>
                <a:r>
                  <a:rPr lang="en-US" sz="1600" dirty="0">
                    <a:latin typeface="Andalus" pitchFamily="18" charset="-78"/>
                    <a:cs typeface="Andalus" pitchFamily="18" charset="-78"/>
                  </a:rPr>
                  <a:t>-dorsal view radiograph of the left kidney in a different dog with a small renal calculus located within the region of the renal pelvis (</a:t>
                </a:r>
                <a:r>
                  <a:rPr lang="en-US" sz="1600" b="1" dirty="0">
                    <a:latin typeface="Andalus" pitchFamily="18" charset="-78"/>
                    <a:cs typeface="Andalus" pitchFamily="18" charset="-78"/>
                  </a:rPr>
                  <a:t>arrow</a:t>
                </a:r>
                <a:r>
                  <a:rPr lang="en-US" sz="1600" dirty="0">
                    <a:latin typeface="Andalus" pitchFamily="18" charset="-78"/>
                    <a:cs typeface="Andalus" pitchFamily="18" charset="-78"/>
                  </a:rPr>
                  <a:t>).</a:t>
                </a:r>
              </a:p>
            </p:txBody>
          </p:sp>
          <p:sp>
            <p:nvSpPr>
              <p:cNvPr id="22" name="Rectangle 21"/>
              <p:cNvSpPr/>
              <p:nvPr/>
            </p:nvSpPr>
            <p:spPr>
              <a:xfrm>
                <a:off x="5715000" y="3581400"/>
                <a:ext cx="3276600" cy="1323439"/>
              </a:xfrm>
              <a:prstGeom prst="rect">
                <a:avLst/>
              </a:prstGeom>
            </p:spPr>
            <p:txBody>
              <a:bodyPr wrap="square">
                <a:spAutoFit/>
              </a:bodyPr>
              <a:lstStyle/>
              <a:p>
                <a:pPr algn="just"/>
                <a:r>
                  <a:rPr lang="en-US" sz="1600" dirty="0">
                    <a:latin typeface="Andalus" pitchFamily="18" charset="-78"/>
                    <a:cs typeface="Andalus" pitchFamily="18" charset="-78"/>
                  </a:rPr>
                  <a:t>Close-up </a:t>
                </a:r>
                <a:r>
                  <a:rPr lang="en-US" sz="1600" dirty="0" err="1">
                    <a:latin typeface="Andalus" pitchFamily="18" charset="-78"/>
                    <a:cs typeface="Andalus" pitchFamily="18" charset="-78"/>
                  </a:rPr>
                  <a:t>ventro</a:t>
                </a:r>
                <a:r>
                  <a:rPr lang="en-US" sz="1600" dirty="0">
                    <a:latin typeface="Andalus" pitchFamily="18" charset="-78"/>
                    <a:cs typeface="Andalus" pitchFamily="18" charset="-78"/>
                  </a:rPr>
                  <a:t>-dorsal view radiograph of the left kidney in a dog with well-defined, linear regions of mineralization localized to renal diverticula.</a:t>
                </a:r>
              </a:p>
            </p:txBody>
          </p:sp>
          <p:sp>
            <p:nvSpPr>
              <p:cNvPr id="23" name="Rectangle 22"/>
              <p:cNvSpPr/>
              <p:nvPr/>
            </p:nvSpPr>
            <p:spPr>
              <a:xfrm>
                <a:off x="76200" y="3581400"/>
                <a:ext cx="2666999" cy="1323439"/>
              </a:xfrm>
              <a:prstGeom prst="rect">
                <a:avLst/>
              </a:prstGeom>
            </p:spPr>
            <p:txBody>
              <a:bodyPr wrap="square">
                <a:spAutoFit/>
              </a:bodyPr>
              <a:lstStyle/>
              <a:p>
                <a:pPr algn="just"/>
                <a:r>
                  <a:rPr lang="en-US" sz="1600" dirty="0">
                    <a:latin typeface="Andalus" pitchFamily="18" charset="-78"/>
                    <a:cs typeface="Andalus" pitchFamily="18" charset="-78"/>
                  </a:rPr>
                  <a:t>Close-up </a:t>
                </a:r>
                <a:r>
                  <a:rPr lang="en-US" sz="1600" dirty="0" err="1">
                    <a:latin typeface="Andalus" pitchFamily="18" charset="-78"/>
                    <a:cs typeface="Andalus" pitchFamily="18" charset="-78"/>
                  </a:rPr>
                  <a:t>ventro</a:t>
                </a:r>
                <a:r>
                  <a:rPr lang="en-US" sz="1600" dirty="0">
                    <a:latin typeface="Andalus" pitchFamily="18" charset="-78"/>
                    <a:cs typeface="Andalus" pitchFamily="18" charset="-78"/>
                  </a:rPr>
                  <a:t>-dorsal view radiograph of the left kidney with a large renal calculus in a clinically normal canine patient.</a:t>
                </a:r>
              </a:p>
            </p:txBody>
          </p:sp>
        </p:grpSp>
        <p:sp>
          <p:nvSpPr>
            <p:cNvPr id="20" name="Rectangle 19"/>
            <p:cNvSpPr/>
            <p:nvPr/>
          </p:nvSpPr>
          <p:spPr>
            <a:xfrm>
              <a:off x="0" y="6248400"/>
              <a:ext cx="9144000" cy="523220"/>
            </a:xfrm>
            <a:prstGeom prst="rect">
              <a:avLst/>
            </a:prstGeom>
          </p:spPr>
          <p:txBody>
            <a:bodyPr wrap="square">
              <a:spAutoFit/>
            </a:bodyPr>
            <a:lstStyle/>
            <a:p>
              <a:pPr algn="just"/>
              <a:r>
                <a:rPr lang="en-US" sz="1400" dirty="0">
                  <a:latin typeface="Andalus" pitchFamily="18" charset="-78"/>
                  <a:cs typeface="Andalus" pitchFamily="18" charset="-78"/>
                </a:rPr>
                <a:t>These images are reused with permission from ‘Imaging of Calculi of the Urinary System’ by Dr. Daniel </a:t>
              </a:r>
              <a:r>
                <a:rPr lang="en-US" sz="1400" dirty="0" err="1">
                  <a:latin typeface="Andalus" pitchFamily="18" charset="-78"/>
                  <a:cs typeface="Andalus" pitchFamily="18" charset="-78"/>
                </a:rPr>
                <a:t>VanderHart</a:t>
              </a:r>
              <a:r>
                <a:rPr lang="en-US" sz="1400" dirty="0">
                  <a:latin typeface="Andalus" pitchFamily="18" charset="-78"/>
                  <a:cs typeface="Andalus" pitchFamily="18" charset="-78"/>
                </a:rPr>
                <a:t>, DVM, DACVR, Feb 2017, Clinician’s Brief.com.</a:t>
              </a:r>
            </a:p>
          </p:txBody>
        </p:sp>
      </p:grpSp>
      <p:sp>
        <p:nvSpPr>
          <p:cNvPr id="5" name="Footer Placeholder 6">
            <a:extLst>
              <a:ext uri="{FF2B5EF4-FFF2-40B4-BE49-F238E27FC236}">
                <a16:creationId xmlns:a16="http://schemas.microsoft.com/office/drawing/2014/main" id="{F988E8A2-29C4-A038-6BF9-0A15A9B96FCE}"/>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421068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02880" cy="762000"/>
          </a:xfrm>
        </p:spPr>
        <p:txBody>
          <a:bodyPr>
            <a:normAutofit/>
          </a:bodyPr>
          <a:lstStyle/>
          <a:p>
            <a:pPr algn="ctr"/>
            <a:r>
              <a:rPr lang="en-US" sz="3400" dirty="0">
                <a:solidFill>
                  <a:schemeClr val="tx1"/>
                </a:solidFill>
                <a:latin typeface="Andalus" pitchFamily="18" charset="-78"/>
                <a:cs typeface="Andalus" pitchFamily="18" charset="-78"/>
              </a:rPr>
              <a:t>Treatment of Renal Calculi</a:t>
            </a:r>
          </a:p>
        </p:txBody>
      </p:sp>
      <p:sp>
        <p:nvSpPr>
          <p:cNvPr id="5" name="Rectangle 4"/>
          <p:cNvSpPr/>
          <p:nvPr/>
        </p:nvSpPr>
        <p:spPr>
          <a:xfrm>
            <a:off x="533400" y="1143000"/>
            <a:ext cx="8077200" cy="4708981"/>
          </a:xfrm>
          <a:prstGeom prst="rect">
            <a:avLst/>
          </a:prstGeom>
        </p:spPr>
        <p:txBody>
          <a:bodyPr wrap="square">
            <a:spAutoFit/>
          </a:bodyPr>
          <a:lstStyle/>
          <a:p>
            <a:pPr marL="285750" indent="-285750">
              <a:buFont typeface="Arial" pitchFamily="34" charset="0"/>
              <a:buChar char="•"/>
            </a:pPr>
            <a:r>
              <a:rPr lang="en-US" sz="2000" b="1" dirty="0">
                <a:latin typeface="Baskerville Old Face" pitchFamily="18" charset="0"/>
              </a:rPr>
              <a:t>Dietary Adjustment: To adjust the PH to normal-</a:t>
            </a:r>
            <a:r>
              <a:rPr lang="en-US" sz="2000" dirty="0">
                <a:latin typeface="Baskerville Old Face" pitchFamily="18" charset="0"/>
              </a:rPr>
              <a:t>These diets are normally low in protein, phosphorus and magnesium. A proper diet can result in stone dissolution within 2-12 weeks, in some situations</a:t>
            </a:r>
          </a:p>
          <a:p>
            <a:pPr marL="285750" indent="-285750">
              <a:buFont typeface="Arial" pitchFamily="34" charset="0"/>
              <a:buChar char="•"/>
            </a:pPr>
            <a:endParaRPr lang="en-US" sz="2000" dirty="0">
              <a:latin typeface="Baskerville Old Face" pitchFamily="18" charset="0"/>
            </a:endParaRPr>
          </a:p>
          <a:p>
            <a:pPr marL="285750" indent="-285750">
              <a:buFont typeface="Arial" pitchFamily="34" charset="0"/>
              <a:buChar char="•"/>
            </a:pPr>
            <a:r>
              <a:rPr lang="en-US" sz="2000" dirty="0">
                <a:latin typeface="Baskerville Old Face" pitchFamily="18" charset="0"/>
              </a:rPr>
              <a:t>Medication-to dissolve the stone if it did not cause obstruction. Like </a:t>
            </a:r>
            <a:r>
              <a:rPr lang="en-US" sz="2000" dirty="0" err="1">
                <a:latin typeface="Baskerville Old Face" pitchFamily="18" charset="0"/>
              </a:rPr>
              <a:t>Ursodiol</a:t>
            </a:r>
            <a:r>
              <a:rPr lang="en-US" sz="2000" dirty="0">
                <a:latin typeface="Baskerville Old Face" pitchFamily="18" charset="0"/>
              </a:rPr>
              <a:t>. </a:t>
            </a:r>
          </a:p>
          <a:p>
            <a:pPr marL="285750" indent="-285750">
              <a:buFont typeface="Arial" pitchFamily="34" charset="0"/>
              <a:buChar char="•"/>
            </a:pPr>
            <a:endParaRPr lang="en-US" sz="2000" dirty="0">
              <a:latin typeface="Baskerville Old Face" pitchFamily="18" charset="0"/>
            </a:endParaRPr>
          </a:p>
          <a:p>
            <a:pPr marL="285750" indent="-285750">
              <a:buFont typeface="Arial" pitchFamily="34" charset="0"/>
              <a:buChar char="•"/>
            </a:pPr>
            <a:endParaRPr lang="en-US" sz="2000" dirty="0">
              <a:latin typeface="Baskerville Old Face" pitchFamily="18" charset="0"/>
            </a:endParaRPr>
          </a:p>
          <a:p>
            <a:pPr marL="285750" indent="-285750">
              <a:buFont typeface="Arial" pitchFamily="34" charset="0"/>
              <a:buChar char="•"/>
            </a:pPr>
            <a:endParaRPr lang="en-US" sz="2000" dirty="0">
              <a:latin typeface="Baskerville Old Face" pitchFamily="18" charset="0"/>
            </a:endParaRPr>
          </a:p>
          <a:p>
            <a:pPr marL="342900" indent="-342900">
              <a:buFont typeface="Arial" pitchFamily="34" charset="0"/>
              <a:buChar char="•"/>
            </a:pPr>
            <a:r>
              <a:rPr lang="en-US" sz="2000" b="1" dirty="0">
                <a:latin typeface="Baskerville Old Face" pitchFamily="18" charset="0"/>
              </a:rPr>
              <a:t>ESWL: </a:t>
            </a:r>
            <a:r>
              <a:rPr lang="en-US" sz="2000" dirty="0">
                <a:solidFill>
                  <a:srgbClr val="0070C0"/>
                </a:solidFill>
                <a:latin typeface="Baskerville Old Face" pitchFamily="18" charset="0"/>
              </a:rPr>
              <a:t>Extracorporeal shock wave lithotripsy </a:t>
            </a:r>
            <a:r>
              <a:rPr lang="en-US" sz="2000" dirty="0">
                <a:latin typeface="Baskerville Old Face" pitchFamily="18" charset="0"/>
              </a:rPr>
              <a:t>has the advantage of removing stones without invasive surgery. High-energy sound waves break up the stones into small enough pieces to be flushed from the urinary tract</a:t>
            </a:r>
          </a:p>
          <a:p>
            <a:pPr marL="285750" indent="-285750">
              <a:buFont typeface="Arial" pitchFamily="34" charset="0"/>
              <a:buChar char="•"/>
            </a:pPr>
            <a:endParaRPr lang="en-US" sz="2000" dirty="0">
              <a:latin typeface="Baskerville Old Face" pitchFamily="18" charset="0"/>
            </a:endParaRPr>
          </a:p>
          <a:p>
            <a:pPr marL="285750" indent="-285750">
              <a:buFont typeface="Arial" pitchFamily="34" charset="0"/>
              <a:buChar char="•"/>
            </a:pPr>
            <a:endParaRPr lang="en-US" sz="2000" dirty="0">
              <a:latin typeface="Baskerville Old Face" pitchFamily="18" charset="0"/>
            </a:endParaRPr>
          </a:p>
          <a:p>
            <a:pPr marL="285750" indent="-285750">
              <a:buFont typeface="Arial" pitchFamily="34" charset="0"/>
              <a:buChar char="•"/>
            </a:pPr>
            <a:r>
              <a:rPr lang="en-US" sz="2000" dirty="0">
                <a:latin typeface="Baskerville Old Face" pitchFamily="18" charset="0"/>
              </a:rPr>
              <a:t>Surgery- usually with calcium oxalate. </a:t>
            </a:r>
          </a:p>
        </p:txBody>
      </p:sp>
      <p:sp>
        <p:nvSpPr>
          <p:cNvPr id="7" name="Footer Placeholder 6">
            <a:extLst>
              <a:ext uri="{FF2B5EF4-FFF2-40B4-BE49-F238E27FC236}">
                <a16:creationId xmlns:a16="http://schemas.microsoft.com/office/drawing/2014/main" id="{7AA936BF-8D32-4E0C-EE1F-FEA486F9CE86}"/>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4097002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183880" cy="1051560"/>
          </a:xfrm>
        </p:spPr>
        <p:txBody>
          <a:bodyPr>
            <a:normAutofit/>
          </a:bodyPr>
          <a:lstStyle/>
          <a:p>
            <a:pPr algn="ctr"/>
            <a:r>
              <a:rPr lang="en-US" sz="4400" dirty="0">
                <a:latin typeface="Baskerville Old Face" pitchFamily="18" charset="0"/>
              </a:rPr>
              <a:t>Urinary Bladder and Urethra</a:t>
            </a:r>
          </a:p>
        </p:txBody>
      </p:sp>
      <p:sp>
        <p:nvSpPr>
          <p:cNvPr id="6" name="Footer Placeholder 6">
            <a:extLst>
              <a:ext uri="{FF2B5EF4-FFF2-40B4-BE49-F238E27FC236}">
                <a16:creationId xmlns:a16="http://schemas.microsoft.com/office/drawing/2014/main" id="{03912320-0CB8-7C3B-CF91-E99C4A318992}"/>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386384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252" y="1066800"/>
            <a:ext cx="8305800" cy="6463308"/>
          </a:xfrm>
          <a:prstGeom prst="rect">
            <a:avLst/>
          </a:prstGeom>
        </p:spPr>
        <p:txBody>
          <a:bodyPr wrap="square">
            <a:spAutoFit/>
          </a:bodyPr>
          <a:lstStyle/>
          <a:p>
            <a:pPr algn="just"/>
            <a:r>
              <a:rPr lang="en-US" b="1" dirty="0">
                <a:solidFill>
                  <a:srgbClr val="FF0000"/>
                </a:solidFill>
                <a:latin typeface="Baskerville Old Face" pitchFamily="18" charset="0"/>
              </a:rPr>
              <a:t>The bladder is a muscular sac a temporary storage reservoir for urine</a:t>
            </a:r>
          </a:p>
          <a:p>
            <a:pPr marL="342900" indent="-342900" algn="just">
              <a:buFont typeface="Wingdings" panose="05000000000000000000" pitchFamily="2" charset="2"/>
              <a:buChar char="Ø"/>
            </a:pPr>
            <a:r>
              <a:rPr lang="en-US" sz="2000" b="1" dirty="0">
                <a:solidFill>
                  <a:srgbClr val="FF0000"/>
                </a:solidFill>
                <a:latin typeface="Baskerville Old Face" pitchFamily="18" charset="0"/>
              </a:rPr>
              <a:t>- </a:t>
            </a:r>
            <a:r>
              <a:rPr lang="en-US" sz="2000" dirty="0">
                <a:latin typeface="Baskerville Old Face" pitchFamily="18" charset="0"/>
              </a:rPr>
              <a:t>lies within the peritoneal cavity and is attached to the abdominal wall via loose, </a:t>
            </a:r>
            <a:r>
              <a:rPr lang="en-US" sz="2000" dirty="0">
                <a:solidFill>
                  <a:srgbClr val="0070C0"/>
                </a:solidFill>
                <a:latin typeface="Baskerville Old Face" pitchFamily="18" charset="0"/>
              </a:rPr>
              <a:t>double-layer peritoneal ligaments</a:t>
            </a:r>
            <a:r>
              <a:rPr lang="en-US" sz="2000" dirty="0">
                <a:latin typeface="Baskerville Old Face" pitchFamily="18" charset="0"/>
              </a:rPr>
              <a:t>. </a:t>
            </a:r>
          </a:p>
          <a:p>
            <a:pPr marL="342900" indent="-342900" algn="just">
              <a:buFont typeface="Wingdings" panose="05000000000000000000" pitchFamily="2" charset="2"/>
              <a:buChar char="Ø"/>
            </a:pPr>
            <a:endParaRPr lang="en-US" sz="2000" dirty="0">
              <a:latin typeface="Baskerville Old Face" pitchFamily="18" charset="0"/>
            </a:endParaRPr>
          </a:p>
          <a:p>
            <a:pPr marL="342900" indent="-342900" algn="just">
              <a:buFont typeface="Wingdings" panose="05000000000000000000" pitchFamily="2" charset="2"/>
              <a:buChar char="Ø"/>
            </a:pPr>
            <a:r>
              <a:rPr lang="en-US" sz="2000" dirty="0">
                <a:latin typeface="Baskerville Old Face" pitchFamily="18" charset="0"/>
              </a:rPr>
              <a:t>The histological layers of the UB are  </a:t>
            </a:r>
            <a:r>
              <a:rPr lang="en-US" sz="2000" dirty="0">
                <a:solidFill>
                  <a:srgbClr val="0070C0"/>
                </a:solidFill>
                <a:latin typeface="Baskerville Old Face" pitchFamily="18" charset="0"/>
              </a:rPr>
              <a:t>urothelium, lamina propria, muscularis propria, and serosa </a:t>
            </a:r>
          </a:p>
          <a:p>
            <a:pPr marL="342900" indent="-342900" algn="just">
              <a:buFont typeface="Wingdings" panose="05000000000000000000" pitchFamily="2" charset="2"/>
              <a:buChar char="Ø"/>
            </a:pPr>
            <a:r>
              <a:rPr lang="en-US" sz="2000" dirty="0">
                <a:solidFill>
                  <a:srgbClr val="0070C0"/>
                </a:solidFill>
                <a:latin typeface="Baskerville Old Face" pitchFamily="18" charset="0"/>
              </a:rPr>
              <a:t>The mucosa of the urinary bladder (urothelium) is lined by a multilayered transitional epithelium </a:t>
            </a:r>
          </a:p>
          <a:p>
            <a:pPr marL="342900" indent="-342900" algn="just">
              <a:buFont typeface="Wingdings" panose="05000000000000000000" pitchFamily="2" charset="2"/>
              <a:buChar char="Ø"/>
            </a:pPr>
            <a:r>
              <a:rPr lang="en-US" sz="2000" dirty="0">
                <a:latin typeface="Baskerville Old Face" pitchFamily="18" charset="0"/>
              </a:rPr>
              <a:t>The urothelium's most superficial layer comprises dome-shaped umbrella cells whose shape becomes flat in a distended bladder</a:t>
            </a:r>
          </a:p>
          <a:p>
            <a:pPr marL="342900" indent="-342900" algn="just">
              <a:buFont typeface="Wingdings" panose="05000000000000000000" pitchFamily="2" charset="2"/>
              <a:buChar char="Ø"/>
            </a:pPr>
            <a:endParaRPr lang="en-US" sz="2000" dirty="0">
              <a:latin typeface="Baskerville Old Face" pitchFamily="18" charset="0"/>
            </a:endParaRPr>
          </a:p>
          <a:p>
            <a:pPr marL="342900" indent="-342900" algn="just">
              <a:buFont typeface="Wingdings" panose="05000000000000000000" pitchFamily="2" charset="2"/>
              <a:buChar char="Ø"/>
            </a:pPr>
            <a:r>
              <a:rPr lang="en-US" sz="2000" dirty="0">
                <a:latin typeface="Baskerville Old Face" pitchFamily="18" charset="0"/>
              </a:rPr>
              <a:t>-The ventral median ligament, which can be cut before cystotomy, is a very thin structure connecting the bladder to the </a:t>
            </a:r>
            <a:r>
              <a:rPr lang="en-US" sz="2000" dirty="0" err="1">
                <a:solidFill>
                  <a:srgbClr val="0070C0"/>
                </a:solidFill>
                <a:latin typeface="Baskerville Old Face" pitchFamily="18" charset="0"/>
              </a:rPr>
              <a:t>linea</a:t>
            </a:r>
            <a:r>
              <a:rPr lang="en-US" sz="2000" dirty="0">
                <a:solidFill>
                  <a:srgbClr val="0070C0"/>
                </a:solidFill>
                <a:latin typeface="Baskerville Old Face" pitchFamily="18" charset="0"/>
              </a:rPr>
              <a:t> alba </a:t>
            </a:r>
            <a:r>
              <a:rPr lang="en-US" sz="2000" dirty="0">
                <a:latin typeface="Baskerville Old Face" pitchFamily="18" charset="0"/>
              </a:rPr>
              <a:t>and </a:t>
            </a:r>
            <a:r>
              <a:rPr lang="en-US" sz="2000" dirty="0">
                <a:solidFill>
                  <a:srgbClr val="0070C0"/>
                </a:solidFill>
                <a:latin typeface="Baskerville Old Face" pitchFamily="18" charset="0"/>
              </a:rPr>
              <a:t>pelvic symphysis</a:t>
            </a:r>
            <a:r>
              <a:rPr lang="en-US" sz="2000" dirty="0">
                <a:latin typeface="Baskerville Old Face" pitchFamily="18" charset="0"/>
              </a:rPr>
              <a:t>.</a:t>
            </a:r>
          </a:p>
          <a:p>
            <a:pPr marL="342900" indent="-342900" algn="just">
              <a:buFont typeface="Wingdings" panose="05000000000000000000" pitchFamily="2" charset="2"/>
              <a:buChar char="Ø"/>
            </a:pPr>
            <a:endParaRPr lang="en-US" sz="2000" dirty="0">
              <a:latin typeface="Baskerville Old Face" pitchFamily="18" charset="0"/>
            </a:endParaRPr>
          </a:p>
          <a:p>
            <a:pPr marL="342900" indent="-342900" algn="just">
              <a:buFont typeface="Wingdings" panose="05000000000000000000" pitchFamily="2" charset="2"/>
              <a:buChar char="Ø"/>
            </a:pPr>
            <a:r>
              <a:rPr lang="en-US" sz="2000" dirty="0">
                <a:latin typeface="Baskerville Old Face" pitchFamily="18" charset="0"/>
              </a:rPr>
              <a:t>In fetuses, this ligament contains the </a:t>
            </a:r>
            <a:r>
              <a:rPr lang="en-US" sz="2000" dirty="0" err="1">
                <a:solidFill>
                  <a:srgbClr val="C00000"/>
                </a:solidFill>
                <a:latin typeface="Baskerville Old Face" pitchFamily="18" charset="0"/>
              </a:rPr>
              <a:t>urachus</a:t>
            </a:r>
            <a:r>
              <a:rPr lang="en-US" sz="2000" dirty="0">
                <a:latin typeface="Baskerville Old Face" pitchFamily="18" charset="0"/>
              </a:rPr>
              <a:t>. The lateral ligaments of the bladder attach to the pelvic walls and contain fat along with the distal portion of the ureter and umbilical artery on each side.</a:t>
            </a:r>
          </a:p>
          <a:p>
            <a:pPr marL="342900" indent="-342900" algn="just">
              <a:buFont typeface="Wingdings" panose="05000000000000000000" pitchFamily="2" charset="2"/>
              <a:buChar char="Ø"/>
            </a:pPr>
            <a:r>
              <a:rPr lang="en-US" sz="2000" dirty="0">
                <a:latin typeface="Baskerville Old Face" pitchFamily="18" charset="0"/>
              </a:rPr>
              <a:t>The lateral ligaments should be identified and avoided during dissection around the bladder to prevent </a:t>
            </a:r>
            <a:r>
              <a:rPr lang="en-US" sz="2000" dirty="0">
                <a:highlight>
                  <a:srgbClr val="FFFF00"/>
                </a:highlight>
                <a:latin typeface="Baskerville Old Face" pitchFamily="18" charset="0"/>
              </a:rPr>
              <a:t>iatrogenic damage </a:t>
            </a:r>
            <a:r>
              <a:rPr lang="en-US" sz="2000" dirty="0">
                <a:latin typeface="Baskerville Old Face" pitchFamily="18" charset="0"/>
              </a:rPr>
              <a:t>to the ureters.</a:t>
            </a:r>
          </a:p>
          <a:p>
            <a:pPr algn="just"/>
            <a:endParaRPr lang="en-US" dirty="0">
              <a:latin typeface="Baskerville Old Face" pitchFamily="18" charset="0"/>
            </a:endParaRPr>
          </a:p>
          <a:p>
            <a:pPr algn="just"/>
            <a:endParaRPr lang="en-US" dirty="0">
              <a:latin typeface="Baskerville Old Face" pitchFamily="18" charset="0"/>
            </a:endParaRPr>
          </a:p>
        </p:txBody>
      </p:sp>
      <p:sp>
        <p:nvSpPr>
          <p:cNvPr id="5" name="Rectangle 4"/>
          <p:cNvSpPr/>
          <p:nvPr/>
        </p:nvSpPr>
        <p:spPr>
          <a:xfrm>
            <a:off x="381000" y="393412"/>
            <a:ext cx="8305800" cy="584775"/>
          </a:xfrm>
          <a:prstGeom prst="rect">
            <a:avLst/>
          </a:prstGeom>
        </p:spPr>
        <p:txBody>
          <a:bodyPr wrap="square">
            <a:spAutoFit/>
          </a:bodyPr>
          <a:lstStyle/>
          <a:p>
            <a:r>
              <a:rPr lang="en-US" sz="3200" b="1" dirty="0">
                <a:solidFill>
                  <a:srgbClr val="C00000"/>
                </a:solidFill>
                <a:latin typeface="Baskerville Old Face" pitchFamily="18" charset="0"/>
              </a:rPr>
              <a:t>Anatomy of The Urinary Bladder and Urethra </a:t>
            </a:r>
          </a:p>
        </p:txBody>
      </p:sp>
      <p:sp>
        <p:nvSpPr>
          <p:cNvPr id="7" name="Footer Placeholder 6">
            <a:extLst>
              <a:ext uri="{FF2B5EF4-FFF2-40B4-BE49-F238E27FC236}">
                <a16:creationId xmlns:a16="http://schemas.microsoft.com/office/drawing/2014/main" id="{B850C297-78F4-F94B-C7D2-8FC39008F071}"/>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093807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349E-9C63-F397-7BE6-2A3979AEC69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8E74880-FB90-EC5B-27BF-8DBA57F5B69F}"/>
              </a:ext>
            </a:extLst>
          </p:cNvPr>
          <p:cNvSpPr>
            <a:spLocks noGrp="1"/>
          </p:cNvSpPr>
          <p:nvPr>
            <p:ph idx="1"/>
          </p:nvPr>
        </p:nvSpPr>
        <p:spPr/>
        <p:txBody>
          <a:bodyPr/>
          <a:lstStyle/>
          <a:p>
            <a:r>
              <a:rPr lang="en-US" dirty="0"/>
              <a:t>The urethra is a muscular tube that connects the urinary bladder to the outside</a:t>
            </a:r>
          </a:p>
          <a:p>
            <a:r>
              <a:rPr lang="en-US" dirty="0"/>
              <a:t>It is short in female, while is subdivided in male into: </a:t>
            </a:r>
          </a:p>
          <a:p>
            <a:pPr marL="0" indent="0">
              <a:buNone/>
            </a:pPr>
            <a:r>
              <a:rPr lang="en-US" dirty="0"/>
              <a:t>  a. Prostatic</a:t>
            </a:r>
          </a:p>
          <a:p>
            <a:pPr marL="0" indent="0">
              <a:buNone/>
            </a:pPr>
            <a:r>
              <a:rPr lang="en-US" dirty="0"/>
              <a:t>  b. Membranous </a:t>
            </a:r>
          </a:p>
          <a:p>
            <a:pPr marL="0" indent="0">
              <a:buNone/>
            </a:pPr>
            <a:r>
              <a:rPr lang="en-US" dirty="0"/>
              <a:t>  c. Penile urethra.</a:t>
            </a:r>
          </a:p>
          <a:p>
            <a:endParaRPr lang="en-GB" dirty="0"/>
          </a:p>
        </p:txBody>
      </p:sp>
    </p:spTree>
    <p:extLst>
      <p:ext uri="{BB962C8B-B14F-4D97-AF65-F5344CB8AC3E}">
        <p14:creationId xmlns:p14="http://schemas.microsoft.com/office/powerpoint/2010/main" val="1037318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1828" y="609600"/>
            <a:ext cx="4495800" cy="571500"/>
          </a:xfrm>
        </p:spPr>
        <p:txBody>
          <a:bodyPr>
            <a:noAutofit/>
          </a:bodyPr>
          <a:lstStyle/>
          <a:p>
            <a:pPr algn="ctr"/>
            <a:r>
              <a:rPr lang="en-US" dirty="0">
                <a:solidFill>
                  <a:schemeClr val="tx1"/>
                </a:solidFill>
                <a:latin typeface="Andalus" pitchFamily="18" charset="-78"/>
                <a:cs typeface="Andalus" pitchFamily="18" charset="-78"/>
              </a:rPr>
              <a:t>Surgical anatomy </a:t>
            </a:r>
          </a:p>
        </p:txBody>
      </p:sp>
      <p:sp>
        <p:nvSpPr>
          <p:cNvPr id="2" name="Rectangle 1"/>
          <p:cNvSpPr/>
          <p:nvPr/>
        </p:nvSpPr>
        <p:spPr>
          <a:xfrm>
            <a:off x="533400" y="5229345"/>
            <a:ext cx="7305205" cy="369332"/>
          </a:xfrm>
          <a:prstGeom prst="rect">
            <a:avLst/>
          </a:prstGeom>
        </p:spPr>
        <p:txBody>
          <a:bodyPr wrap="none">
            <a:spAutoFit/>
          </a:bodyPr>
          <a:lstStyle/>
          <a:p>
            <a:r>
              <a:rPr lang="en-US" b="1" dirty="0">
                <a:solidFill>
                  <a:schemeClr val="tx2"/>
                </a:solidFill>
                <a:latin typeface="Andalus" pitchFamily="18" charset="-78"/>
                <a:cs typeface="Andalus" pitchFamily="18" charset="-78"/>
              </a:rPr>
              <a:t>A: Represents a female urinary system; while, B: Shows male urinary system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9" y="1295400"/>
            <a:ext cx="8521019" cy="385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a:extLst>
              <a:ext uri="{FF2B5EF4-FFF2-40B4-BE49-F238E27FC236}">
                <a16:creationId xmlns:a16="http://schemas.microsoft.com/office/drawing/2014/main" id="{3FBDE71D-C05D-7916-F5E9-A0C6B87E420E}"/>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432380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077200" cy="762000"/>
          </a:xfrm>
        </p:spPr>
        <p:txBody>
          <a:bodyPr>
            <a:noAutofit/>
          </a:bodyPr>
          <a:lstStyle/>
          <a:p>
            <a:pPr algn="ctr"/>
            <a:r>
              <a:rPr lang="en-US" dirty="0">
                <a:solidFill>
                  <a:schemeClr val="tx1"/>
                </a:solidFill>
                <a:latin typeface="Andalus" pitchFamily="18" charset="-78"/>
                <a:cs typeface="Andalus" pitchFamily="18" charset="-78"/>
              </a:rPr>
              <a:t>URINARY BLADDER AND URTHRAL AFFECTIONS </a:t>
            </a:r>
          </a:p>
        </p:txBody>
      </p:sp>
      <p:sp>
        <p:nvSpPr>
          <p:cNvPr id="6" name="Footer Placeholder 6">
            <a:extLst>
              <a:ext uri="{FF2B5EF4-FFF2-40B4-BE49-F238E27FC236}">
                <a16:creationId xmlns:a16="http://schemas.microsoft.com/office/drawing/2014/main" id="{4D422ACD-D624-BE79-39AB-30C012B65D5D}"/>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541294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219200"/>
            <a:ext cx="8153400" cy="5016758"/>
          </a:xfrm>
          <a:prstGeom prst="rect">
            <a:avLst/>
          </a:prstGeom>
        </p:spPr>
        <p:txBody>
          <a:bodyPr wrap="square">
            <a:spAutoFit/>
          </a:bodyPr>
          <a:lstStyle/>
          <a:p>
            <a:pPr marL="285750" indent="-285750" algn="just">
              <a:buFont typeface="Arial" pitchFamily="34" charset="0"/>
              <a:buChar char="•"/>
            </a:pPr>
            <a:r>
              <a:rPr lang="en-US" sz="2000" dirty="0">
                <a:latin typeface="Baskerville Old Face" pitchFamily="18" charset="0"/>
              </a:rPr>
              <a:t>The most frequently reported congenital bladder abnormalities in dogs and cats are </a:t>
            </a:r>
            <a:r>
              <a:rPr lang="en-US" sz="2000" dirty="0" err="1">
                <a:solidFill>
                  <a:schemeClr val="accent6">
                    <a:lumMod val="60000"/>
                    <a:lumOff val="40000"/>
                  </a:schemeClr>
                </a:solidFill>
                <a:latin typeface="Baskerville Old Face" pitchFamily="18" charset="0"/>
              </a:rPr>
              <a:t>vesicourachal</a:t>
            </a:r>
            <a:r>
              <a:rPr lang="en-US" sz="2000" dirty="0">
                <a:solidFill>
                  <a:schemeClr val="accent6">
                    <a:lumMod val="60000"/>
                    <a:lumOff val="40000"/>
                  </a:schemeClr>
                </a:solidFill>
                <a:latin typeface="Baskerville Old Face" pitchFamily="18" charset="0"/>
              </a:rPr>
              <a:t> </a:t>
            </a:r>
            <a:r>
              <a:rPr lang="en-US" sz="2000" dirty="0" err="1">
                <a:solidFill>
                  <a:schemeClr val="accent6">
                    <a:lumMod val="60000"/>
                    <a:lumOff val="40000"/>
                  </a:schemeClr>
                </a:solidFill>
                <a:latin typeface="Baskerville Old Face" pitchFamily="18" charset="0"/>
              </a:rPr>
              <a:t>diverticulae</a:t>
            </a:r>
            <a:r>
              <a:rPr lang="en-US" sz="2000" dirty="0">
                <a:solidFill>
                  <a:schemeClr val="accent6">
                    <a:lumMod val="60000"/>
                    <a:lumOff val="40000"/>
                  </a:schemeClr>
                </a:solidFill>
                <a:latin typeface="Baskerville Old Face" pitchFamily="18" charset="0"/>
              </a:rPr>
              <a:t>, </a:t>
            </a:r>
            <a:r>
              <a:rPr lang="en-US" sz="2000" dirty="0" err="1">
                <a:solidFill>
                  <a:schemeClr val="accent6">
                    <a:lumMod val="60000"/>
                    <a:lumOff val="40000"/>
                  </a:schemeClr>
                </a:solidFill>
                <a:latin typeface="Baskerville Old Face" pitchFamily="18" charset="0"/>
              </a:rPr>
              <a:t>urachus</a:t>
            </a:r>
            <a:r>
              <a:rPr lang="en-US" sz="2000" dirty="0">
                <a:solidFill>
                  <a:schemeClr val="accent6">
                    <a:lumMod val="60000"/>
                    <a:lumOff val="40000"/>
                  </a:schemeClr>
                </a:solidFill>
                <a:latin typeface="Baskerville Old Face" pitchFamily="18" charset="0"/>
              </a:rPr>
              <a:t>, bladder hypoplasia and genitourinary dysplasia in cats</a:t>
            </a:r>
            <a:r>
              <a:rPr lang="en-US" sz="2000" dirty="0">
                <a:latin typeface="Baskerville Old Face" pitchFamily="18" charset="0"/>
              </a:rPr>
              <a:t>.</a:t>
            </a:r>
          </a:p>
          <a:p>
            <a:pPr algn="just"/>
            <a:r>
              <a:rPr lang="en-US" sz="2000" dirty="0">
                <a:latin typeface="Baskerville Old Face" pitchFamily="18" charset="0"/>
              </a:rPr>
              <a:t> </a:t>
            </a:r>
          </a:p>
          <a:p>
            <a:pPr marL="285750" indent="-285750" algn="just">
              <a:buFont typeface="Arial" pitchFamily="34" charset="0"/>
              <a:buChar char="•"/>
            </a:pPr>
            <a:r>
              <a:rPr lang="en-US" sz="2000" dirty="0">
                <a:latin typeface="Baskerville Old Face" pitchFamily="18" charset="0"/>
              </a:rPr>
              <a:t>Other rare  congenital anomalies include trigone </a:t>
            </a:r>
            <a:r>
              <a:rPr lang="en-US" sz="2000" dirty="0" err="1">
                <a:latin typeface="Baskerville Old Face" pitchFamily="18" charset="0"/>
              </a:rPr>
              <a:t>diverticulae</a:t>
            </a:r>
            <a:r>
              <a:rPr lang="en-US" sz="2000" dirty="0">
                <a:latin typeface="Baskerville Old Face" pitchFamily="18" charset="0"/>
              </a:rPr>
              <a:t>, </a:t>
            </a:r>
            <a:r>
              <a:rPr lang="en-US" sz="2000" dirty="0">
                <a:solidFill>
                  <a:srgbClr val="0070C0"/>
                </a:solidFill>
                <a:latin typeface="Baskerville Old Face" pitchFamily="18" charset="0"/>
              </a:rPr>
              <a:t>bladder agenesis</a:t>
            </a:r>
            <a:r>
              <a:rPr lang="en-US" sz="2000" dirty="0">
                <a:latin typeface="Baskerville Old Face" pitchFamily="18" charset="0"/>
              </a:rPr>
              <a:t>, bladder exstrophy, urachal cyst, </a:t>
            </a:r>
            <a:r>
              <a:rPr lang="en-US" sz="2000" dirty="0">
                <a:solidFill>
                  <a:srgbClr val="0070C0"/>
                </a:solidFill>
                <a:latin typeface="Baskerville Old Face" pitchFamily="18" charset="0"/>
              </a:rPr>
              <a:t>urinary bladder duplication</a:t>
            </a:r>
            <a:r>
              <a:rPr lang="en-US" sz="2000" dirty="0">
                <a:latin typeface="Baskerville Old Face" pitchFamily="18" charset="0"/>
              </a:rPr>
              <a:t>, and </a:t>
            </a:r>
            <a:r>
              <a:rPr lang="en-US" sz="2000" dirty="0" err="1">
                <a:latin typeface="Baskerville Old Face" pitchFamily="18" charset="0"/>
              </a:rPr>
              <a:t>colocystic</a:t>
            </a:r>
            <a:r>
              <a:rPr lang="en-US" sz="2000" dirty="0">
                <a:latin typeface="Baskerville Old Face" pitchFamily="18" charset="0"/>
              </a:rPr>
              <a:t> fistula. </a:t>
            </a:r>
          </a:p>
          <a:p>
            <a:pPr algn="just"/>
            <a:endParaRPr lang="en-US" sz="2000" dirty="0">
              <a:latin typeface="Baskerville Old Face" pitchFamily="18" charset="0"/>
            </a:endParaRPr>
          </a:p>
          <a:p>
            <a:pPr marL="285750" indent="-285750" algn="just">
              <a:buFont typeface="Arial" pitchFamily="34" charset="0"/>
              <a:buChar char="•"/>
            </a:pPr>
            <a:r>
              <a:rPr lang="en-US" sz="2000" dirty="0">
                <a:latin typeface="Baskerville Old Face" pitchFamily="18" charset="0"/>
              </a:rPr>
              <a:t>Congenital bladder abnormalities are easily diagnosed by positive-contrast cystography, although </a:t>
            </a:r>
            <a:r>
              <a:rPr lang="en-US" sz="2000" dirty="0" err="1">
                <a:latin typeface="Baskerville Old Face" pitchFamily="18" charset="0"/>
              </a:rPr>
              <a:t>overdistension</a:t>
            </a:r>
            <a:r>
              <a:rPr lang="en-US" sz="2000" dirty="0">
                <a:latin typeface="Baskerville Old Face" pitchFamily="18" charset="0"/>
              </a:rPr>
              <a:t> of the bladder must  be avoided because this could obscure small </a:t>
            </a:r>
            <a:r>
              <a:rPr lang="en-US" sz="2000" dirty="0" err="1">
                <a:latin typeface="Baskerville Old Face" pitchFamily="18" charset="0"/>
              </a:rPr>
              <a:t>vesicourachal</a:t>
            </a:r>
            <a:r>
              <a:rPr lang="en-US" sz="2000" dirty="0">
                <a:latin typeface="Baskerville Old Face" pitchFamily="18" charset="0"/>
              </a:rPr>
              <a:t> </a:t>
            </a:r>
            <a:r>
              <a:rPr lang="en-US" sz="2000" dirty="0" err="1">
                <a:latin typeface="Baskerville Old Face" pitchFamily="18" charset="0"/>
              </a:rPr>
              <a:t>diverticulae</a:t>
            </a:r>
            <a:endParaRPr lang="en-US" sz="2000" dirty="0">
              <a:latin typeface="Baskerville Old Face" pitchFamily="18" charset="0"/>
            </a:endParaRPr>
          </a:p>
          <a:p>
            <a:pPr marL="285750" indent="-285750" algn="just">
              <a:buFont typeface="Arial" pitchFamily="34" charset="0"/>
              <a:buChar char="•"/>
            </a:pPr>
            <a:r>
              <a:rPr lang="en-US" sz="2000" dirty="0">
                <a:latin typeface="Baskerville Old Face" pitchFamily="18" charset="0"/>
              </a:rPr>
              <a:t>Hypospadias is a relatively rare developmental anomaly that results from failure of fusion of the urogenital folds, leading to incomplete formation of the urethra</a:t>
            </a:r>
          </a:p>
          <a:p>
            <a:pPr marL="285750" indent="-285750" algn="just">
              <a:buFont typeface="Arial" pitchFamily="34" charset="0"/>
              <a:buChar char="•"/>
            </a:pPr>
            <a:r>
              <a:rPr lang="en-US" sz="2000" dirty="0" err="1">
                <a:latin typeface="Baskerville Old Face" pitchFamily="18" charset="0"/>
              </a:rPr>
              <a:t>Epispadias</a:t>
            </a:r>
            <a:r>
              <a:rPr lang="en-US" sz="2000" dirty="0">
                <a:latin typeface="Baskerville Old Face" pitchFamily="18" charset="0"/>
              </a:rPr>
              <a:t> is failure of fusion of the dorsal urethra</a:t>
            </a:r>
          </a:p>
          <a:p>
            <a:pPr marL="285750" indent="-285750" algn="just">
              <a:buFont typeface="Arial" pitchFamily="34" charset="0"/>
              <a:buChar char="•"/>
            </a:pPr>
            <a:endParaRPr lang="en-US" sz="2000" dirty="0">
              <a:latin typeface="Baskerville Old Face" pitchFamily="18" charset="0"/>
            </a:endParaRPr>
          </a:p>
        </p:txBody>
      </p:sp>
      <p:sp>
        <p:nvSpPr>
          <p:cNvPr id="5" name="Rectangle 4"/>
          <p:cNvSpPr/>
          <p:nvPr/>
        </p:nvSpPr>
        <p:spPr>
          <a:xfrm>
            <a:off x="533400" y="457199"/>
            <a:ext cx="8153400" cy="646331"/>
          </a:xfrm>
          <a:prstGeom prst="rect">
            <a:avLst/>
          </a:prstGeom>
        </p:spPr>
        <p:txBody>
          <a:bodyPr wrap="square">
            <a:spAutoFit/>
          </a:bodyPr>
          <a:lstStyle/>
          <a:p>
            <a:pPr marL="742950" indent="-742950">
              <a:buFont typeface="+mj-lt"/>
              <a:buAutoNum type="arabicPeriod"/>
            </a:pPr>
            <a:r>
              <a:rPr lang="en-US" sz="3600" b="1" dirty="0">
                <a:solidFill>
                  <a:schemeClr val="tx2"/>
                </a:solidFill>
                <a:latin typeface="Baskerville Old Face" pitchFamily="18" charset="0"/>
                <a:ea typeface="+mj-ea"/>
                <a:cs typeface="+mj-cs"/>
              </a:rPr>
              <a:t>Congenital Abnormalities </a:t>
            </a:r>
            <a:endParaRPr lang="en-US" sz="1400" b="1" dirty="0">
              <a:solidFill>
                <a:schemeClr val="tx2"/>
              </a:solidFill>
              <a:latin typeface="Baskerville Old Face" pitchFamily="18" charset="0"/>
            </a:endParaRPr>
          </a:p>
        </p:txBody>
      </p:sp>
      <p:sp>
        <p:nvSpPr>
          <p:cNvPr id="7" name="Footer Placeholder 6">
            <a:extLst>
              <a:ext uri="{FF2B5EF4-FFF2-40B4-BE49-F238E27FC236}">
                <a16:creationId xmlns:a16="http://schemas.microsoft.com/office/drawing/2014/main" id="{7AAFE890-FB6D-3883-1383-A36736AFABAF}"/>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53848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6E4CD5-6762-6599-1FAD-7B6BFA8B9BDF}"/>
              </a:ext>
            </a:extLst>
          </p:cNvPr>
          <p:cNvSpPr>
            <a:spLocks noGrp="1"/>
          </p:cNvSpPr>
          <p:nvPr>
            <p:ph idx="1"/>
          </p:nvPr>
        </p:nvSpPr>
        <p:spPr>
          <a:xfrm>
            <a:off x="178050" y="1828800"/>
            <a:ext cx="8965950" cy="4789283"/>
          </a:xfrm>
        </p:spPr>
        <p:txBody>
          <a:bodyPr>
            <a:normAutofit/>
          </a:bodyPr>
          <a:lstStyle/>
          <a:p>
            <a:r>
              <a:rPr lang="en-US" b="1" i="1" dirty="0"/>
              <a:t>Frequent urination</a:t>
            </a:r>
            <a:r>
              <a:rPr lang="en-US" i="1" dirty="0"/>
              <a:t>: </a:t>
            </a:r>
            <a:r>
              <a:rPr lang="en-US" sz="1800" dirty="0"/>
              <a:t>especially in small amounts, is one of the most common symptoms of UTIs in dogs. </a:t>
            </a:r>
          </a:p>
          <a:p>
            <a:r>
              <a:rPr lang="en-US" b="1" i="1" dirty="0"/>
              <a:t>Difficulty urinating: </a:t>
            </a:r>
            <a:r>
              <a:rPr lang="en-US" sz="1800" dirty="0"/>
              <a:t>dog strain or even whimper while urinating. </a:t>
            </a:r>
          </a:p>
        </p:txBody>
      </p:sp>
      <p:sp>
        <p:nvSpPr>
          <p:cNvPr id="5" name="TextBox 4">
            <a:extLst>
              <a:ext uri="{FF2B5EF4-FFF2-40B4-BE49-F238E27FC236}">
                <a16:creationId xmlns:a16="http://schemas.microsoft.com/office/drawing/2014/main" id="{80C51E67-D437-4712-A285-42B690F97CD3}"/>
              </a:ext>
            </a:extLst>
          </p:cNvPr>
          <p:cNvSpPr txBox="1"/>
          <p:nvPr/>
        </p:nvSpPr>
        <p:spPr>
          <a:xfrm>
            <a:off x="152400" y="228600"/>
            <a:ext cx="8382000" cy="523220"/>
          </a:xfrm>
          <a:prstGeom prst="rect">
            <a:avLst/>
          </a:prstGeom>
          <a:noFill/>
        </p:spPr>
        <p:txBody>
          <a:bodyPr wrap="square">
            <a:spAutoFit/>
          </a:bodyPr>
          <a:lstStyle/>
          <a:p>
            <a:pPr marL="0" indent="0">
              <a:buNone/>
            </a:pPr>
            <a:r>
              <a:rPr lang="en-US" sz="2800" b="1" dirty="0">
                <a:solidFill>
                  <a:schemeClr val="accent1">
                    <a:lumMod val="75000"/>
                  </a:schemeClr>
                </a:solidFill>
                <a:highlight>
                  <a:srgbClr val="C0C0C0"/>
                </a:highlight>
              </a:rPr>
              <a:t>Symptoms of Urinary Tract Infections In Dogs</a:t>
            </a:r>
          </a:p>
        </p:txBody>
      </p:sp>
      <p:sp>
        <p:nvSpPr>
          <p:cNvPr id="7" name="TextBox 6">
            <a:extLst>
              <a:ext uri="{FF2B5EF4-FFF2-40B4-BE49-F238E27FC236}">
                <a16:creationId xmlns:a16="http://schemas.microsoft.com/office/drawing/2014/main" id="{7A53F020-A133-DD3D-61F6-883A1F4CC377}"/>
              </a:ext>
            </a:extLst>
          </p:cNvPr>
          <p:cNvSpPr txBox="1"/>
          <p:nvPr/>
        </p:nvSpPr>
        <p:spPr>
          <a:xfrm>
            <a:off x="178051" y="927555"/>
            <a:ext cx="8381999" cy="830997"/>
          </a:xfrm>
          <a:prstGeom prst="rect">
            <a:avLst/>
          </a:prstGeom>
          <a:noFill/>
        </p:spPr>
        <p:txBody>
          <a:bodyPr wrap="square">
            <a:spAutoFit/>
          </a:bodyPr>
          <a:lstStyle/>
          <a:p>
            <a:r>
              <a:rPr lang="en-US" sz="2400" dirty="0"/>
              <a:t>The sooner recognizing symptoms, the earlier the treatment</a:t>
            </a:r>
          </a:p>
        </p:txBody>
      </p:sp>
      <p:pic>
        <p:nvPicPr>
          <p:cNvPr id="8" name="Picture 7">
            <a:extLst>
              <a:ext uri="{FF2B5EF4-FFF2-40B4-BE49-F238E27FC236}">
                <a16:creationId xmlns:a16="http://schemas.microsoft.com/office/drawing/2014/main" id="{7C328C58-218A-9ED0-96F3-98ED7A17B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124200"/>
            <a:ext cx="4496661" cy="3446159"/>
          </a:xfrm>
          <a:prstGeom prst="rect">
            <a:avLst/>
          </a:prstGeom>
        </p:spPr>
      </p:pic>
      <p:sp>
        <p:nvSpPr>
          <p:cNvPr id="9" name="Footer Placeholder 6">
            <a:extLst>
              <a:ext uri="{FF2B5EF4-FFF2-40B4-BE49-F238E27FC236}">
                <a16:creationId xmlns:a16="http://schemas.microsoft.com/office/drawing/2014/main" id="{5794E00A-D8CC-CDC3-B53E-2C410236465D}"/>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744872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04" y="381000"/>
            <a:ext cx="8183880" cy="762000"/>
          </a:xfrm>
        </p:spPr>
        <p:txBody>
          <a:bodyPr>
            <a:normAutofit/>
          </a:bodyPr>
          <a:lstStyle/>
          <a:p>
            <a:pPr algn="l"/>
            <a:r>
              <a:rPr lang="en-US" sz="4000" b="1" dirty="0">
                <a:solidFill>
                  <a:schemeClr val="tx1"/>
                </a:solidFill>
                <a:latin typeface="Baskerville Old Face" pitchFamily="18" charset="0"/>
              </a:rPr>
              <a:t>2. Acquired </a:t>
            </a:r>
            <a:r>
              <a:rPr lang="en-US" b="1" dirty="0">
                <a:solidFill>
                  <a:schemeClr val="tx1"/>
                </a:solidFill>
                <a:latin typeface="Baskerville Old Face" pitchFamily="18" charset="0"/>
              </a:rPr>
              <a:t>abnormalities</a:t>
            </a:r>
            <a:endParaRPr lang="en-US" sz="4000" b="1" dirty="0">
              <a:solidFill>
                <a:schemeClr val="tx1"/>
              </a:solidFill>
              <a:latin typeface="Baskerville Old Face" pitchFamily="18" charset="0"/>
            </a:endParaRPr>
          </a:p>
        </p:txBody>
      </p:sp>
      <p:sp>
        <p:nvSpPr>
          <p:cNvPr id="4" name="Rectangle 3"/>
          <p:cNvSpPr/>
          <p:nvPr/>
        </p:nvSpPr>
        <p:spPr>
          <a:xfrm>
            <a:off x="519100" y="1524000"/>
            <a:ext cx="4344934" cy="3416320"/>
          </a:xfrm>
          <a:prstGeom prst="rect">
            <a:avLst/>
          </a:prstGeom>
        </p:spPr>
        <p:txBody>
          <a:bodyPr wrap="square">
            <a:spAutoFit/>
          </a:bodyPr>
          <a:lstStyle/>
          <a:p>
            <a:pPr marL="342900" indent="-342900">
              <a:buAutoNum type="arabicPeriod"/>
            </a:pPr>
            <a:r>
              <a:rPr lang="en-US" sz="2400" b="1" dirty="0">
                <a:latin typeface="Baskerville Old Face" pitchFamily="18" charset="0"/>
              </a:rPr>
              <a:t>Urinary bladder or urethral rupture </a:t>
            </a:r>
          </a:p>
          <a:p>
            <a:pPr marL="342900" indent="-342900">
              <a:buAutoNum type="arabicPeriod"/>
            </a:pPr>
            <a:r>
              <a:rPr lang="en-US" sz="2400" b="1" dirty="0">
                <a:latin typeface="Baskerville Old Face" pitchFamily="18" charset="0"/>
              </a:rPr>
              <a:t>Urinary bladder or urethral calculi</a:t>
            </a:r>
          </a:p>
          <a:p>
            <a:pPr marL="342900" indent="-342900">
              <a:buAutoNum type="arabicPeriod"/>
            </a:pPr>
            <a:r>
              <a:rPr lang="en-US" sz="2400" b="1" dirty="0">
                <a:latin typeface="Baskerville Old Face" pitchFamily="18" charset="0"/>
              </a:rPr>
              <a:t>Urinary bladder or urethral neoplasm</a:t>
            </a:r>
          </a:p>
          <a:p>
            <a:pPr marL="342900" indent="-342900">
              <a:buAutoNum type="arabicPeriod"/>
            </a:pPr>
            <a:r>
              <a:rPr lang="en-US" sz="2400" b="1" dirty="0">
                <a:latin typeface="Baskerville Old Face" pitchFamily="18" charset="0"/>
              </a:rPr>
              <a:t>Urethral stricture </a:t>
            </a:r>
          </a:p>
          <a:p>
            <a:pPr marL="342900" indent="-342900">
              <a:buAutoNum type="arabicPeriod"/>
            </a:pPr>
            <a:r>
              <a:rPr lang="en-US" sz="2400" b="1" dirty="0">
                <a:latin typeface="Baskerville Old Face" pitchFamily="18" charset="0"/>
              </a:rPr>
              <a:t>Urethral obstruction</a:t>
            </a:r>
          </a:p>
          <a:p>
            <a:pPr marL="342900" indent="-342900">
              <a:buAutoNum type="arabicPeriod"/>
            </a:pPr>
            <a:r>
              <a:rPr lang="en-US" sz="2400" b="1" dirty="0">
                <a:solidFill>
                  <a:srgbClr val="FF0000"/>
                </a:solidFill>
                <a:latin typeface="Baskerville Old Face" pitchFamily="18" charset="0"/>
              </a:rPr>
              <a:t>Urethral Prolapse </a:t>
            </a:r>
          </a:p>
        </p:txBody>
      </p:sp>
      <p:sp>
        <p:nvSpPr>
          <p:cNvPr id="7" name="Footer Placeholder 6">
            <a:extLst>
              <a:ext uri="{FF2B5EF4-FFF2-40B4-BE49-F238E27FC236}">
                <a16:creationId xmlns:a16="http://schemas.microsoft.com/office/drawing/2014/main" id="{FEAF5473-CCF7-320E-2F9D-49B6AB730EEF}"/>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
        <p:nvSpPr>
          <p:cNvPr id="5" name="TextBox 4">
            <a:extLst>
              <a:ext uri="{FF2B5EF4-FFF2-40B4-BE49-F238E27FC236}">
                <a16:creationId xmlns:a16="http://schemas.microsoft.com/office/drawing/2014/main" id="{048F5C35-53AA-CF50-2536-C35070B896C3}"/>
              </a:ext>
            </a:extLst>
          </p:cNvPr>
          <p:cNvSpPr txBox="1"/>
          <p:nvPr/>
        </p:nvSpPr>
        <p:spPr>
          <a:xfrm>
            <a:off x="4133910" y="4926740"/>
            <a:ext cx="4572000" cy="1200329"/>
          </a:xfrm>
          <a:prstGeom prst="rect">
            <a:avLst/>
          </a:prstGeom>
          <a:noFill/>
        </p:spPr>
        <p:txBody>
          <a:bodyPr wrap="square">
            <a:spAutoFit/>
          </a:bodyPr>
          <a:lstStyle/>
          <a:p>
            <a:r>
              <a:rPr lang="en-US" b="0" i="0" dirty="0">
                <a:solidFill>
                  <a:srgbClr val="FF0000"/>
                </a:solidFill>
                <a:effectLst/>
                <a:latin typeface="Google Sans"/>
              </a:rPr>
              <a:t>NOTE : Canine Urethral Prolapse is a health condition characterized by extrusion of the tail end segment of the urethra through the external urethral opening. </a:t>
            </a:r>
            <a:endParaRPr lang="en-GB" dirty="0">
              <a:solidFill>
                <a:srgbClr val="FF0000"/>
              </a:solidFill>
            </a:endParaRPr>
          </a:p>
        </p:txBody>
      </p:sp>
    </p:spTree>
    <p:extLst>
      <p:ext uri="{BB962C8B-B14F-4D97-AF65-F5344CB8AC3E}">
        <p14:creationId xmlns:p14="http://schemas.microsoft.com/office/powerpoint/2010/main" val="15415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0F153C-9C87-20E5-381C-835E9B37A61D}"/>
              </a:ext>
            </a:extLst>
          </p:cNvPr>
          <p:cNvPicPr>
            <a:picLocks noGrp="1" noChangeAspect="1"/>
          </p:cNvPicPr>
          <p:nvPr>
            <p:ph idx="1"/>
          </p:nvPr>
        </p:nvPicPr>
        <p:blipFill rotWithShape="1">
          <a:blip r:embed="rId2"/>
          <a:srcRect t="48972"/>
          <a:stretch/>
        </p:blipFill>
        <p:spPr>
          <a:xfrm>
            <a:off x="467358" y="3657600"/>
            <a:ext cx="8368612" cy="2209800"/>
          </a:xfrm>
          <a:prstGeom prst="rect">
            <a:avLst/>
          </a:prstGeom>
        </p:spPr>
      </p:pic>
      <p:pic>
        <p:nvPicPr>
          <p:cNvPr id="6" name="Picture 5">
            <a:extLst>
              <a:ext uri="{FF2B5EF4-FFF2-40B4-BE49-F238E27FC236}">
                <a16:creationId xmlns:a16="http://schemas.microsoft.com/office/drawing/2014/main" id="{65B878D8-896B-370A-BCDD-7E4F3944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642876"/>
            <a:ext cx="2114845" cy="2810267"/>
          </a:xfrm>
          <a:prstGeom prst="rect">
            <a:avLst/>
          </a:prstGeom>
        </p:spPr>
      </p:pic>
    </p:spTree>
    <p:extLst>
      <p:ext uri="{BB962C8B-B14F-4D97-AF65-F5344CB8AC3E}">
        <p14:creationId xmlns:p14="http://schemas.microsoft.com/office/powerpoint/2010/main" val="3128229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7400"/>
            <a:ext cx="8229600" cy="1143000"/>
          </a:xfrm>
        </p:spPr>
        <p:txBody>
          <a:bodyPr>
            <a:normAutofit/>
          </a:bodyPr>
          <a:lstStyle/>
          <a:p>
            <a:pPr algn="ctr"/>
            <a:r>
              <a:rPr lang="en-US" sz="5400" dirty="0">
                <a:latin typeface="Baskerville Old Face" pitchFamily="18" charset="0"/>
              </a:rPr>
              <a:t>Diagnostic Techniques</a:t>
            </a:r>
          </a:p>
        </p:txBody>
      </p:sp>
      <p:sp>
        <p:nvSpPr>
          <p:cNvPr id="6" name="Footer Placeholder 6">
            <a:extLst>
              <a:ext uri="{FF2B5EF4-FFF2-40B4-BE49-F238E27FC236}">
                <a16:creationId xmlns:a16="http://schemas.microsoft.com/office/drawing/2014/main" id="{A64FE1B5-4179-CFBD-A64F-FA7A33692C3B}"/>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946808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09600"/>
            <a:ext cx="8229600" cy="639762"/>
          </a:xfrm>
        </p:spPr>
        <p:txBody>
          <a:bodyPr>
            <a:normAutofit fontScale="90000"/>
          </a:bodyPr>
          <a:lstStyle/>
          <a:p>
            <a:pPr algn="l"/>
            <a:r>
              <a:rPr lang="en-US" b="1" dirty="0">
                <a:solidFill>
                  <a:schemeClr val="accent1"/>
                </a:solidFill>
                <a:latin typeface="Baskerville Old Face" pitchFamily="18" charset="0"/>
              </a:rPr>
              <a:t>A. Cystocentesis</a:t>
            </a:r>
            <a:endParaRPr lang="en-US" dirty="0">
              <a:solidFill>
                <a:schemeClr val="accent1"/>
              </a:solidFill>
            </a:endParaRPr>
          </a:p>
        </p:txBody>
      </p:sp>
      <p:sp>
        <p:nvSpPr>
          <p:cNvPr id="4" name="Rectangle 3"/>
          <p:cNvSpPr/>
          <p:nvPr/>
        </p:nvSpPr>
        <p:spPr>
          <a:xfrm>
            <a:off x="527742" y="3886200"/>
            <a:ext cx="8153400" cy="1754326"/>
          </a:xfrm>
          <a:prstGeom prst="rect">
            <a:avLst/>
          </a:prstGeom>
        </p:spPr>
        <p:txBody>
          <a:bodyPr wrap="square">
            <a:spAutoFit/>
          </a:bodyPr>
          <a:lstStyle/>
          <a:p>
            <a:pPr marL="342900" indent="-342900" algn="just">
              <a:buFont typeface="+mj-lt"/>
              <a:buAutoNum type="arabicPeriod"/>
            </a:pPr>
            <a:r>
              <a:rPr lang="en-US" b="1" dirty="0">
                <a:latin typeface="Baskerville Old Face" pitchFamily="18" charset="0"/>
              </a:rPr>
              <a:t> T</a:t>
            </a:r>
            <a:r>
              <a:rPr lang="en-US" dirty="0">
                <a:latin typeface="Baskerville Old Face" pitchFamily="18" charset="0"/>
              </a:rPr>
              <a:t>he most accurate method of obtaining urine for bacterial culture and cytologic evaluation. </a:t>
            </a:r>
          </a:p>
          <a:p>
            <a:pPr marL="342900" indent="-342900" algn="just">
              <a:buFont typeface="+mj-lt"/>
              <a:buAutoNum type="arabicPeriod"/>
            </a:pPr>
            <a:r>
              <a:rPr lang="en-US" dirty="0">
                <a:solidFill>
                  <a:srgbClr val="0070C0"/>
                </a:solidFill>
                <a:latin typeface="Baskerville Old Face" pitchFamily="18" charset="0"/>
              </a:rPr>
              <a:t>It is useful to decompress a distended, obstructed bladder that cannot be catheterized to help stabilize an animal before further investigation and treatment</a:t>
            </a:r>
            <a:r>
              <a:rPr lang="en-US" dirty="0">
                <a:latin typeface="Baskerville Old Face" pitchFamily="18" charset="0"/>
              </a:rPr>
              <a:t>. </a:t>
            </a:r>
          </a:p>
          <a:p>
            <a:pPr marL="342900" indent="-342900" algn="just">
              <a:buFont typeface="+mj-lt"/>
              <a:buAutoNum type="arabicPeriod"/>
            </a:pPr>
            <a:r>
              <a:rPr lang="en-US" dirty="0">
                <a:latin typeface="Baskerville Old Face" pitchFamily="18" charset="0"/>
              </a:rPr>
              <a:t>It is performed easily and safely in most dogs and cats with a </a:t>
            </a:r>
            <a:r>
              <a:rPr lang="en-US" dirty="0">
                <a:solidFill>
                  <a:srgbClr val="FF0000"/>
                </a:solidFill>
                <a:latin typeface="Baskerville Old Face" pitchFamily="18" charset="0"/>
              </a:rPr>
              <a:t>22- or 24-gauge needle and a syringe. </a:t>
            </a:r>
          </a:p>
        </p:txBody>
      </p:sp>
      <p:sp>
        <p:nvSpPr>
          <p:cNvPr id="7" name="Footer Placeholder 6">
            <a:extLst>
              <a:ext uri="{FF2B5EF4-FFF2-40B4-BE49-F238E27FC236}">
                <a16:creationId xmlns:a16="http://schemas.microsoft.com/office/drawing/2014/main" id="{781D9FA4-57A8-9D2B-04CA-AAE2306F3D87}"/>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
        <p:nvSpPr>
          <p:cNvPr id="8" name="TextBox 7">
            <a:extLst>
              <a:ext uri="{FF2B5EF4-FFF2-40B4-BE49-F238E27FC236}">
                <a16:creationId xmlns:a16="http://schemas.microsoft.com/office/drawing/2014/main" id="{4D076BCF-5142-BB3D-D1D8-1B1637E81607}"/>
              </a:ext>
            </a:extLst>
          </p:cNvPr>
          <p:cNvSpPr txBox="1"/>
          <p:nvPr/>
        </p:nvSpPr>
        <p:spPr>
          <a:xfrm>
            <a:off x="1219200" y="1674674"/>
            <a:ext cx="4572000" cy="1754326"/>
          </a:xfrm>
          <a:prstGeom prst="rect">
            <a:avLst/>
          </a:prstGeom>
          <a:noFill/>
        </p:spPr>
        <p:txBody>
          <a:bodyPr wrap="square">
            <a:spAutoFit/>
          </a:bodyPr>
          <a:lstStyle/>
          <a:p>
            <a:r>
              <a:rPr lang="en-US" dirty="0">
                <a:solidFill>
                  <a:srgbClr val="FF0000"/>
                </a:solidFill>
              </a:rPr>
              <a:t>Cystocentesis</a:t>
            </a:r>
            <a:r>
              <a:rPr lang="en-US" dirty="0"/>
              <a:t> (obtaining urine directly from the urinary bladder by inserting a needle through the body wall) is common and considered the ideal method for obtaining urine for urinalysis and culture and susceptibility testing</a:t>
            </a:r>
          </a:p>
        </p:txBody>
      </p:sp>
      <p:sp>
        <p:nvSpPr>
          <p:cNvPr id="9" name="TextBox 8">
            <a:extLst>
              <a:ext uri="{FF2B5EF4-FFF2-40B4-BE49-F238E27FC236}">
                <a16:creationId xmlns:a16="http://schemas.microsoft.com/office/drawing/2014/main" id="{E8C99324-644D-10B7-9915-F1388C5EE5E5}"/>
              </a:ext>
            </a:extLst>
          </p:cNvPr>
          <p:cNvSpPr txBox="1"/>
          <p:nvPr/>
        </p:nvSpPr>
        <p:spPr>
          <a:xfrm>
            <a:off x="5791200" y="87868"/>
            <a:ext cx="1912703" cy="369332"/>
          </a:xfrm>
          <a:prstGeom prst="rect">
            <a:avLst/>
          </a:prstGeom>
          <a:noFill/>
        </p:spPr>
        <p:txBody>
          <a:bodyPr wrap="none" rtlCol="0">
            <a:spAutoFit/>
          </a:bodyPr>
          <a:lstStyle/>
          <a:p>
            <a:r>
              <a:rPr lang="en-US" dirty="0">
                <a:solidFill>
                  <a:srgbClr val="FF0000"/>
                </a:solidFill>
              </a:rPr>
              <a:t>Very important </a:t>
            </a:r>
            <a:endParaRPr lang="en-GB" dirty="0">
              <a:solidFill>
                <a:srgbClr val="FF0000"/>
              </a:solidFill>
            </a:endParaRPr>
          </a:p>
        </p:txBody>
      </p:sp>
    </p:spTree>
    <p:extLst>
      <p:ext uri="{BB962C8B-B14F-4D97-AF65-F5344CB8AC3E}">
        <p14:creationId xmlns:p14="http://schemas.microsoft.com/office/powerpoint/2010/main" val="484133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76D3-9E82-8527-E6EB-635725119626}"/>
              </a:ext>
            </a:extLst>
          </p:cNvPr>
          <p:cNvSpPr>
            <a:spLocks noGrp="1"/>
          </p:cNvSpPr>
          <p:nvPr>
            <p:ph type="title"/>
          </p:nvPr>
        </p:nvSpPr>
        <p:spPr/>
        <p:txBody>
          <a:bodyPr/>
          <a:lstStyle/>
          <a:p>
            <a:r>
              <a:rPr lang="en-US" dirty="0"/>
              <a:t>Urine analysis </a:t>
            </a:r>
            <a:endParaRPr lang="en-GB" dirty="0"/>
          </a:p>
        </p:txBody>
      </p:sp>
      <p:sp>
        <p:nvSpPr>
          <p:cNvPr id="3" name="Content Placeholder 2">
            <a:extLst>
              <a:ext uri="{FF2B5EF4-FFF2-40B4-BE49-F238E27FC236}">
                <a16:creationId xmlns:a16="http://schemas.microsoft.com/office/drawing/2014/main" id="{D4C5A6CE-84E6-FF2F-E37C-C28DEA4B332E}"/>
              </a:ext>
            </a:extLst>
          </p:cNvPr>
          <p:cNvSpPr>
            <a:spLocks noGrp="1"/>
          </p:cNvSpPr>
          <p:nvPr>
            <p:ph idx="1"/>
          </p:nvPr>
        </p:nvSpPr>
        <p:spPr/>
        <p:txBody>
          <a:bodyPr/>
          <a:lstStyle/>
          <a:p>
            <a:pPr marL="342900" indent="-342900" algn="just">
              <a:buFont typeface="+mj-lt"/>
              <a:buAutoNum type="arabicPeriod"/>
            </a:pPr>
            <a:r>
              <a:rPr lang="en-US" dirty="0">
                <a:latin typeface="Baskerville Old Face" pitchFamily="18" charset="0"/>
              </a:rPr>
              <a:t>Investigation and treatment of concurrent urinary tract infection before or after bladder surgery are important to reduce the risk of complications and maximize the likelihood of a successful outcome. </a:t>
            </a:r>
          </a:p>
          <a:p>
            <a:pPr marL="342900" indent="-342900" algn="just">
              <a:buFont typeface="+mj-lt"/>
              <a:buAutoNum type="arabicPeriod"/>
            </a:pPr>
            <a:r>
              <a:rPr lang="en-US" dirty="0">
                <a:latin typeface="Baskerville Old Face" pitchFamily="18" charset="0"/>
              </a:rPr>
              <a:t>Transitional cells are a normal finding, but neoplastic cells may also be identified on cytology. </a:t>
            </a:r>
          </a:p>
          <a:p>
            <a:pPr marL="342900" indent="-342900" algn="just">
              <a:buFont typeface="+mj-lt"/>
              <a:buAutoNum type="arabicPeriod"/>
            </a:pPr>
            <a:r>
              <a:rPr lang="en-US" dirty="0">
                <a:latin typeface="Baskerville Old Face" pitchFamily="18" charset="0"/>
              </a:rPr>
              <a:t>The pH, crystal type, and presence of urinary tract infection may help guide the prediction of calculi type. </a:t>
            </a:r>
          </a:p>
          <a:p>
            <a:endParaRPr lang="en-GB" dirty="0"/>
          </a:p>
        </p:txBody>
      </p:sp>
    </p:spTree>
    <p:extLst>
      <p:ext uri="{BB962C8B-B14F-4D97-AF65-F5344CB8AC3E}">
        <p14:creationId xmlns:p14="http://schemas.microsoft.com/office/powerpoint/2010/main" val="50436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5050132"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228600" y="5029200"/>
            <a:ext cx="8991600" cy="338554"/>
          </a:xfrm>
          <a:prstGeom prst="rect">
            <a:avLst/>
          </a:prstGeom>
        </p:spPr>
        <p:txBody>
          <a:bodyPr wrap="square">
            <a:spAutoFit/>
          </a:bodyPr>
          <a:lstStyle/>
          <a:p>
            <a:pPr algn="ctr"/>
            <a:r>
              <a:rPr lang="en-US" sz="1600" dirty="0">
                <a:latin typeface="Andalus" pitchFamily="18" charset="-78"/>
                <a:cs typeface="Andalus" pitchFamily="18" charset="-78"/>
              </a:rPr>
              <a:t>A Positive (A, C and D) and double contrast agent (B) radiological images of the urinary system.</a:t>
            </a:r>
          </a:p>
        </p:txBody>
      </p:sp>
      <p:sp>
        <p:nvSpPr>
          <p:cNvPr id="17" name="Rectangle 16"/>
          <p:cNvSpPr/>
          <p:nvPr/>
        </p:nvSpPr>
        <p:spPr>
          <a:xfrm>
            <a:off x="380999" y="6031674"/>
            <a:ext cx="8382001" cy="230832"/>
          </a:xfrm>
          <a:prstGeom prst="rect">
            <a:avLst/>
          </a:prstGeom>
        </p:spPr>
        <p:txBody>
          <a:bodyPr wrap="square">
            <a:spAutoFit/>
          </a:bodyPr>
          <a:lstStyle/>
          <a:p>
            <a:pPr algn="just"/>
            <a:r>
              <a:rPr lang="en-US" sz="900" dirty="0">
                <a:latin typeface="Andalus" pitchFamily="18" charset="-78"/>
                <a:cs typeface="Andalus" pitchFamily="18" charset="-78"/>
              </a:rPr>
              <a:t>These images are reused with permission from ‘Imaging of Calculi of the Urinary System’ by Dr. Daniel </a:t>
            </a:r>
            <a:r>
              <a:rPr lang="en-US" sz="900" dirty="0" err="1">
                <a:latin typeface="Andalus" pitchFamily="18" charset="-78"/>
                <a:cs typeface="Andalus" pitchFamily="18" charset="-78"/>
              </a:rPr>
              <a:t>VanderHart</a:t>
            </a:r>
            <a:r>
              <a:rPr lang="en-US" sz="900" dirty="0">
                <a:latin typeface="Andalus" pitchFamily="18" charset="-78"/>
                <a:cs typeface="Andalus" pitchFamily="18" charset="-78"/>
              </a:rPr>
              <a:t>, DVM, DACVR, Feb 2017, Clinician’s Brief.com.</a:t>
            </a:r>
          </a:p>
        </p:txBody>
      </p:sp>
      <p:sp>
        <p:nvSpPr>
          <p:cNvPr id="6" name="Footer Placeholder 6">
            <a:extLst>
              <a:ext uri="{FF2B5EF4-FFF2-40B4-BE49-F238E27FC236}">
                <a16:creationId xmlns:a16="http://schemas.microsoft.com/office/drawing/2014/main" id="{0B200E48-3484-4350-516E-6C3F2FC32101}"/>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977310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4000" b="1" dirty="0">
                <a:solidFill>
                  <a:schemeClr val="tx1"/>
                </a:solidFill>
                <a:latin typeface="Baskerville Old Face" pitchFamily="18" charset="0"/>
              </a:rPr>
              <a:t>C. Catheter Biopsy</a:t>
            </a:r>
          </a:p>
        </p:txBody>
      </p:sp>
      <p:sp>
        <p:nvSpPr>
          <p:cNvPr id="4" name="Rectangle 3"/>
          <p:cNvSpPr/>
          <p:nvPr/>
        </p:nvSpPr>
        <p:spPr>
          <a:xfrm>
            <a:off x="494805" y="1447800"/>
            <a:ext cx="8153400" cy="3323987"/>
          </a:xfrm>
          <a:prstGeom prst="rect">
            <a:avLst/>
          </a:prstGeom>
        </p:spPr>
        <p:txBody>
          <a:bodyPr wrap="square">
            <a:spAutoFit/>
          </a:bodyPr>
          <a:lstStyle/>
          <a:p>
            <a:pPr marL="285750" indent="-285750" algn="just">
              <a:lnSpc>
                <a:spcPct val="150000"/>
              </a:lnSpc>
              <a:buFont typeface="Arial" pitchFamily="34" charset="0"/>
              <a:buChar char="•"/>
            </a:pPr>
            <a:r>
              <a:rPr lang="en-US" sz="2000" dirty="0">
                <a:solidFill>
                  <a:srgbClr val="FF0000"/>
                </a:solidFill>
                <a:latin typeface="Baskerville Old Face" pitchFamily="18" charset="0"/>
              </a:rPr>
              <a:t>Tissue from bladder and urethral masses is easy to obtain noninvasively by applying suction using a syringe via a urinary catheter that has been advanced to lie at the level of the mass</a:t>
            </a:r>
            <a:r>
              <a:rPr lang="en-US" sz="2000" dirty="0">
                <a:latin typeface="Baskerville Old Face" pitchFamily="18" charset="0"/>
              </a:rPr>
              <a:t>.</a:t>
            </a:r>
          </a:p>
          <a:p>
            <a:pPr marL="285750" indent="-285750" algn="just">
              <a:lnSpc>
                <a:spcPct val="150000"/>
              </a:lnSpc>
              <a:buFont typeface="Arial" pitchFamily="34" charset="0"/>
              <a:buChar char="•"/>
            </a:pPr>
            <a:r>
              <a:rPr lang="en-US" sz="2000" dirty="0">
                <a:latin typeface="Baskerville Old Face" pitchFamily="18" charset="0"/>
              </a:rPr>
              <a:t>Using ultrasound guidance is recommended because it will verify the position of the mass next to the catheter tip, and the ultrasound transducer can be used to carefully push the bladder mass against the catheter tip. </a:t>
            </a:r>
          </a:p>
          <a:p>
            <a:pPr marL="285750" indent="-285750" algn="just">
              <a:lnSpc>
                <a:spcPct val="150000"/>
              </a:lnSpc>
              <a:buFont typeface="Arial" pitchFamily="34" charset="0"/>
              <a:buChar char="•"/>
            </a:pPr>
            <a:endParaRPr lang="en-US" sz="2000" dirty="0">
              <a:latin typeface="Baskerville Old Face" pitchFamily="18" charset="0"/>
            </a:endParaRPr>
          </a:p>
        </p:txBody>
      </p:sp>
      <p:sp>
        <p:nvSpPr>
          <p:cNvPr id="7" name="Footer Placeholder 6">
            <a:extLst>
              <a:ext uri="{FF2B5EF4-FFF2-40B4-BE49-F238E27FC236}">
                <a16:creationId xmlns:a16="http://schemas.microsoft.com/office/drawing/2014/main" id="{606B5A71-A34D-F69B-523E-4A18FF0BC0D9}"/>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42149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990600"/>
          </a:xfrm>
        </p:spPr>
        <p:txBody>
          <a:bodyPr>
            <a:normAutofit fontScale="90000"/>
          </a:bodyPr>
          <a:lstStyle/>
          <a:p>
            <a:r>
              <a:rPr lang="en-US" dirty="0">
                <a:solidFill>
                  <a:schemeClr val="tx1"/>
                </a:solidFill>
                <a:latin typeface="Baskerville Old Face" pitchFamily="18" charset="0"/>
              </a:rPr>
              <a:t>D. Blood and urine examination</a:t>
            </a:r>
            <a:br>
              <a:rPr lang="en-US" dirty="0">
                <a:solidFill>
                  <a:schemeClr val="tx1"/>
                </a:solidFill>
                <a:latin typeface="Baskerville Old Face" pitchFamily="18" charset="0"/>
              </a:rPr>
            </a:br>
            <a:endParaRPr lang="en-US" dirty="0">
              <a:solidFill>
                <a:schemeClr val="tx1"/>
              </a:solidFill>
              <a:latin typeface="Baskerville Old Face" pitchFamily="18" charset="0"/>
            </a:endParaRPr>
          </a:p>
        </p:txBody>
      </p:sp>
      <p:sp>
        <p:nvSpPr>
          <p:cNvPr id="4" name="Rectangle 3"/>
          <p:cNvSpPr/>
          <p:nvPr/>
        </p:nvSpPr>
        <p:spPr>
          <a:xfrm>
            <a:off x="523504" y="1828800"/>
            <a:ext cx="7172696" cy="3785652"/>
          </a:xfrm>
          <a:prstGeom prst="rect">
            <a:avLst/>
          </a:prstGeom>
        </p:spPr>
        <p:txBody>
          <a:bodyPr wrap="square">
            <a:spAutoFit/>
          </a:bodyPr>
          <a:lstStyle/>
          <a:p>
            <a:r>
              <a:rPr lang="en-US" sz="2400" dirty="0">
                <a:latin typeface="Baskerville Old Face" pitchFamily="18" charset="0"/>
              </a:rPr>
              <a:t>Ex.</a:t>
            </a:r>
          </a:p>
          <a:p>
            <a:pPr marL="342900" indent="-342900">
              <a:buFont typeface="+mj-lt"/>
              <a:buAutoNum type="arabicPeriod"/>
            </a:pPr>
            <a:r>
              <a:rPr lang="en-US" sz="2400" dirty="0">
                <a:solidFill>
                  <a:srgbClr val="FF0000"/>
                </a:solidFill>
                <a:latin typeface="Baskerville Old Face" pitchFamily="18" charset="0"/>
              </a:rPr>
              <a:t>CBC</a:t>
            </a:r>
            <a:r>
              <a:rPr lang="en-US" sz="2400" dirty="0">
                <a:latin typeface="Baskerville Old Face" pitchFamily="18" charset="0"/>
              </a:rPr>
              <a:t> (Complete Blood Count) </a:t>
            </a:r>
          </a:p>
          <a:p>
            <a:pPr marL="342900" indent="-342900">
              <a:buFont typeface="+mj-lt"/>
              <a:buAutoNum type="arabicPeriod"/>
            </a:pPr>
            <a:r>
              <a:rPr lang="en-US" sz="2400" dirty="0">
                <a:solidFill>
                  <a:srgbClr val="FF0000"/>
                </a:solidFill>
                <a:latin typeface="Baskerville Old Face" pitchFamily="18" charset="0"/>
              </a:rPr>
              <a:t>Creatinine</a:t>
            </a:r>
            <a:r>
              <a:rPr lang="en-US" sz="2400" dirty="0">
                <a:latin typeface="Baskerville Old Face" pitchFamily="18" charset="0"/>
              </a:rPr>
              <a:t> (which is a waste product produced by the muscles, gets filtered out by the kidneys. creatinine in the blood can be a sign of impaired kidney function</a:t>
            </a:r>
          </a:p>
          <a:p>
            <a:pPr marL="342900" indent="-342900">
              <a:buFont typeface="+mj-lt"/>
              <a:buAutoNum type="arabicPeriod"/>
            </a:pPr>
            <a:endParaRPr lang="en-US" sz="2400" dirty="0">
              <a:latin typeface="Baskerville Old Face" pitchFamily="18" charset="0"/>
            </a:endParaRPr>
          </a:p>
          <a:p>
            <a:pPr marL="342900" indent="-342900">
              <a:buFont typeface="+mj-lt"/>
              <a:buAutoNum type="arabicPeriod"/>
            </a:pPr>
            <a:r>
              <a:rPr lang="en-US" sz="2400" dirty="0">
                <a:solidFill>
                  <a:srgbClr val="FF0000"/>
                </a:solidFill>
                <a:latin typeface="Baskerville Old Face" pitchFamily="18" charset="0"/>
              </a:rPr>
              <a:t>Uric acid </a:t>
            </a:r>
            <a:r>
              <a:rPr lang="en-US" sz="2400" b="0" i="0" dirty="0">
                <a:solidFill>
                  <a:srgbClr val="1F1F1F"/>
                </a:solidFill>
                <a:effectLst/>
                <a:latin typeface="Google Sans"/>
              </a:rPr>
              <a:t>is a normal waste product formed during the breakdown of chemicals called purines. Purines come from cells when they die. Purines are also found in many foods and beverages</a:t>
            </a:r>
            <a:endParaRPr lang="en-US" sz="2400" dirty="0"/>
          </a:p>
        </p:txBody>
      </p:sp>
      <p:sp>
        <p:nvSpPr>
          <p:cNvPr id="8" name="Footer Placeholder 6">
            <a:extLst>
              <a:ext uri="{FF2B5EF4-FFF2-40B4-BE49-F238E27FC236}">
                <a16:creationId xmlns:a16="http://schemas.microsoft.com/office/drawing/2014/main" id="{6E9918D1-1573-994C-D56F-5493782777A5}"/>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88051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828800"/>
            <a:ext cx="7696200" cy="1051560"/>
          </a:xfrm>
        </p:spPr>
        <p:txBody>
          <a:bodyPr>
            <a:normAutofit/>
          </a:bodyPr>
          <a:lstStyle/>
          <a:p>
            <a:pPr algn="ctr"/>
            <a:r>
              <a:rPr lang="en-US" sz="4800" dirty="0">
                <a:latin typeface="Baskerville Old Face" pitchFamily="18" charset="0"/>
              </a:rPr>
              <a:t>Urinary bladder </a:t>
            </a:r>
            <a:r>
              <a:rPr lang="en-US" sz="4800" dirty="0" err="1">
                <a:latin typeface="Baskerville Old Face" pitchFamily="18" charset="0"/>
              </a:rPr>
              <a:t>caculi</a:t>
            </a:r>
            <a:endParaRPr lang="en-US" sz="4800" dirty="0">
              <a:latin typeface="Baskerville Old Face" pitchFamily="18" charset="0"/>
            </a:endParaRPr>
          </a:p>
        </p:txBody>
      </p:sp>
      <p:sp>
        <p:nvSpPr>
          <p:cNvPr id="6" name="Footer Placeholder 6">
            <a:extLst>
              <a:ext uri="{FF2B5EF4-FFF2-40B4-BE49-F238E27FC236}">
                <a16:creationId xmlns:a16="http://schemas.microsoft.com/office/drawing/2014/main" id="{F3E10D07-208E-99D5-DFE7-C34998C1EDDC}"/>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989335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219200"/>
            <a:ext cx="7696200" cy="3046988"/>
          </a:xfrm>
          <a:prstGeom prst="rect">
            <a:avLst/>
          </a:prstGeom>
        </p:spPr>
        <p:txBody>
          <a:bodyPr wrap="square">
            <a:spAutoFit/>
          </a:bodyPr>
          <a:lstStyle/>
          <a:p>
            <a:pPr marL="342900" indent="-342900">
              <a:buFont typeface="Arial" pitchFamily="34" charset="0"/>
              <a:buChar char="•"/>
            </a:pPr>
            <a:r>
              <a:rPr lang="en-US" sz="2400" dirty="0">
                <a:latin typeface="Baskerville Old Face" pitchFamily="18" charset="0"/>
              </a:rPr>
              <a:t>Bladder Calculi </a:t>
            </a:r>
            <a:r>
              <a:rPr lang="en-US" sz="2400" dirty="0">
                <a:solidFill>
                  <a:srgbClr val="FF0000"/>
                </a:solidFill>
                <a:latin typeface="Baskerville Old Face" pitchFamily="18" charset="0"/>
              </a:rPr>
              <a:t>Urolithiasis</a:t>
            </a:r>
            <a:r>
              <a:rPr lang="en-US" sz="2400" dirty="0">
                <a:latin typeface="Baskerville Old Face" pitchFamily="18" charset="0"/>
              </a:rPr>
              <a:t> is common in dogs and cats, with one prospective study in cats identifying </a:t>
            </a:r>
            <a:r>
              <a:rPr lang="en-US" sz="2400" dirty="0" err="1">
                <a:latin typeface="Baskerville Old Face" pitchFamily="18" charset="0"/>
              </a:rPr>
              <a:t>uroliths</a:t>
            </a:r>
            <a:r>
              <a:rPr lang="en-US" sz="2400" dirty="0">
                <a:latin typeface="Baskerville Old Face" pitchFamily="18" charset="0"/>
              </a:rPr>
              <a:t> in 21% of those presenting with clinical signs of lower urinary tract disease.</a:t>
            </a:r>
          </a:p>
          <a:p>
            <a:pPr marL="342900" indent="-342900">
              <a:buFont typeface="Arial" pitchFamily="34" charset="0"/>
              <a:buChar char="•"/>
            </a:pPr>
            <a:endParaRPr lang="en-US" sz="2400" dirty="0">
              <a:latin typeface="Baskerville Old Face" pitchFamily="18" charset="0"/>
            </a:endParaRPr>
          </a:p>
          <a:p>
            <a:pPr marL="342900" indent="-342900">
              <a:buFont typeface="Arial" pitchFamily="34" charset="0"/>
              <a:buChar char="•"/>
            </a:pPr>
            <a:r>
              <a:rPr lang="en-US" sz="2400" dirty="0">
                <a:latin typeface="Baskerville Old Face" pitchFamily="18" charset="0"/>
              </a:rPr>
              <a:t>Urolithiasis often involves one or more sites in the urinary tract, but the bladder is the most common location for the occurrence and removal of calculi. </a:t>
            </a:r>
          </a:p>
        </p:txBody>
      </p:sp>
      <p:sp>
        <p:nvSpPr>
          <p:cNvPr id="7" name="Footer Placeholder 6">
            <a:extLst>
              <a:ext uri="{FF2B5EF4-FFF2-40B4-BE49-F238E27FC236}">
                <a16:creationId xmlns:a16="http://schemas.microsoft.com/office/drawing/2014/main" id="{64495CA9-9CDC-CB82-693D-83798841B057}"/>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34131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6E4CD5-6762-6599-1FAD-7B6BFA8B9BDF}"/>
              </a:ext>
            </a:extLst>
          </p:cNvPr>
          <p:cNvSpPr>
            <a:spLocks noGrp="1"/>
          </p:cNvSpPr>
          <p:nvPr>
            <p:ph idx="1"/>
          </p:nvPr>
        </p:nvSpPr>
        <p:spPr>
          <a:xfrm>
            <a:off x="203974" y="3370082"/>
            <a:ext cx="8965950" cy="4789283"/>
          </a:xfrm>
        </p:spPr>
        <p:txBody>
          <a:bodyPr>
            <a:normAutofit/>
          </a:bodyPr>
          <a:lstStyle/>
          <a:p>
            <a:r>
              <a:rPr lang="en-US" b="1" i="1" dirty="0"/>
              <a:t>Blood in urine</a:t>
            </a:r>
            <a:r>
              <a:rPr lang="en-US" i="1" dirty="0"/>
              <a:t>: </a:t>
            </a:r>
            <a:r>
              <a:rPr lang="en-US" sz="1800" dirty="0"/>
              <a:t>Urine is clear and yellow in color, so cloudy or bloody urine is a sign of UTIs. Blood in urine can also be caused by more serious medical conditions.</a:t>
            </a:r>
          </a:p>
          <a:p>
            <a:r>
              <a:rPr lang="en-US" b="1" i="1" dirty="0"/>
              <a:t>Increased thirst: </a:t>
            </a:r>
          </a:p>
          <a:p>
            <a:r>
              <a:rPr lang="en-US" b="1" i="1" dirty="0"/>
              <a:t>Foul-smelling urine: </a:t>
            </a:r>
            <a:r>
              <a:rPr lang="en-US" dirty="0"/>
              <a:t>urine may smell differently because of the bacteria in the urinary tract</a:t>
            </a:r>
          </a:p>
          <a:p>
            <a:r>
              <a:rPr lang="en-US" b="1" i="1" dirty="0"/>
              <a:t>Frequently wanting to go outside</a:t>
            </a:r>
          </a:p>
          <a:p>
            <a:r>
              <a:rPr lang="en-US" b="1" i="1" dirty="0"/>
              <a:t>Accidents: </a:t>
            </a:r>
            <a:r>
              <a:rPr lang="en-US" sz="1800" dirty="0"/>
              <a:t>Adult dogs typically don't urinate inside, so indoor accidents could be a warning sign of UTI.</a:t>
            </a:r>
            <a:endParaRPr lang="en-GB" dirty="0"/>
          </a:p>
        </p:txBody>
      </p:sp>
      <p:sp>
        <p:nvSpPr>
          <p:cNvPr id="5" name="TextBox 4">
            <a:extLst>
              <a:ext uri="{FF2B5EF4-FFF2-40B4-BE49-F238E27FC236}">
                <a16:creationId xmlns:a16="http://schemas.microsoft.com/office/drawing/2014/main" id="{80C51E67-D437-4712-A285-42B690F97CD3}"/>
              </a:ext>
            </a:extLst>
          </p:cNvPr>
          <p:cNvSpPr txBox="1"/>
          <p:nvPr/>
        </p:nvSpPr>
        <p:spPr>
          <a:xfrm>
            <a:off x="152400" y="228600"/>
            <a:ext cx="8382000" cy="523220"/>
          </a:xfrm>
          <a:prstGeom prst="rect">
            <a:avLst/>
          </a:prstGeom>
          <a:noFill/>
        </p:spPr>
        <p:txBody>
          <a:bodyPr wrap="square">
            <a:spAutoFit/>
          </a:bodyPr>
          <a:lstStyle/>
          <a:p>
            <a:pPr marL="0" indent="0">
              <a:buNone/>
            </a:pPr>
            <a:r>
              <a:rPr lang="en-US" sz="2800" b="1" dirty="0">
                <a:solidFill>
                  <a:schemeClr val="accent1">
                    <a:lumMod val="75000"/>
                  </a:schemeClr>
                </a:solidFill>
                <a:highlight>
                  <a:srgbClr val="C0C0C0"/>
                </a:highlight>
              </a:rPr>
              <a:t>Symptoms of Urinary Tract Infections In Dogs</a:t>
            </a:r>
          </a:p>
        </p:txBody>
      </p:sp>
      <p:pic>
        <p:nvPicPr>
          <p:cNvPr id="4" name="Picture 3">
            <a:extLst>
              <a:ext uri="{FF2B5EF4-FFF2-40B4-BE49-F238E27FC236}">
                <a16:creationId xmlns:a16="http://schemas.microsoft.com/office/drawing/2014/main" id="{8E4E3597-DC2A-658E-39A3-83869654C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000972"/>
            <a:ext cx="4109301" cy="2119957"/>
          </a:xfrm>
          <a:prstGeom prst="rect">
            <a:avLst/>
          </a:prstGeom>
        </p:spPr>
      </p:pic>
      <p:sp>
        <p:nvSpPr>
          <p:cNvPr id="8" name="Footer Placeholder 6">
            <a:extLst>
              <a:ext uri="{FF2B5EF4-FFF2-40B4-BE49-F238E27FC236}">
                <a16:creationId xmlns:a16="http://schemas.microsoft.com/office/drawing/2014/main" id="{7C9872D7-A72D-2E01-EFD6-52B2E0E97958}"/>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408506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0273" y="2133600"/>
            <a:ext cx="8175864" cy="3191272"/>
            <a:chOff x="533400" y="2547909"/>
            <a:chExt cx="8194663" cy="2938491"/>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68" t="25711" r="11039" b="42403"/>
            <a:stretch/>
          </p:blipFill>
          <p:spPr bwMode="auto">
            <a:xfrm>
              <a:off x="533400" y="2547909"/>
              <a:ext cx="8194663" cy="2938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114800" y="5117068"/>
              <a:ext cx="304800" cy="331221"/>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a:t>A</a:t>
              </a:r>
            </a:p>
          </p:txBody>
        </p:sp>
        <p:sp>
          <p:nvSpPr>
            <p:cNvPr id="6" name="TextBox 5"/>
            <p:cNvSpPr txBox="1"/>
            <p:nvPr/>
          </p:nvSpPr>
          <p:spPr>
            <a:xfrm>
              <a:off x="8382000" y="5117068"/>
              <a:ext cx="304800" cy="331221"/>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b="1" dirty="0"/>
                <a:t>B</a:t>
              </a:r>
            </a:p>
          </p:txBody>
        </p:sp>
      </p:grpSp>
      <p:sp>
        <p:nvSpPr>
          <p:cNvPr id="7" name="Rectangle 6"/>
          <p:cNvSpPr/>
          <p:nvPr/>
        </p:nvSpPr>
        <p:spPr>
          <a:xfrm>
            <a:off x="381000" y="5410200"/>
            <a:ext cx="8630512" cy="584775"/>
          </a:xfrm>
          <a:prstGeom prst="rect">
            <a:avLst/>
          </a:prstGeom>
        </p:spPr>
        <p:txBody>
          <a:bodyPr wrap="square">
            <a:spAutoFit/>
          </a:bodyPr>
          <a:lstStyle/>
          <a:p>
            <a:r>
              <a:rPr lang="en-US" sz="1600" dirty="0"/>
              <a:t>This figure shows A) </a:t>
            </a:r>
            <a:r>
              <a:rPr lang="en-US" sz="1600" dirty="0" err="1"/>
              <a:t>Polypoid</a:t>
            </a:r>
            <a:r>
              <a:rPr lang="en-US" sz="1600" dirty="0"/>
              <a:t> Cystitis after giving contrast agents, while, B) shows the Cystic neoplasia. These images were taken from Tobias 2012.</a:t>
            </a:r>
          </a:p>
        </p:txBody>
      </p:sp>
      <p:sp>
        <p:nvSpPr>
          <p:cNvPr id="9" name="Rectangle 8"/>
          <p:cNvSpPr/>
          <p:nvPr/>
        </p:nvSpPr>
        <p:spPr>
          <a:xfrm>
            <a:off x="457200" y="457200"/>
            <a:ext cx="8284618" cy="1908215"/>
          </a:xfrm>
          <a:prstGeom prst="rect">
            <a:avLst/>
          </a:prstGeom>
        </p:spPr>
        <p:txBody>
          <a:bodyPr wrap="square">
            <a:spAutoFit/>
          </a:bodyPr>
          <a:lstStyle/>
          <a:p>
            <a:r>
              <a:rPr lang="en-US" sz="2000" b="1" dirty="0" err="1">
                <a:latin typeface="Baskerville Old Face" pitchFamily="18" charset="0"/>
              </a:rPr>
              <a:t>Polypoid</a:t>
            </a:r>
            <a:r>
              <a:rPr lang="en-US" sz="2000" b="1" dirty="0">
                <a:latin typeface="Baskerville Old Face" pitchFamily="18" charset="0"/>
              </a:rPr>
              <a:t> Cystitis: </a:t>
            </a:r>
            <a:r>
              <a:rPr lang="en-US" sz="2000" dirty="0">
                <a:latin typeface="Baskerville Old Face" pitchFamily="18" charset="0"/>
              </a:rPr>
              <a:t>a rare lesion of the bladder mucosa characterized by inflammation, epithelial proliferation, and development of a </a:t>
            </a:r>
            <a:r>
              <a:rPr lang="en-US" sz="2000" dirty="0" err="1">
                <a:latin typeface="Baskerville Old Face" pitchFamily="18" charset="0"/>
              </a:rPr>
              <a:t>polypoid</a:t>
            </a:r>
            <a:r>
              <a:rPr lang="en-US" sz="2000" dirty="0">
                <a:latin typeface="Baskerville Old Face" pitchFamily="18" charset="0"/>
              </a:rPr>
              <a:t> mass without </a:t>
            </a:r>
            <a:r>
              <a:rPr lang="en-US" sz="2000" dirty="0" err="1">
                <a:latin typeface="Baskerville Old Face" pitchFamily="18" charset="0"/>
              </a:rPr>
              <a:t>histopathologic</a:t>
            </a:r>
            <a:r>
              <a:rPr lang="en-US" sz="2000" dirty="0">
                <a:latin typeface="Baskerville Old Face" pitchFamily="18" charset="0"/>
              </a:rPr>
              <a:t> evidence of neoplasm.</a:t>
            </a:r>
          </a:p>
          <a:p>
            <a:endParaRPr lang="en-US" sz="2000" dirty="0">
              <a:latin typeface="Baskerville Old Face" pitchFamily="18" charset="0"/>
            </a:endParaRPr>
          </a:p>
          <a:p>
            <a:r>
              <a:rPr lang="en-US" sz="2000" b="1" dirty="0">
                <a:latin typeface="Baskerville Old Face" pitchFamily="18" charset="0"/>
              </a:rPr>
              <a:t>Cystic neoplasia </a:t>
            </a:r>
            <a:r>
              <a:rPr lang="en-US" sz="2000" dirty="0">
                <a:latin typeface="Baskerville Old Face" pitchFamily="18" charset="0"/>
              </a:rPr>
              <a:t>a cancer within the urinary bladder</a:t>
            </a:r>
          </a:p>
          <a:p>
            <a:endParaRPr lang="en-US" dirty="0">
              <a:latin typeface="Baskerville Old Face" pitchFamily="18" charset="0"/>
            </a:endParaRPr>
          </a:p>
        </p:txBody>
      </p:sp>
      <p:sp>
        <p:nvSpPr>
          <p:cNvPr id="11" name="Footer Placeholder 6">
            <a:extLst>
              <a:ext uri="{FF2B5EF4-FFF2-40B4-BE49-F238E27FC236}">
                <a16:creationId xmlns:a16="http://schemas.microsoft.com/office/drawing/2014/main" id="{583851EF-3D1F-A583-8FC0-D8AE06920643}"/>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1276342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953000"/>
            <a:ext cx="8229600" cy="584775"/>
          </a:xfrm>
          <a:prstGeom prst="rect">
            <a:avLst/>
          </a:prstGeom>
        </p:spPr>
        <p:txBody>
          <a:bodyPr wrap="square">
            <a:spAutoFit/>
          </a:bodyPr>
          <a:lstStyle/>
          <a:p>
            <a:pPr algn="just"/>
            <a:r>
              <a:rPr lang="en-US" sz="1600" dirty="0"/>
              <a:t>Lateral radiograph of a bulldog presented for recurrent hematuria The study was negative for mineral opaque urinary bladder calculi.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744" y="457200"/>
            <a:ext cx="5011056" cy="4357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4801" y="5943600"/>
            <a:ext cx="8534400" cy="523220"/>
          </a:xfrm>
          <a:prstGeom prst="rect">
            <a:avLst/>
          </a:prstGeom>
        </p:spPr>
        <p:txBody>
          <a:bodyPr wrap="square">
            <a:spAutoFit/>
          </a:bodyPr>
          <a:lstStyle/>
          <a:p>
            <a:pPr algn="just"/>
            <a:r>
              <a:rPr lang="en-US" sz="1400" dirty="0">
                <a:latin typeface="Andalus" pitchFamily="18" charset="-78"/>
                <a:cs typeface="Andalus" pitchFamily="18" charset="-78"/>
              </a:rPr>
              <a:t>These Images Are Reused With Permission From ‘The Veterinary Radiology Website (</a:t>
            </a:r>
            <a:r>
              <a:rPr lang="en-US" sz="1400" dirty="0">
                <a:latin typeface="Andalus" pitchFamily="18" charset="-78"/>
                <a:cs typeface="Andalus" pitchFamily="18" charset="-78"/>
                <a:hlinkClick r:id="rId3"/>
              </a:rPr>
              <a:t>http://www.veterinaryradiology.net/5049/8-year-old-springer-spaniel/</a:t>
            </a:r>
            <a:r>
              <a:rPr lang="en-US" sz="1400" dirty="0">
                <a:latin typeface="Andalus" pitchFamily="18" charset="-78"/>
                <a:cs typeface="Andalus" pitchFamily="18" charset="-78"/>
              </a:rPr>
              <a:t>)  by Allison </a:t>
            </a:r>
            <a:r>
              <a:rPr lang="en-US" sz="1400" dirty="0" err="1">
                <a:latin typeface="Andalus" pitchFamily="18" charset="-78"/>
                <a:cs typeface="Andalus" pitchFamily="18" charset="-78"/>
              </a:rPr>
              <a:t>Zwingenberger</a:t>
            </a:r>
            <a:endParaRPr lang="en-US" sz="1400" b="1" dirty="0">
              <a:latin typeface="Andalus" pitchFamily="18" charset="-78"/>
              <a:cs typeface="Andalus" pitchFamily="18" charset="-78"/>
            </a:endParaRPr>
          </a:p>
        </p:txBody>
      </p:sp>
      <p:sp>
        <p:nvSpPr>
          <p:cNvPr id="6" name="Footer Placeholder 6">
            <a:extLst>
              <a:ext uri="{FF2B5EF4-FFF2-40B4-BE49-F238E27FC236}">
                <a16:creationId xmlns:a16="http://schemas.microsoft.com/office/drawing/2014/main" id="{F3C6E77D-95B0-0C09-4D57-344A5AE0B630}"/>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913418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106214" cy="443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57200" y="5410200"/>
            <a:ext cx="8153400" cy="461665"/>
          </a:xfrm>
          <a:prstGeom prst="rect">
            <a:avLst/>
          </a:prstGeom>
        </p:spPr>
        <p:txBody>
          <a:bodyPr wrap="square">
            <a:spAutoFit/>
          </a:bodyPr>
          <a:lstStyle/>
          <a:p>
            <a:pPr algn="just"/>
            <a:r>
              <a:rPr lang="en-US" sz="1200" dirty="0">
                <a:latin typeface="Andalus" pitchFamily="18" charset="-78"/>
                <a:cs typeface="Andalus" pitchFamily="18" charset="-78"/>
              </a:rPr>
              <a:t>These images are reused with permission from ‘Imaging of Calculi of the Urinary System’ by Dr. Daniel </a:t>
            </a:r>
            <a:r>
              <a:rPr lang="en-US" sz="1200" dirty="0" err="1">
                <a:latin typeface="Andalus" pitchFamily="18" charset="-78"/>
                <a:cs typeface="Andalus" pitchFamily="18" charset="-78"/>
              </a:rPr>
              <a:t>VanderHart</a:t>
            </a:r>
            <a:r>
              <a:rPr lang="en-US" sz="1200" dirty="0">
                <a:latin typeface="Andalus" pitchFamily="18" charset="-78"/>
                <a:cs typeface="Andalus" pitchFamily="18" charset="-78"/>
              </a:rPr>
              <a:t>, DVM, DACVR, Feb 2017, Clinician’s Brief.com</a:t>
            </a:r>
          </a:p>
        </p:txBody>
      </p:sp>
      <p:sp>
        <p:nvSpPr>
          <p:cNvPr id="17" name="Rectangle 16"/>
          <p:cNvSpPr/>
          <p:nvPr/>
        </p:nvSpPr>
        <p:spPr>
          <a:xfrm>
            <a:off x="457200" y="4876800"/>
            <a:ext cx="8229600" cy="584775"/>
          </a:xfrm>
          <a:prstGeom prst="rect">
            <a:avLst/>
          </a:prstGeom>
        </p:spPr>
        <p:txBody>
          <a:bodyPr wrap="square">
            <a:spAutoFit/>
          </a:bodyPr>
          <a:lstStyle/>
          <a:p>
            <a:pPr algn="just"/>
            <a:r>
              <a:rPr lang="en-US" sz="1600" dirty="0">
                <a:latin typeface="Andalus" pitchFamily="18" charset="-78"/>
                <a:cs typeface="Andalus" pitchFamily="18" charset="-78"/>
              </a:rPr>
              <a:t>A&amp;B: Plain Lateral abdominal radiograph of a dog. C&amp;D: Lateral abdominal radiograph with contrast agent showing the urethral stricture.</a:t>
            </a:r>
          </a:p>
        </p:txBody>
      </p:sp>
    </p:spTree>
    <p:extLst>
      <p:ext uri="{BB962C8B-B14F-4D97-AF65-F5344CB8AC3E}">
        <p14:creationId xmlns:p14="http://schemas.microsoft.com/office/powerpoint/2010/main" val="1840578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55C573-9EDD-9B59-823A-53D8494EAC15}"/>
              </a:ext>
            </a:extLst>
          </p:cNvPr>
          <p:cNvSpPr txBox="1"/>
          <p:nvPr/>
        </p:nvSpPr>
        <p:spPr>
          <a:xfrm>
            <a:off x="2438400" y="2133600"/>
            <a:ext cx="4750018" cy="1200329"/>
          </a:xfrm>
          <a:prstGeom prst="rect">
            <a:avLst/>
          </a:prstGeom>
          <a:noFill/>
        </p:spPr>
        <p:txBody>
          <a:bodyPr wrap="none" rtlCol="0">
            <a:spAutoFit/>
          </a:bodyPr>
          <a:lstStyle/>
          <a:p>
            <a:r>
              <a:rPr lang="en-US" sz="7200" dirty="0">
                <a:solidFill>
                  <a:schemeClr val="accent6">
                    <a:lumMod val="60000"/>
                    <a:lumOff val="40000"/>
                  </a:schemeClr>
                </a:solidFill>
                <a:latin typeface="Arial" panose="020B0604020202020204" pitchFamily="34" charset="0"/>
                <a:cs typeface="Arial" panose="020B0604020202020204" pitchFamily="34" charset="0"/>
              </a:rPr>
              <a:t>Thank you </a:t>
            </a:r>
            <a:endParaRPr lang="en-GB" sz="7200"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5A44032-9EB9-725F-2FB8-DC6507A22D41}"/>
              </a:ext>
            </a:extLst>
          </p:cNvPr>
          <p:cNvSpPr txBox="1"/>
          <p:nvPr/>
        </p:nvSpPr>
        <p:spPr>
          <a:xfrm>
            <a:off x="1524000" y="3614281"/>
            <a:ext cx="6237605" cy="1200329"/>
          </a:xfrm>
          <a:prstGeom prst="rect">
            <a:avLst/>
          </a:prstGeom>
          <a:noFill/>
        </p:spPr>
        <p:txBody>
          <a:bodyPr wrap="none" rtlCol="0">
            <a:spAutoFit/>
          </a:bodyPr>
          <a:lstStyle/>
          <a:p>
            <a:r>
              <a:rPr lang="en-US" sz="7200" dirty="0">
                <a:solidFill>
                  <a:schemeClr val="accent6">
                    <a:lumMod val="60000"/>
                    <a:lumOff val="40000"/>
                  </a:schemeClr>
                </a:solidFill>
                <a:latin typeface="Arial" panose="020B0604020202020204" pitchFamily="34" charset="0"/>
                <a:cs typeface="Arial" panose="020B0604020202020204" pitchFamily="34" charset="0"/>
              </a:rPr>
              <a:t>Any Question?</a:t>
            </a:r>
            <a:endParaRPr lang="en-GB" sz="7200" dirty="0">
              <a:solidFill>
                <a:schemeClr val="accent6">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66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828800"/>
            <a:ext cx="7696200" cy="2039020"/>
          </a:xfrm>
          <a:prstGeom prst="rect">
            <a:avLst/>
          </a:prstGeom>
        </p:spPr>
        <p:txBody>
          <a:bodyPr wrap="square">
            <a:spAutoFit/>
          </a:bodyPr>
          <a:lstStyle/>
          <a:p>
            <a:pPr algn="ctr">
              <a:lnSpc>
                <a:spcPct val="150000"/>
              </a:lnSpc>
            </a:pPr>
            <a:r>
              <a:rPr lang="en-US" sz="4400" b="1" dirty="0">
                <a:latin typeface="Andalus" pitchFamily="18" charset="-78"/>
                <a:cs typeface="Andalus" pitchFamily="18" charset="-78"/>
              </a:rPr>
              <a:t>Diagnosis of the urinary system defects</a:t>
            </a:r>
            <a:endParaRPr lang="en-US" sz="4400" dirty="0">
              <a:latin typeface="Andalus" pitchFamily="18" charset="-78"/>
              <a:cs typeface="Andalus" pitchFamily="18" charset="-78"/>
            </a:endParaRPr>
          </a:p>
        </p:txBody>
      </p:sp>
      <p:sp>
        <p:nvSpPr>
          <p:cNvPr id="6" name="Footer Placeholder 6">
            <a:extLst>
              <a:ext uri="{FF2B5EF4-FFF2-40B4-BE49-F238E27FC236}">
                <a16:creationId xmlns:a16="http://schemas.microsoft.com/office/drawing/2014/main" id="{9B2629A2-58E5-8CA4-41DA-ABC7E5764BFF}"/>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6893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04756"/>
            <a:ext cx="8624973" cy="5724644"/>
          </a:xfrm>
          <a:prstGeom prst="rect">
            <a:avLst/>
          </a:prstGeom>
        </p:spPr>
        <p:txBody>
          <a:bodyPr wrap="square">
            <a:spAutoFit/>
          </a:bodyPr>
          <a:lstStyle/>
          <a:p>
            <a:pPr marL="457200" indent="-457200">
              <a:lnSpc>
                <a:spcPct val="200000"/>
              </a:lnSpc>
              <a:buFont typeface="+mj-lt"/>
              <a:buAutoNum type="arabicPeriod"/>
            </a:pPr>
            <a:r>
              <a:rPr lang="en-US" sz="2400" dirty="0">
                <a:latin typeface="Andalus" pitchFamily="18" charset="-78"/>
                <a:cs typeface="Andalus" pitchFamily="18" charset="-78"/>
              </a:rPr>
              <a:t>Blood tests </a:t>
            </a:r>
          </a:p>
          <a:p>
            <a:pPr marL="457200" indent="-457200">
              <a:lnSpc>
                <a:spcPct val="200000"/>
              </a:lnSpc>
              <a:buFont typeface="+mj-lt"/>
              <a:buAutoNum type="arabicPeriod"/>
            </a:pPr>
            <a:r>
              <a:rPr lang="en-US" sz="2400" dirty="0">
                <a:latin typeface="Andalus" pitchFamily="18" charset="-78"/>
                <a:cs typeface="Andalus" pitchFamily="18" charset="-78"/>
              </a:rPr>
              <a:t>Urinalysis</a:t>
            </a:r>
          </a:p>
          <a:p>
            <a:pPr marL="457200" indent="-457200">
              <a:lnSpc>
                <a:spcPct val="200000"/>
              </a:lnSpc>
              <a:buFont typeface="+mj-lt"/>
              <a:buAutoNum type="arabicPeriod"/>
            </a:pPr>
            <a:r>
              <a:rPr lang="en-US" sz="2400" dirty="0">
                <a:latin typeface="Andalus" pitchFamily="18" charset="-78"/>
                <a:cs typeface="Andalus" pitchFamily="18" charset="-78"/>
              </a:rPr>
              <a:t>Urine culture:  </a:t>
            </a:r>
            <a:r>
              <a:rPr lang="en-US" b="0" i="0" dirty="0">
                <a:solidFill>
                  <a:srgbClr val="C00000"/>
                </a:solidFill>
                <a:effectLst/>
                <a:latin typeface="Work Sans" pitchFamily="2" charset="0"/>
              </a:rPr>
              <a:t>To detect and identify specific bacteria and </a:t>
            </a:r>
            <a:r>
              <a:rPr lang="en-US" b="0" i="0" u="none" strike="noStrike" dirty="0">
                <a:solidFill>
                  <a:srgbClr val="C00000"/>
                </a:solidFill>
                <a:effectLst/>
                <a:latin typeface="Work Sans" pitchFamily="2" charset="0"/>
                <a:hlinkClick r:id="rId2">
                  <a:extLst>
                    <a:ext uri="{A12FA001-AC4F-418D-AE19-62706E023703}">
                      <ahyp:hlinkClr xmlns:ahyp="http://schemas.microsoft.com/office/drawing/2018/hyperlinkcolor" val="tx"/>
                    </a:ext>
                  </a:extLst>
                </a:hlinkClick>
              </a:rPr>
              <a:t>yeast</a:t>
            </a:r>
            <a:r>
              <a:rPr lang="en-US" b="0" i="0" dirty="0">
                <a:solidFill>
                  <a:srgbClr val="C00000"/>
                </a:solidFill>
                <a:effectLst/>
                <a:latin typeface="Work Sans" pitchFamily="2" charset="0"/>
              </a:rPr>
              <a:t> and to determine the best antibiotic for treating a UTI</a:t>
            </a:r>
            <a:endParaRPr lang="en-US" dirty="0">
              <a:solidFill>
                <a:srgbClr val="C00000"/>
              </a:solidFill>
              <a:latin typeface="Andalus" pitchFamily="18" charset="-78"/>
              <a:cs typeface="Andalus" pitchFamily="18" charset="-78"/>
            </a:endParaRPr>
          </a:p>
          <a:p>
            <a:pPr>
              <a:lnSpc>
                <a:spcPct val="200000"/>
              </a:lnSpc>
            </a:pPr>
            <a:r>
              <a:rPr lang="en-US" sz="2400" dirty="0">
                <a:latin typeface="Andalus" pitchFamily="18" charset="-78"/>
                <a:cs typeface="Andalus" pitchFamily="18" charset="-78"/>
              </a:rPr>
              <a:t>4. Diagnostic imaging:</a:t>
            </a:r>
          </a:p>
          <a:p>
            <a:r>
              <a:rPr lang="en-US" sz="2400" dirty="0">
                <a:latin typeface="Andalus" pitchFamily="18" charset="-78"/>
                <a:cs typeface="Andalus" pitchFamily="18" charset="-78"/>
              </a:rPr>
              <a:t>       a. Radiography </a:t>
            </a:r>
          </a:p>
          <a:p>
            <a:r>
              <a:rPr lang="en-US" sz="2400" dirty="0">
                <a:latin typeface="Andalus" pitchFamily="18" charset="-78"/>
                <a:cs typeface="Andalus" pitchFamily="18" charset="-78"/>
              </a:rPr>
              <a:t>       b. Ultrasound</a:t>
            </a:r>
          </a:p>
          <a:p>
            <a:r>
              <a:rPr lang="en-US" sz="2400" dirty="0">
                <a:latin typeface="Andalus" pitchFamily="18" charset="-78"/>
                <a:cs typeface="Andalus" pitchFamily="18" charset="-78"/>
              </a:rPr>
              <a:t>       c. CT scan</a:t>
            </a:r>
          </a:p>
          <a:p>
            <a:r>
              <a:rPr lang="en-US" sz="2400" dirty="0">
                <a:latin typeface="Andalus" pitchFamily="18" charset="-78"/>
                <a:cs typeface="Andalus" pitchFamily="18" charset="-78"/>
              </a:rPr>
              <a:t>       d. MRI</a:t>
            </a:r>
          </a:p>
          <a:p>
            <a:pPr>
              <a:lnSpc>
                <a:spcPct val="200000"/>
              </a:lnSpc>
            </a:pPr>
            <a:r>
              <a:rPr lang="en-US" sz="2400" dirty="0">
                <a:latin typeface="Andalus" pitchFamily="18" charset="-78"/>
                <a:cs typeface="Andalus" pitchFamily="18" charset="-78"/>
              </a:rPr>
              <a:t>4. Biopsy</a:t>
            </a:r>
          </a:p>
        </p:txBody>
      </p:sp>
      <p:sp>
        <p:nvSpPr>
          <p:cNvPr id="3" name="TextBox 2">
            <a:extLst>
              <a:ext uri="{FF2B5EF4-FFF2-40B4-BE49-F238E27FC236}">
                <a16:creationId xmlns:a16="http://schemas.microsoft.com/office/drawing/2014/main" id="{4C769504-E945-3388-3EC9-4A14723D9894}"/>
              </a:ext>
            </a:extLst>
          </p:cNvPr>
          <p:cNvSpPr txBox="1"/>
          <p:nvPr/>
        </p:nvSpPr>
        <p:spPr>
          <a:xfrm>
            <a:off x="3965448" y="5010834"/>
            <a:ext cx="3882162" cy="646331"/>
          </a:xfrm>
          <a:prstGeom prst="rect">
            <a:avLst/>
          </a:prstGeom>
          <a:noFill/>
        </p:spPr>
        <p:txBody>
          <a:bodyPr wrap="square" rtlCol="0">
            <a:spAutoFit/>
          </a:bodyPr>
          <a:lstStyle/>
          <a:p>
            <a:r>
              <a:rPr lang="en-US" dirty="0"/>
              <a:t>Advance way to diagnose urinary system defects </a:t>
            </a:r>
            <a:endParaRPr lang="en-GB" dirty="0"/>
          </a:p>
        </p:txBody>
      </p:sp>
      <p:sp>
        <p:nvSpPr>
          <p:cNvPr id="5" name="Right Brace 4">
            <a:extLst>
              <a:ext uri="{FF2B5EF4-FFF2-40B4-BE49-F238E27FC236}">
                <a16:creationId xmlns:a16="http://schemas.microsoft.com/office/drawing/2014/main" id="{D27CD934-2A2B-231F-4C2B-2387436DF71D}"/>
              </a:ext>
            </a:extLst>
          </p:cNvPr>
          <p:cNvSpPr/>
          <p:nvPr/>
        </p:nvSpPr>
        <p:spPr>
          <a:xfrm>
            <a:off x="3505200" y="4191000"/>
            <a:ext cx="460248"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Footer Placeholder 6">
            <a:extLst>
              <a:ext uri="{FF2B5EF4-FFF2-40B4-BE49-F238E27FC236}">
                <a16:creationId xmlns:a16="http://schemas.microsoft.com/office/drawing/2014/main" id="{2D032FBA-D30C-471F-8F7B-D84016E0B34B}"/>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407515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2BB1A19-9260-0A15-8321-18FBC983F2B7}"/>
              </a:ext>
            </a:extLst>
          </p:cNvPr>
          <p:cNvGraphicFramePr>
            <a:graphicFrameLocks noGrp="1"/>
          </p:cNvGraphicFramePr>
          <p:nvPr>
            <p:ph idx="1"/>
            <p:extLst>
              <p:ext uri="{D42A27DB-BD31-4B8C-83A1-F6EECF244321}">
                <p14:modId xmlns:p14="http://schemas.microsoft.com/office/powerpoint/2010/main" val="2602099397"/>
              </p:ext>
            </p:extLst>
          </p:nvPr>
        </p:nvGraphicFramePr>
        <p:xfrm>
          <a:off x="228600" y="762000"/>
          <a:ext cx="8534400" cy="5707126"/>
        </p:xfrm>
        <a:graphic>
          <a:graphicData uri="http://schemas.openxmlformats.org/drawingml/2006/table">
            <a:tbl>
              <a:tblPr>
                <a:tableStyleId>{10A1B5D5-9B99-4C35-A422-299274C87663}</a:tableStyleId>
              </a:tblPr>
              <a:tblGrid>
                <a:gridCol w="3352800">
                  <a:extLst>
                    <a:ext uri="{9D8B030D-6E8A-4147-A177-3AD203B41FA5}">
                      <a16:colId xmlns:a16="http://schemas.microsoft.com/office/drawing/2014/main" val="2722196148"/>
                    </a:ext>
                  </a:extLst>
                </a:gridCol>
                <a:gridCol w="5181600">
                  <a:extLst>
                    <a:ext uri="{9D8B030D-6E8A-4147-A177-3AD203B41FA5}">
                      <a16:colId xmlns:a16="http://schemas.microsoft.com/office/drawing/2014/main" val="809840655"/>
                    </a:ext>
                  </a:extLst>
                </a:gridCol>
              </a:tblGrid>
              <a:tr h="581712">
                <a:tc>
                  <a:txBody>
                    <a:bodyPr/>
                    <a:lstStyle/>
                    <a:p>
                      <a:pPr algn="l" fontAlgn="t"/>
                      <a:r>
                        <a:rPr lang="en-GB" sz="1600" b="1" dirty="0">
                          <a:solidFill>
                            <a:srgbClr val="FF0000"/>
                          </a:solidFill>
                          <a:effectLst/>
                        </a:rPr>
                        <a:t>TEST NAME</a:t>
                      </a:r>
                    </a:p>
                  </a:txBody>
                  <a:tcPr marL="112066" marR="112066" marT="134480" marB="134480"/>
                </a:tc>
                <a:tc>
                  <a:txBody>
                    <a:bodyPr/>
                    <a:lstStyle/>
                    <a:p>
                      <a:pPr algn="l" fontAlgn="t"/>
                      <a:r>
                        <a:rPr lang="en-GB" sz="1600" b="1">
                          <a:solidFill>
                            <a:srgbClr val="FF0000"/>
                          </a:solidFill>
                          <a:effectLst/>
                        </a:rPr>
                        <a:t>PURPOSE OF TEST</a:t>
                      </a:r>
                    </a:p>
                  </a:txBody>
                  <a:tcPr marL="112066" marR="112066" marT="134480" marB="134480"/>
                </a:tc>
                <a:extLst>
                  <a:ext uri="{0D108BD9-81ED-4DB2-BD59-A6C34878D82A}">
                    <a16:rowId xmlns:a16="http://schemas.microsoft.com/office/drawing/2014/main" val="2241486743"/>
                  </a:ext>
                </a:extLst>
              </a:tr>
              <a:tr h="1099794">
                <a:tc>
                  <a:txBody>
                    <a:bodyPr/>
                    <a:lstStyle/>
                    <a:p>
                      <a:pPr fontAlgn="t"/>
                      <a:r>
                        <a:rPr lang="en-GB" sz="1600" b="1" u="none" strike="noStrike" dirty="0">
                          <a:solidFill>
                            <a:srgbClr val="FF0000"/>
                          </a:solidFill>
                          <a:effectLst/>
                          <a:hlinkClick r:id="rId2">
                            <a:extLst>
                              <a:ext uri="{A12FA001-AC4F-418D-AE19-62706E023703}">
                                <ahyp:hlinkClr xmlns:ahyp="http://schemas.microsoft.com/office/drawing/2018/hyperlinkcolor" val="tx"/>
                              </a:ext>
                            </a:extLst>
                          </a:hlinkClick>
                        </a:rPr>
                        <a:t>Complete Blood Count</a:t>
                      </a:r>
                      <a:r>
                        <a:rPr lang="en-GB" sz="1600" b="1" dirty="0">
                          <a:solidFill>
                            <a:srgbClr val="FF0000"/>
                          </a:solidFill>
                          <a:effectLst/>
                        </a:rPr>
                        <a:t> (CBC)</a:t>
                      </a:r>
                    </a:p>
                  </a:txBody>
                  <a:tcPr marL="112066" marR="112066" marT="134480" marB="134480"/>
                </a:tc>
                <a:tc>
                  <a:txBody>
                    <a:bodyPr/>
                    <a:lstStyle/>
                    <a:p>
                      <a:pPr fontAlgn="t"/>
                      <a:r>
                        <a:rPr lang="en-US" sz="1600" b="1" dirty="0">
                          <a:solidFill>
                            <a:srgbClr val="FF0000"/>
                          </a:solidFill>
                          <a:effectLst/>
                        </a:rPr>
                        <a:t>To evaluate a patient for sepsis, a severe reaction to infection</a:t>
                      </a:r>
                    </a:p>
                  </a:txBody>
                  <a:tcPr marL="112066" marR="112066" marT="134480" marB="134480"/>
                </a:tc>
                <a:extLst>
                  <a:ext uri="{0D108BD9-81ED-4DB2-BD59-A6C34878D82A}">
                    <a16:rowId xmlns:a16="http://schemas.microsoft.com/office/drawing/2014/main" val="2301404231"/>
                  </a:ext>
                </a:extLst>
              </a:tr>
              <a:tr h="831749">
                <a:tc>
                  <a:txBody>
                    <a:bodyPr/>
                    <a:lstStyle/>
                    <a:p>
                      <a:pPr fontAlgn="t"/>
                      <a:r>
                        <a:rPr lang="en-GB" sz="1600" b="1" u="none" strike="noStrike" dirty="0">
                          <a:solidFill>
                            <a:srgbClr val="FF0000"/>
                          </a:solidFill>
                          <a:effectLst/>
                          <a:hlinkClick r:id="rId3">
                            <a:extLst>
                              <a:ext uri="{A12FA001-AC4F-418D-AE19-62706E023703}">
                                <ahyp:hlinkClr xmlns:ahyp="http://schemas.microsoft.com/office/drawing/2018/hyperlinkcolor" val="tx"/>
                              </a:ext>
                            </a:extLst>
                          </a:hlinkClick>
                        </a:rPr>
                        <a:t>Blood Culture</a:t>
                      </a:r>
                      <a:endParaRPr lang="en-GB" sz="1600" b="1" dirty="0">
                        <a:solidFill>
                          <a:srgbClr val="FF0000"/>
                        </a:solidFill>
                        <a:effectLst/>
                      </a:endParaRPr>
                    </a:p>
                  </a:txBody>
                  <a:tcPr marL="112066" marR="112066" marT="134480" marB="134480"/>
                </a:tc>
                <a:tc>
                  <a:txBody>
                    <a:bodyPr/>
                    <a:lstStyle/>
                    <a:p>
                      <a:pPr fontAlgn="t"/>
                      <a:r>
                        <a:rPr lang="en-US" sz="1600" b="1" dirty="0">
                          <a:solidFill>
                            <a:srgbClr val="FF0000"/>
                          </a:solidFill>
                          <a:effectLst/>
                        </a:rPr>
                        <a:t>To assess if a UTI has spread to the blood</a:t>
                      </a:r>
                    </a:p>
                  </a:txBody>
                  <a:tcPr marL="112066" marR="112066" marT="134480" marB="134480"/>
                </a:tc>
                <a:extLst>
                  <a:ext uri="{0D108BD9-81ED-4DB2-BD59-A6C34878D82A}">
                    <a16:rowId xmlns:a16="http://schemas.microsoft.com/office/drawing/2014/main" val="1022238622"/>
                  </a:ext>
                </a:extLst>
              </a:tr>
              <a:tr h="581712">
                <a:tc>
                  <a:txBody>
                    <a:bodyPr/>
                    <a:lstStyle/>
                    <a:p>
                      <a:pPr fontAlgn="t"/>
                      <a:endParaRPr lang="en-US" sz="1600" b="1" dirty="0">
                        <a:solidFill>
                          <a:srgbClr val="FF0000"/>
                        </a:solidFill>
                        <a:effectLst/>
                      </a:endParaRPr>
                    </a:p>
                  </a:txBody>
                  <a:tcPr marL="112066" marR="112066" marT="134480" marB="134480"/>
                </a:tc>
                <a:tc>
                  <a:txBody>
                    <a:bodyPr/>
                    <a:lstStyle/>
                    <a:p>
                      <a:pPr fontAlgn="t"/>
                      <a:endParaRPr lang="en-US" sz="1600" b="1" dirty="0">
                        <a:solidFill>
                          <a:srgbClr val="FF0000"/>
                        </a:solidFill>
                        <a:effectLst/>
                      </a:endParaRPr>
                    </a:p>
                  </a:txBody>
                  <a:tcPr marL="112066" marR="112066" marT="134480" marB="134480"/>
                </a:tc>
                <a:extLst>
                  <a:ext uri="{0D108BD9-81ED-4DB2-BD59-A6C34878D82A}">
                    <a16:rowId xmlns:a16="http://schemas.microsoft.com/office/drawing/2014/main" val="1431292116"/>
                  </a:ext>
                </a:extLst>
              </a:tr>
              <a:tr h="1099794">
                <a:tc>
                  <a:txBody>
                    <a:bodyPr/>
                    <a:lstStyle/>
                    <a:p>
                      <a:pPr fontAlgn="t"/>
                      <a:r>
                        <a:rPr lang="en-US" sz="1600" b="1" dirty="0">
                          <a:solidFill>
                            <a:srgbClr val="FF0000"/>
                          </a:solidFill>
                          <a:effectLst/>
                        </a:rPr>
                        <a:t>Urinalysis: A group of physical, chemical, and microscopic tests on a sample of urine</a:t>
                      </a:r>
                      <a:endParaRPr lang="en-GB" sz="1600" b="1" dirty="0">
                        <a:solidFill>
                          <a:srgbClr val="FF0000"/>
                        </a:solidFill>
                        <a:effectLst/>
                      </a:endParaRPr>
                    </a:p>
                  </a:txBody>
                  <a:tcPr marL="112066" marR="112066" marT="134480" marB="13448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600" b="1" dirty="0">
                          <a:solidFill>
                            <a:srgbClr val="FF0000"/>
                          </a:solidFill>
                          <a:effectLst/>
                        </a:rPr>
                        <a:t>To evaluate the health of the kidneys and evaluate for sepsis </a:t>
                      </a:r>
                      <a:r>
                        <a:rPr lang="en-US" sz="1600" b="1" dirty="0">
                          <a:solidFill>
                            <a:srgbClr val="FF0000"/>
                          </a:solidFill>
                          <a:effectLst/>
                          <a:hlinkClick r:id="rId4">
                            <a:extLst>
                              <a:ext uri="{A12FA001-AC4F-418D-AE19-62706E023703}">
                                <ahyp:hlinkClr xmlns:ahyp="http://schemas.microsoft.com/office/drawing/2018/hyperlinkcolor" val="tx"/>
                              </a:ext>
                            </a:extLst>
                          </a:hlinkClick>
                        </a:rPr>
                        <a:t>‘’</a:t>
                      </a:r>
                      <a:r>
                        <a:rPr lang="en-GB" sz="1600" b="1" u="none" strike="noStrike" dirty="0">
                          <a:solidFill>
                            <a:srgbClr val="FF0000"/>
                          </a:solidFill>
                          <a:effectLst/>
                          <a:hlinkClick r:id="rId4">
                            <a:extLst>
                              <a:ext uri="{A12FA001-AC4F-418D-AE19-62706E023703}">
                                <ahyp:hlinkClr xmlns:ahyp="http://schemas.microsoft.com/office/drawing/2018/hyperlinkcolor" val="tx"/>
                              </a:ext>
                            </a:extLst>
                          </a:hlinkClick>
                        </a:rPr>
                        <a:t>Creatinine</a:t>
                      </a:r>
                      <a:r>
                        <a:rPr lang="en-GB" sz="1600" b="1" dirty="0">
                          <a:solidFill>
                            <a:srgbClr val="FF0000"/>
                          </a:solidFill>
                          <a:effectLst/>
                        </a:rPr>
                        <a:t>, Electrolytes, </a:t>
                      </a:r>
                      <a:r>
                        <a:rPr lang="en-GB" sz="1600" b="1" u="none" strike="noStrike" dirty="0">
                          <a:solidFill>
                            <a:srgbClr val="FF0000"/>
                          </a:solidFill>
                          <a:effectLst/>
                          <a:hlinkClick r:id="rId5">
                            <a:extLst>
                              <a:ext uri="{A12FA001-AC4F-418D-AE19-62706E023703}">
                                <ahyp:hlinkClr xmlns:ahyp="http://schemas.microsoft.com/office/drawing/2018/hyperlinkcolor" val="tx"/>
                              </a:ext>
                            </a:extLst>
                          </a:hlinkClick>
                        </a:rPr>
                        <a:t>Lactate</a:t>
                      </a:r>
                      <a:r>
                        <a:rPr lang="en-GB" sz="1600" b="1" u="none" strike="noStrike" dirty="0">
                          <a:solidFill>
                            <a:srgbClr val="FF0000"/>
                          </a:solidFill>
                          <a:effectLst/>
                        </a:rPr>
                        <a:t>’’ </a:t>
                      </a:r>
                      <a:endParaRPr lang="en-GB" sz="1600" b="1" dirty="0">
                        <a:solidFill>
                          <a:srgbClr val="FF0000"/>
                        </a:solidFill>
                        <a:effectLst/>
                      </a:endParaRPr>
                    </a:p>
                    <a:p>
                      <a:pPr fontAlgn="t"/>
                      <a:endParaRPr lang="en-US" sz="1600" b="1" dirty="0">
                        <a:solidFill>
                          <a:srgbClr val="FF0000"/>
                        </a:solidFill>
                        <a:effectLst/>
                      </a:endParaRPr>
                    </a:p>
                  </a:txBody>
                  <a:tcPr marL="112066" marR="112066" marT="134480" marB="134480"/>
                </a:tc>
                <a:extLst>
                  <a:ext uri="{0D108BD9-81ED-4DB2-BD59-A6C34878D82A}">
                    <a16:rowId xmlns:a16="http://schemas.microsoft.com/office/drawing/2014/main" val="3548643572"/>
                  </a:ext>
                </a:extLst>
              </a:tr>
              <a:tr h="1367839">
                <a:tc>
                  <a:txBody>
                    <a:bodyPr/>
                    <a:lstStyle/>
                    <a:p>
                      <a:pPr fontAlgn="t"/>
                      <a:r>
                        <a:rPr lang="en-GB" sz="1600" b="1" dirty="0">
                          <a:solidFill>
                            <a:srgbClr val="FF0000"/>
                          </a:solidFill>
                          <a:effectLst/>
                        </a:rPr>
                        <a:t>Urodynamic testing</a:t>
                      </a:r>
                    </a:p>
                  </a:txBody>
                  <a:tcPr marL="112066" marR="112066" marT="134480" marB="134480"/>
                </a:tc>
                <a:tc>
                  <a:txBody>
                    <a:bodyPr/>
                    <a:lstStyle/>
                    <a:p>
                      <a:pPr fontAlgn="t"/>
                      <a:r>
                        <a:rPr lang="en-US" sz="1600" b="1" dirty="0">
                          <a:solidFill>
                            <a:srgbClr val="FF0000"/>
                          </a:solidFill>
                          <a:effectLst/>
                        </a:rPr>
                        <a:t>Tests how well the  bladder, sphincters, and urethra are storing and releasing urine</a:t>
                      </a:r>
                    </a:p>
                  </a:txBody>
                  <a:tcPr marL="112066" marR="112066" marT="134480" marB="134480"/>
                </a:tc>
                <a:extLst>
                  <a:ext uri="{0D108BD9-81ED-4DB2-BD59-A6C34878D82A}">
                    <a16:rowId xmlns:a16="http://schemas.microsoft.com/office/drawing/2014/main" val="973427655"/>
                  </a:ext>
                </a:extLst>
              </a:tr>
            </a:tbl>
          </a:graphicData>
        </a:graphic>
      </p:graphicFrame>
      <p:sp>
        <p:nvSpPr>
          <p:cNvPr id="6" name="Footer Placeholder 6">
            <a:extLst>
              <a:ext uri="{FF2B5EF4-FFF2-40B4-BE49-F238E27FC236}">
                <a16:creationId xmlns:a16="http://schemas.microsoft.com/office/drawing/2014/main" id="{C403B13E-C481-C3F6-112F-181E809C94E1}"/>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29575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57200"/>
            <a:ext cx="5412059" cy="523220"/>
          </a:xfrm>
          <a:prstGeom prst="rect">
            <a:avLst/>
          </a:prstGeom>
        </p:spPr>
        <p:txBody>
          <a:bodyPr wrap="none">
            <a:spAutoFit/>
          </a:bodyPr>
          <a:lstStyle/>
          <a:p>
            <a:r>
              <a:rPr lang="en-US" sz="2800" b="1" dirty="0">
                <a:solidFill>
                  <a:srgbClr val="C00000"/>
                </a:solidFill>
                <a:latin typeface="Californian FB" pitchFamily="18" charset="0"/>
              </a:rPr>
              <a:t>Clinical Pathological Examination</a:t>
            </a:r>
          </a:p>
        </p:txBody>
      </p:sp>
      <p:sp>
        <p:nvSpPr>
          <p:cNvPr id="6" name="Rectangle 5"/>
          <p:cNvSpPr/>
          <p:nvPr/>
        </p:nvSpPr>
        <p:spPr>
          <a:xfrm>
            <a:off x="458129" y="1447800"/>
            <a:ext cx="8458200" cy="5632311"/>
          </a:xfrm>
          <a:prstGeom prst="rect">
            <a:avLst/>
          </a:prstGeom>
        </p:spPr>
        <p:txBody>
          <a:bodyPr wrap="square">
            <a:spAutoFit/>
          </a:bodyPr>
          <a:lstStyle/>
          <a:p>
            <a:pPr marL="342900" indent="-342900" algn="just">
              <a:lnSpc>
                <a:spcPct val="150000"/>
              </a:lnSpc>
              <a:buFont typeface="Arial" pitchFamily="34" charset="0"/>
              <a:buChar char="•"/>
            </a:pPr>
            <a:r>
              <a:rPr lang="en-US" sz="2000" b="1" dirty="0">
                <a:solidFill>
                  <a:srgbClr val="0070C0"/>
                </a:solidFill>
                <a:latin typeface="Californian FB" pitchFamily="18" charset="0"/>
              </a:rPr>
              <a:t>Complete blood count.</a:t>
            </a:r>
          </a:p>
          <a:p>
            <a:pPr marL="342900" indent="-342900" algn="just">
              <a:lnSpc>
                <a:spcPct val="150000"/>
              </a:lnSpc>
              <a:buFont typeface="Arial" pitchFamily="34" charset="0"/>
              <a:buChar char="•"/>
            </a:pPr>
            <a:r>
              <a:rPr lang="en-US" sz="2000" b="1" dirty="0">
                <a:solidFill>
                  <a:srgbClr val="0070C0"/>
                </a:solidFill>
                <a:latin typeface="Californian FB" pitchFamily="18" charset="0"/>
              </a:rPr>
              <a:t>Biochemistry and coagulation panels.</a:t>
            </a:r>
          </a:p>
          <a:p>
            <a:pPr marL="342900" indent="-342900" algn="just">
              <a:lnSpc>
                <a:spcPct val="150000"/>
              </a:lnSpc>
              <a:buFont typeface="Arial" pitchFamily="34" charset="0"/>
              <a:buChar char="•"/>
            </a:pPr>
            <a:r>
              <a:rPr lang="en-US" sz="2000" b="1" dirty="0">
                <a:solidFill>
                  <a:srgbClr val="0070C0"/>
                </a:solidFill>
                <a:latin typeface="Californian FB" pitchFamily="18" charset="0"/>
              </a:rPr>
              <a:t>Urinalysis.</a:t>
            </a:r>
          </a:p>
          <a:p>
            <a:pPr marL="342900" indent="-342900" algn="just">
              <a:lnSpc>
                <a:spcPct val="150000"/>
              </a:lnSpc>
              <a:buFont typeface="Arial" pitchFamily="34" charset="0"/>
              <a:buChar char="•"/>
            </a:pPr>
            <a:r>
              <a:rPr lang="en-US" sz="2000" b="1" dirty="0">
                <a:solidFill>
                  <a:srgbClr val="0070C0"/>
                </a:solidFill>
                <a:latin typeface="Californian FB" pitchFamily="18" charset="0"/>
              </a:rPr>
              <a:t>Urine culture.</a:t>
            </a:r>
          </a:p>
          <a:p>
            <a:pPr marL="342900" indent="-342900" algn="just">
              <a:lnSpc>
                <a:spcPct val="150000"/>
              </a:lnSpc>
              <a:buFont typeface="Arial" pitchFamily="34" charset="0"/>
              <a:buChar char="•"/>
            </a:pPr>
            <a:r>
              <a:rPr lang="en-US" sz="2000" b="1" dirty="0">
                <a:solidFill>
                  <a:srgbClr val="0070C0"/>
                </a:solidFill>
                <a:latin typeface="Californian FB" pitchFamily="18" charset="0"/>
              </a:rPr>
              <a:t> Renal Biopsy by:</a:t>
            </a:r>
          </a:p>
          <a:p>
            <a:pPr algn="just">
              <a:lnSpc>
                <a:spcPct val="150000"/>
              </a:lnSpc>
            </a:pPr>
            <a:r>
              <a:rPr lang="en-US" sz="2000" b="1" dirty="0">
                <a:solidFill>
                  <a:srgbClr val="0070C0"/>
                </a:solidFill>
                <a:latin typeface="Californian FB" pitchFamily="18" charset="0"/>
              </a:rPr>
              <a:t>       a. Ultrasound-guided percutaneous biopsy.</a:t>
            </a:r>
          </a:p>
          <a:p>
            <a:pPr algn="just">
              <a:lnSpc>
                <a:spcPct val="150000"/>
              </a:lnSpc>
            </a:pPr>
            <a:r>
              <a:rPr lang="en-US" sz="2000" b="1" dirty="0">
                <a:solidFill>
                  <a:srgbClr val="0070C0"/>
                </a:solidFill>
                <a:latin typeface="Californian FB" pitchFamily="18" charset="0"/>
              </a:rPr>
              <a:t>       b. Laparoscopic-guided biopsy.</a:t>
            </a:r>
          </a:p>
          <a:p>
            <a:pPr algn="just">
              <a:lnSpc>
                <a:spcPct val="150000"/>
              </a:lnSpc>
            </a:pPr>
            <a:r>
              <a:rPr lang="en-US" sz="2000" b="1" dirty="0">
                <a:solidFill>
                  <a:srgbClr val="0070C0"/>
                </a:solidFill>
                <a:latin typeface="Californian FB" pitchFamily="18" charset="0"/>
              </a:rPr>
              <a:t>       c. Needle biopsy-</a:t>
            </a:r>
            <a:r>
              <a:rPr lang="en-US" sz="2000" b="1" dirty="0" err="1">
                <a:solidFill>
                  <a:srgbClr val="0070C0"/>
                </a:solidFill>
                <a:latin typeface="Californian FB" pitchFamily="18" charset="0"/>
              </a:rPr>
              <a:t>TruCut</a:t>
            </a:r>
            <a:r>
              <a:rPr lang="en-US" sz="2000" b="1" dirty="0">
                <a:solidFill>
                  <a:srgbClr val="0070C0"/>
                </a:solidFill>
                <a:latin typeface="Californian FB" pitchFamily="18" charset="0"/>
              </a:rPr>
              <a:t> device</a:t>
            </a:r>
          </a:p>
          <a:p>
            <a:pPr algn="just">
              <a:lnSpc>
                <a:spcPct val="150000"/>
              </a:lnSpc>
            </a:pPr>
            <a:endParaRPr lang="en-US" sz="2000" b="1" dirty="0">
              <a:solidFill>
                <a:schemeClr val="accent2">
                  <a:lumMod val="75000"/>
                </a:schemeClr>
              </a:solidFill>
              <a:latin typeface="Californian FB" pitchFamily="18" charset="0"/>
            </a:endParaRPr>
          </a:p>
          <a:p>
            <a:pPr algn="just">
              <a:lnSpc>
                <a:spcPct val="150000"/>
              </a:lnSpc>
            </a:pPr>
            <a:endParaRPr lang="en-US" sz="2000" b="1" dirty="0">
              <a:solidFill>
                <a:schemeClr val="accent2">
                  <a:lumMod val="75000"/>
                </a:schemeClr>
              </a:solidFill>
              <a:latin typeface="Californian FB" pitchFamily="18" charset="0"/>
            </a:endParaRPr>
          </a:p>
          <a:p>
            <a:pPr algn="just">
              <a:lnSpc>
                <a:spcPct val="150000"/>
              </a:lnSpc>
            </a:pPr>
            <a:endParaRPr lang="en-US" sz="2000" b="1" dirty="0">
              <a:solidFill>
                <a:schemeClr val="accent2">
                  <a:lumMod val="75000"/>
                </a:schemeClr>
              </a:solidFill>
              <a:latin typeface="Californian FB" pitchFamily="18" charset="0"/>
            </a:endParaRPr>
          </a:p>
          <a:p>
            <a:pPr algn="just">
              <a:lnSpc>
                <a:spcPct val="150000"/>
              </a:lnSpc>
            </a:pPr>
            <a:endParaRPr lang="en-US" sz="2000" b="1" dirty="0">
              <a:solidFill>
                <a:schemeClr val="accent2">
                  <a:lumMod val="75000"/>
                </a:schemeClr>
              </a:solidFill>
              <a:latin typeface="Californian FB" pitchFamily="18" charset="0"/>
            </a:endParaRPr>
          </a:p>
        </p:txBody>
      </p:sp>
      <p:pic>
        <p:nvPicPr>
          <p:cNvPr id="7" name="Picture 6">
            <a:extLst>
              <a:ext uri="{FF2B5EF4-FFF2-40B4-BE49-F238E27FC236}">
                <a16:creationId xmlns:a16="http://schemas.microsoft.com/office/drawing/2014/main" id="{04B3F857-0B55-F304-3B83-AFD4FF201B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406" y="4572000"/>
            <a:ext cx="3405273" cy="1925045"/>
          </a:xfrm>
          <a:prstGeom prst="rect">
            <a:avLst/>
          </a:prstGeom>
        </p:spPr>
      </p:pic>
      <p:sp>
        <p:nvSpPr>
          <p:cNvPr id="2" name="TextBox 1">
            <a:extLst>
              <a:ext uri="{FF2B5EF4-FFF2-40B4-BE49-F238E27FC236}">
                <a16:creationId xmlns:a16="http://schemas.microsoft.com/office/drawing/2014/main" id="{D1EFA60E-41E9-4180-4C8B-F2A3A99CEE44}"/>
              </a:ext>
            </a:extLst>
          </p:cNvPr>
          <p:cNvSpPr txBox="1"/>
          <p:nvPr/>
        </p:nvSpPr>
        <p:spPr>
          <a:xfrm>
            <a:off x="6781800" y="1215573"/>
            <a:ext cx="1912703" cy="369332"/>
          </a:xfrm>
          <a:prstGeom prst="rect">
            <a:avLst/>
          </a:prstGeom>
          <a:noFill/>
        </p:spPr>
        <p:txBody>
          <a:bodyPr wrap="none" rtlCol="0">
            <a:spAutoFit/>
          </a:bodyPr>
          <a:lstStyle/>
          <a:p>
            <a:r>
              <a:rPr lang="en-US" dirty="0">
                <a:solidFill>
                  <a:srgbClr val="FF0000"/>
                </a:solidFill>
              </a:rPr>
              <a:t>Very important </a:t>
            </a:r>
            <a:endParaRPr lang="en-GB" dirty="0">
              <a:solidFill>
                <a:srgbClr val="FF0000"/>
              </a:solidFill>
            </a:endParaRPr>
          </a:p>
        </p:txBody>
      </p:sp>
      <p:sp>
        <p:nvSpPr>
          <p:cNvPr id="9" name="Footer Placeholder 6">
            <a:extLst>
              <a:ext uri="{FF2B5EF4-FFF2-40B4-BE49-F238E27FC236}">
                <a16:creationId xmlns:a16="http://schemas.microsoft.com/office/drawing/2014/main" id="{9581C73C-8D16-C5E2-4AC2-EFD39ABD2B68}"/>
              </a:ext>
            </a:extLst>
          </p:cNvPr>
          <p:cNvSpPr>
            <a:spLocks noGrp="1"/>
          </p:cNvSpPr>
          <p:nvPr>
            <p:ph type="ftr" sz="quarter" idx="11"/>
          </p:nvPr>
        </p:nvSpPr>
        <p:spPr>
          <a:xfrm>
            <a:off x="152400" y="6553200"/>
            <a:ext cx="8699119" cy="228660"/>
          </a:xfrm>
        </p:spPr>
        <p:txBody>
          <a:bodyPr/>
          <a:lstStyle/>
          <a:p>
            <a:r>
              <a:rPr lang="en-US" dirty="0">
                <a:solidFill>
                  <a:srgbClr val="C00000">
                    <a:alpha val="60000"/>
                  </a:srgbClr>
                </a:solidFill>
              </a:rPr>
              <a:t>Urinary System                                                                                                                                                                          Dr. Eatelaf 2024</a:t>
            </a:r>
          </a:p>
        </p:txBody>
      </p:sp>
    </p:spTree>
    <p:extLst>
      <p:ext uri="{BB962C8B-B14F-4D97-AF65-F5344CB8AC3E}">
        <p14:creationId xmlns:p14="http://schemas.microsoft.com/office/powerpoint/2010/main" val="59903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48053</TotalTime>
  <Words>3344</Words>
  <Application>Microsoft Office PowerPoint</Application>
  <PresentationFormat>On-screen Show (4:3)</PresentationFormat>
  <Paragraphs>329</Paragraphs>
  <Slides>53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Andalus</vt:lpstr>
      <vt:lpstr>Arial</vt:lpstr>
      <vt:lpstr>Arial</vt:lpstr>
      <vt:lpstr>Baskerville Old Face</vt:lpstr>
      <vt:lpstr>Calibri</vt:lpstr>
      <vt:lpstr>Californian FB</vt:lpstr>
      <vt:lpstr>Century Gothic</vt:lpstr>
      <vt:lpstr>Google Sans</vt:lpstr>
      <vt:lpstr>Wingdings</vt:lpstr>
      <vt:lpstr>Wingdings 3</vt:lpstr>
      <vt:lpstr>Work Sans</vt:lpstr>
      <vt:lpstr>Ion</vt:lpstr>
      <vt:lpstr>Urinary System</vt:lpstr>
      <vt:lpstr>Surgical anatomy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AFFECTION OF KIDNEY</vt:lpstr>
      <vt:lpstr>Surgical anatomy of the kidney</vt:lpstr>
      <vt:lpstr>PowerPoint Presentation</vt:lpstr>
      <vt:lpstr>Radiological anatomy</vt:lpstr>
      <vt:lpstr>PowerPoint Presentation</vt:lpstr>
      <vt:lpstr>PowerPoint Presentation</vt:lpstr>
      <vt:lpstr>PowerPoint Presentation</vt:lpstr>
      <vt:lpstr>PowerPoint Presentation</vt:lpstr>
      <vt:lpstr>PowerPoint Presentation</vt:lpstr>
      <vt:lpstr>Special considerations of surgical urinary Affection  </vt:lpstr>
      <vt:lpstr>PowerPoint Presentation</vt:lpstr>
      <vt:lpstr>PowerPoint Presentation</vt:lpstr>
      <vt:lpstr>ABNORMALITIES OF THE KIDNEY </vt:lpstr>
      <vt:lpstr>ABNORMALITIES OF THE KIDNEY </vt:lpstr>
      <vt:lpstr>Clinical Findings </vt:lpstr>
      <vt:lpstr>Kidney surgery termology  </vt:lpstr>
      <vt:lpstr>Causes of renal calculi &amp; pathogenesis </vt:lpstr>
      <vt:lpstr>PowerPoint Presentation</vt:lpstr>
      <vt:lpstr>Indications</vt:lpstr>
      <vt:lpstr>Calculi types</vt:lpstr>
      <vt:lpstr>Diagnosis of the Renal Calculi</vt:lpstr>
      <vt:lpstr>PowerPoint Presentation</vt:lpstr>
      <vt:lpstr>Treatment of Renal Calculi</vt:lpstr>
      <vt:lpstr>Urinary Bladder and Urethra</vt:lpstr>
      <vt:lpstr>PowerPoint Presentation</vt:lpstr>
      <vt:lpstr>PowerPoint Presentation</vt:lpstr>
      <vt:lpstr>Surgical anatomy </vt:lpstr>
      <vt:lpstr>URINARY BLADDER AND URTHRAL AFFECTIONS </vt:lpstr>
      <vt:lpstr>PowerPoint Presentation</vt:lpstr>
      <vt:lpstr>2. Acquired abnormalities</vt:lpstr>
      <vt:lpstr>PowerPoint Presentation</vt:lpstr>
      <vt:lpstr>Diagnostic Techniques</vt:lpstr>
      <vt:lpstr>A. Cystocentesis</vt:lpstr>
      <vt:lpstr>Urine analysis </vt:lpstr>
      <vt:lpstr>PowerPoint Presentation</vt:lpstr>
      <vt:lpstr>C. Catheter Biopsy</vt:lpstr>
      <vt:lpstr>D. Blood and urine examination </vt:lpstr>
      <vt:lpstr>Urinary bladder caculi</vt:lpstr>
      <vt:lpstr>PowerPoint Presentation</vt:lpstr>
      <vt:lpstr>PowerPoint Presentation</vt:lpstr>
      <vt:lpstr>PowerPoint Presentation</vt:lpstr>
      <vt:lpstr>PowerPoint Presentation</vt:lpstr>
      <vt:lpstr>PowerPoint Presentation</vt:lpstr>
    </vt:vector>
  </TitlesOfParts>
  <Company>By DR.Ahmed Saker 2o1O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Nephrotomy and nephrectomy</dc:title>
  <dc:creator>Dr.Aseel</dc:creator>
  <cp:lastModifiedBy>Eatelaf Muhammed Hassan</cp:lastModifiedBy>
  <cp:revision>97</cp:revision>
  <dcterms:created xsi:type="dcterms:W3CDTF">2022-02-26T07:03:37Z</dcterms:created>
  <dcterms:modified xsi:type="dcterms:W3CDTF">2024-04-25T03:22:55Z</dcterms:modified>
</cp:coreProperties>
</file>