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3" r:id="rId2"/>
    <p:sldId id="256" r:id="rId3"/>
    <p:sldId id="258" r:id="rId4"/>
    <p:sldId id="260" r:id="rId5"/>
    <p:sldId id="257" r:id="rId6"/>
    <p:sldId id="259" r:id="rId7"/>
    <p:sldId id="275" r:id="rId8"/>
    <p:sldId id="262" r:id="rId9"/>
    <p:sldId id="263" r:id="rId10"/>
    <p:sldId id="261" r:id="rId11"/>
    <p:sldId id="264" r:id="rId12"/>
    <p:sldId id="270" r:id="rId13"/>
    <p:sldId id="265" r:id="rId14"/>
    <p:sldId id="266" r:id="rId15"/>
    <p:sldId id="267" r:id="rId16"/>
    <p:sldId id="268" r:id="rId17"/>
    <p:sldId id="269" r:id="rId18"/>
    <p:sldId id="271" r:id="rId19"/>
    <p:sldId id="272" r:id="rId2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6" d="100"/>
          <a:sy n="76" d="100"/>
        </p:scale>
        <p:origin x="-48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5810A-C598-424C-B984-54CE931096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4ECB9827-99C3-4D8C-8F01-A6A2F9EA7E00}">
      <dgm:prSet phldrT="[Text]" custT="1"/>
      <dgm:spPr/>
      <dgm:t>
        <a:bodyPr/>
        <a:lstStyle/>
        <a:p>
          <a:pPr rtl="1"/>
          <a:r>
            <a:rPr lang="en-US" sz="2800" dirty="0" err="1" smtClean="0">
              <a:solidFill>
                <a:srgbClr val="FF0000"/>
              </a:solidFill>
              <a:latin typeface="Times new roman "/>
            </a:rPr>
            <a:t>Biotransducer</a:t>
          </a:r>
          <a:endParaRPr lang="ar-IQ" sz="2800" dirty="0">
            <a:solidFill>
              <a:srgbClr val="FF0000"/>
            </a:solidFill>
            <a:latin typeface="Times new roman "/>
          </a:endParaRPr>
        </a:p>
      </dgm:t>
    </dgm:pt>
    <dgm:pt modelId="{65A03C30-44C6-4B31-BE0D-A744C889E812}" type="parTrans" cxnId="{F8FBE217-4BA8-4DF4-9DD4-F8954E1D079E}">
      <dgm:prSet/>
      <dgm:spPr/>
      <dgm:t>
        <a:bodyPr/>
        <a:lstStyle/>
        <a:p>
          <a:pPr rtl="1"/>
          <a:endParaRPr lang="ar-IQ"/>
        </a:p>
      </dgm:t>
    </dgm:pt>
    <dgm:pt modelId="{19E29834-0F37-4A54-942B-8ABA70244FD6}" type="sibTrans" cxnId="{F8FBE217-4BA8-4DF4-9DD4-F8954E1D079E}">
      <dgm:prSet/>
      <dgm:spPr/>
      <dgm:t>
        <a:bodyPr/>
        <a:lstStyle/>
        <a:p>
          <a:pPr rtl="1"/>
          <a:endParaRPr lang="ar-IQ"/>
        </a:p>
      </dgm:t>
    </dgm:pt>
    <dgm:pt modelId="{2E3DF441-753C-458B-8FA1-06988CD21171}">
      <dgm:prSet phldrT="[Text]" custT="1"/>
      <dgm:spPr/>
      <dgm:t>
        <a:bodyPr/>
        <a:lstStyle/>
        <a:p>
          <a:pPr algn="ctr" rtl="1"/>
          <a:endParaRPr lang="ar-IQ" sz="2800" dirty="0" smtClean="0">
            <a:solidFill>
              <a:schemeClr val="tx1"/>
            </a:solidFill>
            <a:latin typeface="Times new roman "/>
          </a:endParaRPr>
        </a:p>
        <a:p>
          <a:pPr algn="ctr" rtl="1"/>
          <a:endParaRPr lang="ar-IQ" sz="2800" dirty="0" smtClean="0">
            <a:solidFill>
              <a:schemeClr val="tx1"/>
            </a:solidFill>
            <a:latin typeface="Times new roman "/>
          </a:endParaRPr>
        </a:p>
        <a:p>
          <a:pPr algn="ctr" rtl="1"/>
          <a:r>
            <a:rPr lang="en-US" sz="2800" dirty="0" smtClean="0">
              <a:solidFill>
                <a:srgbClr val="FF0000"/>
              </a:solidFill>
              <a:latin typeface="Times new roman "/>
            </a:rPr>
            <a:t>Biological components</a:t>
          </a:r>
        </a:p>
        <a:p>
          <a:pPr algn="ctr" rtl="1"/>
          <a:r>
            <a:rPr lang="en-US" sz="2800" dirty="0" smtClean="0">
              <a:solidFill>
                <a:schemeClr val="tx1"/>
              </a:solidFill>
              <a:latin typeface="Times new roman "/>
            </a:rPr>
            <a:t>Enzyme</a:t>
          </a:r>
        </a:p>
        <a:p>
          <a:pPr algn="ctr" rtl="1"/>
          <a:r>
            <a:rPr lang="en-US" sz="2800" dirty="0" smtClean="0">
              <a:solidFill>
                <a:schemeClr val="tx1"/>
              </a:solidFill>
              <a:latin typeface="Times new roman "/>
            </a:rPr>
            <a:t>Antibodies</a:t>
          </a:r>
        </a:p>
        <a:p>
          <a:pPr algn="l" rtl="1"/>
          <a:endParaRPr lang="en-US" sz="2800" dirty="0" smtClean="0">
            <a:solidFill>
              <a:schemeClr val="tx1"/>
            </a:solidFill>
            <a:latin typeface="Times new roman "/>
          </a:endParaRPr>
        </a:p>
        <a:p>
          <a:pPr algn="l" rtl="0"/>
          <a:endParaRPr lang="ar-IQ" sz="2800" dirty="0">
            <a:solidFill>
              <a:schemeClr val="tx1"/>
            </a:solidFill>
            <a:latin typeface="Times new roman "/>
          </a:endParaRPr>
        </a:p>
      </dgm:t>
    </dgm:pt>
    <dgm:pt modelId="{5ED95FD0-5D5A-499B-AD60-C9B3002A45E4}" type="parTrans" cxnId="{C53F8D9D-38E0-462F-A927-7FA3D518F553}">
      <dgm:prSet/>
      <dgm:spPr/>
      <dgm:t>
        <a:bodyPr/>
        <a:lstStyle/>
        <a:p>
          <a:pPr rtl="1"/>
          <a:endParaRPr lang="ar-IQ"/>
        </a:p>
      </dgm:t>
    </dgm:pt>
    <dgm:pt modelId="{DB865D3E-E21A-416D-9B4A-98E31A1D0589}" type="sibTrans" cxnId="{C53F8D9D-38E0-462F-A927-7FA3D518F553}">
      <dgm:prSet/>
      <dgm:spPr/>
      <dgm:t>
        <a:bodyPr/>
        <a:lstStyle/>
        <a:p>
          <a:pPr rtl="1"/>
          <a:endParaRPr lang="ar-IQ"/>
        </a:p>
      </dgm:t>
    </dgm:pt>
    <dgm:pt modelId="{91CEA302-30FC-4F74-8886-8306C847E622}">
      <dgm:prSet phldrT="[Text]" custT="1"/>
      <dgm:spPr/>
      <dgm:t>
        <a:bodyPr/>
        <a:lstStyle/>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r>
            <a:rPr lang="en-US" sz="2800" dirty="0" smtClean="0">
              <a:solidFill>
                <a:srgbClr val="FF0000"/>
              </a:solidFill>
              <a:latin typeface="Times new roman "/>
            </a:rPr>
            <a:t>Non biological component</a:t>
          </a:r>
        </a:p>
        <a:p>
          <a:pPr algn="ctr" rtl="0"/>
          <a:r>
            <a:rPr lang="en-US" sz="2800" dirty="0" smtClean="0">
              <a:solidFill>
                <a:schemeClr val="tx1"/>
              </a:solidFill>
              <a:latin typeface="Times new roman "/>
            </a:rPr>
            <a:t>Ion electrode</a:t>
          </a:r>
        </a:p>
        <a:p>
          <a:pPr algn="ctr" rtl="0"/>
          <a:r>
            <a:rPr lang="en-US" sz="2800" dirty="0" smtClean="0">
              <a:solidFill>
                <a:schemeClr val="tx1"/>
              </a:solidFill>
              <a:latin typeface="Times new roman "/>
            </a:rPr>
            <a:t>pH electrode</a:t>
          </a:r>
        </a:p>
        <a:p>
          <a:pPr algn="l" rtl="0"/>
          <a:endParaRPr lang="en-US" sz="2800" dirty="0" smtClean="0">
            <a:solidFill>
              <a:schemeClr val="tx1"/>
            </a:solidFill>
            <a:latin typeface="Times new roman "/>
          </a:endParaRPr>
        </a:p>
        <a:p>
          <a:pPr algn="l" rtl="0"/>
          <a:endParaRPr lang="en-US" sz="2800" dirty="0" smtClean="0">
            <a:solidFill>
              <a:schemeClr val="tx1"/>
            </a:solidFill>
            <a:latin typeface="Times new roman "/>
          </a:endParaRPr>
        </a:p>
        <a:p>
          <a:pPr algn="l" rtl="0"/>
          <a:endParaRPr lang="ar-IQ" sz="2800" dirty="0" smtClean="0">
            <a:solidFill>
              <a:schemeClr val="tx1"/>
            </a:solidFill>
            <a:latin typeface="Times new roman "/>
          </a:endParaRPr>
        </a:p>
        <a:p>
          <a:pPr algn="l" rtl="0"/>
          <a:endParaRPr lang="en-US" sz="2800" dirty="0" smtClean="0">
            <a:solidFill>
              <a:schemeClr val="tx1"/>
            </a:solidFill>
            <a:latin typeface="Times new roman "/>
          </a:endParaRPr>
        </a:p>
        <a:p>
          <a:pPr algn="ctr" rtl="1"/>
          <a:endParaRPr lang="ar-IQ" sz="2800" dirty="0">
            <a:solidFill>
              <a:schemeClr val="tx1"/>
            </a:solidFill>
            <a:latin typeface="Times new roman "/>
          </a:endParaRPr>
        </a:p>
      </dgm:t>
    </dgm:pt>
    <dgm:pt modelId="{E16C4FAF-902B-4AC4-B412-ECB6DA9DD265}" type="parTrans" cxnId="{CEBCD3F8-40C4-4536-AA5E-6CFF17664A3F}">
      <dgm:prSet/>
      <dgm:spPr/>
      <dgm:t>
        <a:bodyPr/>
        <a:lstStyle/>
        <a:p>
          <a:pPr rtl="1"/>
          <a:endParaRPr lang="ar-IQ"/>
        </a:p>
      </dgm:t>
    </dgm:pt>
    <dgm:pt modelId="{D86F11E8-65AD-4353-B50C-9A67E909D8C6}" type="sibTrans" cxnId="{CEBCD3F8-40C4-4536-AA5E-6CFF17664A3F}">
      <dgm:prSet/>
      <dgm:spPr/>
      <dgm:t>
        <a:bodyPr/>
        <a:lstStyle/>
        <a:p>
          <a:pPr rtl="1"/>
          <a:endParaRPr lang="ar-IQ"/>
        </a:p>
      </dgm:t>
    </dgm:pt>
    <dgm:pt modelId="{F5499008-44C4-423C-BBA2-11484B52C430}" type="pres">
      <dgm:prSet presAssocID="{A685810A-C598-424C-B984-54CE931096AD}" presName="hierChild1" presStyleCnt="0">
        <dgm:presLayoutVars>
          <dgm:orgChart val="1"/>
          <dgm:chPref val="1"/>
          <dgm:dir/>
          <dgm:animOne val="branch"/>
          <dgm:animLvl val="lvl"/>
          <dgm:resizeHandles/>
        </dgm:presLayoutVars>
      </dgm:prSet>
      <dgm:spPr/>
      <dgm:t>
        <a:bodyPr/>
        <a:lstStyle/>
        <a:p>
          <a:pPr rtl="1"/>
          <a:endParaRPr lang="ar-IQ"/>
        </a:p>
      </dgm:t>
    </dgm:pt>
    <dgm:pt modelId="{9C8E81D4-E389-4C76-9F72-551066A8F18A}" type="pres">
      <dgm:prSet presAssocID="{4ECB9827-99C3-4D8C-8F01-A6A2F9EA7E00}" presName="hierRoot1" presStyleCnt="0">
        <dgm:presLayoutVars>
          <dgm:hierBranch val="init"/>
        </dgm:presLayoutVars>
      </dgm:prSet>
      <dgm:spPr/>
    </dgm:pt>
    <dgm:pt modelId="{CB6C3B7F-75C6-4E61-BE10-D9208D3B1190}" type="pres">
      <dgm:prSet presAssocID="{4ECB9827-99C3-4D8C-8F01-A6A2F9EA7E00}" presName="rootComposite1" presStyleCnt="0"/>
      <dgm:spPr/>
    </dgm:pt>
    <dgm:pt modelId="{C3030927-8D26-4CF4-9462-736BCBD29D88}" type="pres">
      <dgm:prSet presAssocID="{4ECB9827-99C3-4D8C-8F01-A6A2F9EA7E00}" presName="rootText1" presStyleLbl="node0" presStyleIdx="0" presStyleCnt="1" custScaleX="61877" custScaleY="61616">
        <dgm:presLayoutVars>
          <dgm:chPref val="3"/>
        </dgm:presLayoutVars>
      </dgm:prSet>
      <dgm:spPr/>
      <dgm:t>
        <a:bodyPr/>
        <a:lstStyle/>
        <a:p>
          <a:pPr rtl="1"/>
          <a:endParaRPr lang="ar-IQ"/>
        </a:p>
      </dgm:t>
    </dgm:pt>
    <dgm:pt modelId="{17ACA35A-F8CC-48B3-A17F-3EA3E29FF74A}" type="pres">
      <dgm:prSet presAssocID="{4ECB9827-99C3-4D8C-8F01-A6A2F9EA7E00}" presName="rootConnector1" presStyleLbl="node1" presStyleIdx="0" presStyleCnt="0"/>
      <dgm:spPr/>
      <dgm:t>
        <a:bodyPr/>
        <a:lstStyle/>
        <a:p>
          <a:pPr rtl="1"/>
          <a:endParaRPr lang="ar-IQ"/>
        </a:p>
      </dgm:t>
    </dgm:pt>
    <dgm:pt modelId="{20089216-AEC6-4AB1-89CA-017BCEF02E5A}" type="pres">
      <dgm:prSet presAssocID="{4ECB9827-99C3-4D8C-8F01-A6A2F9EA7E00}" presName="hierChild2" presStyleCnt="0"/>
      <dgm:spPr/>
    </dgm:pt>
    <dgm:pt modelId="{C52A5BDF-403C-47FE-A22E-F5A67EDF2C54}" type="pres">
      <dgm:prSet presAssocID="{5ED95FD0-5D5A-499B-AD60-C9B3002A45E4}" presName="Name37" presStyleLbl="parChTrans1D2" presStyleIdx="0" presStyleCnt="2"/>
      <dgm:spPr/>
      <dgm:t>
        <a:bodyPr/>
        <a:lstStyle/>
        <a:p>
          <a:pPr rtl="1"/>
          <a:endParaRPr lang="ar-IQ"/>
        </a:p>
      </dgm:t>
    </dgm:pt>
    <dgm:pt modelId="{D2F8AABC-9561-47D6-A89F-168D2134D339}" type="pres">
      <dgm:prSet presAssocID="{2E3DF441-753C-458B-8FA1-06988CD21171}" presName="hierRoot2" presStyleCnt="0">
        <dgm:presLayoutVars>
          <dgm:hierBranch val="init"/>
        </dgm:presLayoutVars>
      </dgm:prSet>
      <dgm:spPr/>
    </dgm:pt>
    <dgm:pt modelId="{7977A882-A02D-44EC-9E35-2B8F2BCA3A53}" type="pres">
      <dgm:prSet presAssocID="{2E3DF441-753C-458B-8FA1-06988CD21171}" presName="rootComposite" presStyleCnt="0"/>
      <dgm:spPr/>
    </dgm:pt>
    <dgm:pt modelId="{0E2FE06F-492F-41C6-A140-8A52608855E9}" type="pres">
      <dgm:prSet presAssocID="{2E3DF441-753C-458B-8FA1-06988CD21171}" presName="rootText" presStyleLbl="node2" presStyleIdx="0" presStyleCnt="2" custScaleX="93511" custScaleY="116820">
        <dgm:presLayoutVars>
          <dgm:chPref val="3"/>
        </dgm:presLayoutVars>
      </dgm:prSet>
      <dgm:spPr/>
      <dgm:t>
        <a:bodyPr/>
        <a:lstStyle/>
        <a:p>
          <a:pPr rtl="1"/>
          <a:endParaRPr lang="ar-IQ"/>
        </a:p>
      </dgm:t>
    </dgm:pt>
    <dgm:pt modelId="{AD0A06F2-5B99-45CA-B644-47F2DB3CEF4E}" type="pres">
      <dgm:prSet presAssocID="{2E3DF441-753C-458B-8FA1-06988CD21171}" presName="rootConnector" presStyleLbl="node2" presStyleIdx="0" presStyleCnt="2"/>
      <dgm:spPr/>
      <dgm:t>
        <a:bodyPr/>
        <a:lstStyle/>
        <a:p>
          <a:pPr rtl="1"/>
          <a:endParaRPr lang="ar-IQ"/>
        </a:p>
      </dgm:t>
    </dgm:pt>
    <dgm:pt modelId="{6F8CB285-2B06-4952-BDE7-1DDC1F2F9A07}" type="pres">
      <dgm:prSet presAssocID="{2E3DF441-753C-458B-8FA1-06988CD21171}" presName="hierChild4" presStyleCnt="0"/>
      <dgm:spPr/>
    </dgm:pt>
    <dgm:pt modelId="{A7A99799-38DB-4D19-B28D-1D977CC2FE37}" type="pres">
      <dgm:prSet presAssocID="{2E3DF441-753C-458B-8FA1-06988CD21171}" presName="hierChild5" presStyleCnt="0"/>
      <dgm:spPr/>
    </dgm:pt>
    <dgm:pt modelId="{B42B53CB-BFEF-4BA1-AE20-D53B6D578552}" type="pres">
      <dgm:prSet presAssocID="{E16C4FAF-902B-4AC4-B412-ECB6DA9DD265}" presName="Name37" presStyleLbl="parChTrans1D2" presStyleIdx="1" presStyleCnt="2"/>
      <dgm:spPr/>
      <dgm:t>
        <a:bodyPr/>
        <a:lstStyle/>
        <a:p>
          <a:pPr rtl="1"/>
          <a:endParaRPr lang="ar-IQ"/>
        </a:p>
      </dgm:t>
    </dgm:pt>
    <dgm:pt modelId="{D33E609D-EAB3-4A87-AC8F-BB38F90CF225}" type="pres">
      <dgm:prSet presAssocID="{91CEA302-30FC-4F74-8886-8306C847E622}" presName="hierRoot2" presStyleCnt="0">
        <dgm:presLayoutVars>
          <dgm:hierBranch val="init"/>
        </dgm:presLayoutVars>
      </dgm:prSet>
      <dgm:spPr/>
    </dgm:pt>
    <dgm:pt modelId="{5BAFD596-4157-4F9C-BB87-490161166E1B}" type="pres">
      <dgm:prSet presAssocID="{91CEA302-30FC-4F74-8886-8306C847E622}" presName="rootComposite" presStyleCnt="0"/>
      <dgm:spPr/>
    </dgm:pt>
    <dgm:pt modelId="{12CB8918-CD29-4524-8453-246107D970B6}" type="pres">
      <dgm:prSet presAssocID="{91CEA302-30FC-4F74-8886-8306C847E622}" presName="rootText" presStyleLbl="node2" presStyleIdx="1" presStyleCnt="2">
        <dgm:presLayoutVars>
          <dgm:chPref val="3"/>
        </dgm:presLayoutVars>
      </dgm:prSet>
      <dgm:spPr/>
      <dgm:t>
        <a:bodyPr/>
        <a:lstStyle/>
        <a:p>
          <a:pPr rtl="1"/>
          <a:endParaRPr lang="ar-IQ"/>
        </a:p>
      </dgm:t>
    </dgm:pt>
    <dgm:pt modelId="{4F230099-951F-47C9-9C09-DE08D13B90FC}" type="pres">
      <dgm:prSet presAssocID="{91CEA302-30FC-4F74-8886-8306C847E622}" presName="rootConnector" presStyleLbl="node2" presStyleIdx="1" presStyleCnt="2"/>
      <dgm:spPr/>
      <dgm:t>
        <a:bodyPr/>
        <a:lstStyle/>
        <a:p>
          <a:pPr rtl="1"/>
          <a:endParaRPr lang="ar-IQ"/>
        </a:p>
      </dgm:t>
    </dgm:pt>
    <dgm:pt modelId="{469F5D31-7379-4B5C-B74D-465685E63122}" type="pres">
      <dgm:prSet presAssocID="{91CEA302-30FC-4F74-8886-8306C847E622}" presName="hierChild4" presStyleCnt="0"/>
      <dgm:spPr/>
    </dgm:pt>
    <dgm:pt modelId="{05163C10-9199-4AB2-9507-011C484A2A28}" type="pres">
      <dgm:prSet presAssocID="{91CEA302-30FC-4F74-8886-8306C847E622}" presName="hierChild5" presStyleCnt="0"/>
      <dgm:spPr/>
    </dgm:pt>
    <dgm:pt modelId="{3B6CEDE7-45EF-4747-86CA-40F98313FE71}" type="pres">
      <dgm:prSet presAssocID="{4ECB9827-99C3-4D8C-8F01-A6A2F9EA7E00}" presName="hierChild3" presStyleCnt="0"/>
      <dgm:spPr/>
    </dgm:pt>
  </dgm:ptLst>
  <dgm:cxnLst>
    <dgm:cxn modelId="{F8808CCC-053D-458E-890E-676E269FFB8E}" type="presOf" srcId="{2E3DF441-753C-458B-8FA1-06988CD21171}" destId="{0E2FE06F-492F-41C6-A140-8A52608855E9}" srcOrd="0" destOrd="0" presId="urn:microsoft.com/office/officeart/2005/8/layout/orgChart1"/>
    <dgm:cxn modelId="{B012AFB7-17D8-4C01-BA23-568F88E85177}" type="presOf" srcId="{91CEA302-30FC-4F74-8886-8306C847E622}" destId="{4F230099-951F-47C9-9C09-DE08D13B90FC}" srcOrd="1" destOrd="0" presId="urn:microsoft.com/office/officeart/2005/8/layout/orgChart1"/>
    <dgm:cxn modelId="{CEBCD3F8-40C4-4536-AA5E-6CFF17664A3F}" srcId="{4ECB9827-99C3-4D8C-8F01-A6A2F9EA7E00}" destId="{91CEA302-30FC-4F74-8886-8306C847E622}" srcOrd="1" destOrd="0" parTransId="{E16C4FAF-902B-4AC4-B412-ECB6DA9DD265}" sibTransId="{D86F11E8-65AD-4353-B50C-9A67E909D8C6}"/>
    <dgm:cxn modelId="{1D88F002-1774-476F-B2E4-2EA3768E2577}" type="presOf" srcId="{E16C4FAF-902B-4AC4-B412-ECB6DA9DD265}" destId="{B42B53CB-BFEF-4BA1-AE20-D53B6D578552}" srcOrd="0" destOrd="0" presId="urn:microsoft.com/office/officeart/2005/8/layout/orgChart1"/>
    <dgm:cxn modelId="{5C8EA851-648F-430E-A8A5-AE7F1D55731D}" type="presOf" srcId="{4ECB9827-99C3-4D8C-8F01-A6A2F9EA7E00}" destId="{C3030927-8D26-4CF4-9462-736BCBD29D88}" srcOrd="0" destOrd="0" presId="urn:microsoft.com/office/officeart/2005/8/layout/orgChart1"/>
    <dgm:cxn modelId="{F8FBE217-4BA8-4DF4-9DD4-F8954E1D079E}" srcId="{A685810A-C598-424C-B984-54CE931096AD}" destId="{4ECB9827-99C3-4D8C-8F01-A6A2F9EA7E00}" srcOrd="0" destOrd="0" parTransId="{65A03C30-44C6-4B31-BE0D-A744C889E812}" sibTransId="{19E29834-0F37-4A54-942B-8ABA70244FD6}"/>
    <dgm:cxn modelId="{0FC9E42A-6BE5-42D2-97D9-B6719271023F}" type="presOf" srcId="{5ED95FD0-5D5A-499B-AD60-C9B3002A45E4}" destId="{C52A5BDF-403C-47FE-A22E-F5A67EDF2C54}" srcOrd="0" destOrd="0" presId="urn:microsoft.com/office/officeart/2005/8/layout/orgChart1"/>
    <dgm:cxn modelId="{C53F8D9D-38E0-462F-A927-7FA3D518F553}" srcId="{4ECB9827-99C3-4D8C-8F01-A6A2F9EA7E00}" destId="{2E3DF441-753C-458B-8FA1-06988CD21171}" srcOrd="0" destOrd="0" parTransId="{5ED95FD0-5D5A-499B-AD60-C9B3002A45E4}" sibTransId="{DB865D3E-E21A-416D-9B4A-98E31A1D0589}"/>
    <dgm:cxn modelId="{A97DFD01-20CD-47AF-A458-F46DC6E610CF}" type="presOf" srcId="{A685810A-C598-424C-B984-54CE931096AD}" destId="{F5499008-44C4-423C-BBA2-11484B52C430}" srcOrd="0" destOrd="0" presId="urn:microsoft.com/office/officeart/2005/8/layout/orgChart1"/>
    <dgm:cxn modelId="{D6C96088-499B-45BC-93F0-75714E22A4AE}" type="presOf" srcId="{91CEA302-30FC-4F74-8886-8306C847E622}" destId="{12CB8918-CD29-4524-8453-246107D970B6}" srcOrd="0" destOrd="0" presId="urn:microsoft.com/office/officeart/2005/8/layout/orgChart1"/>
    <dgm:cxn modelId="{3A499E80-793A-4EDD-B28B-2C1E3947401B}" type="presOf" srcId="{2E3DF441-753C-458B-8FA1-06988CD21171}" destId="{AD0A06F2-5B99-45CA-B644-47F2DB3CEF4E}" srcOrd="1" destOrd="0" presId="urn:microsoft.com/office/officeart/2005/8/layout/orgChart1"/>
    <dgm:cxn modelId="{34322165-41AE-4593-8FDF-9DBCE3C3E21B}" type="presOf" srcId="{4ECB9827-99C3-4D8C-8F01-A6A2F9EA7E00}" destId="{17ACA35A-F8CC-48B3-A17F-3EA3E29FF74A}" srcOrd="1" destOrd="0" presId="urn:microsoft.com/office/officeart/2005/8/layout/orgChart1"/>
    <dgm:cxn modelId="{9C7E0CB3-EEF3-4EDB-89C1-DB6B3A87FE37}" type="presParOf" srcId="{F5499008-44C4-423C-BBA2-11484B52C430}" destId="{9C8E81D4-E389-4C76-9F72-551066A8F18A}" srcOrd="0" destOrd="0" presId="urn:microsoft.com/office/officeart/2005/8/layout/orgChart1"/>
    <dgm:cxn modelId="{B5B04B2F-FC3E-44BA-9B93-18C366D85726}" type="presParOf" srcId="{9C8E81D4-E389-4C76-9F72-551066A8F18A}" destId="{CB6C3B7F-75C6-4E61-BE10-D9208D3B1190}" srcOrd="0" destOrd="0" presId="urn:microsoft.com/office/officeart/2005/8/layout/orgChart1"/>
    <dgm:cxn modelId="{5AC4707D-D9F5-422B-BEE9-44BF055A24BA}" type="presParOf" srcId="{CB6C3B7F-75C6-4E61-BE10-D9208D3B1190}" destId="{C3030927-8D26-4CF4-9462-736BCBD29D88}" srcOrd="0" destOrd="0" presId="urn:microsoft.com/office/officeart/2005/8/layout/orgChart1"/>
    <dgm:cxn modelId="{E83D654A-6AD2-4722-B956-94EF8E0D1728}" type="presParOf" srcId="{CB6C3B7F-75C6-4E61-BE10-D9208D3B1190}" destId="{17ACA35A-F8CC-48B3-A17F-3EA3E29FF74A}" srcOrd="1" destOrd="0" presId="urn:microsoft.com/office/officeart/2005/8/layout/orgChart1"/>
    <dgm:cxn modelId="{3D04404D-7A17-4205-A422-37736FF0D2E0}" type="presParOf" srcId="{9C8E81D4-E389-4C76-9F72-551066A8F18A}" destId="{20089216-AEC6-4AB1-89CA-017BCEF02E5A}" srcOrd="1" destOrd="0" presId="urn:microsoft.com/office/officeart/2005/8/layout/orgChart1"/>
    <dgm:cxn modelId="{F576DD4D-82A0-4ACA-93DB-A2C83EDE214E}" type="presParOf" srcId="{20089216-AEC6-4AB1-89CA-017BCEF02E5A}" destId="{C52A5BDF-403C-47FE-A22E-F5A67EDF2C54}" srcOrd="0" destOrd="0" presId="urn:microsoft.com/office/officeart/2005/8/layout/orgChart1"/>
    <dgm:cxn modelId="{8D648EB5-B114-4E6C-AFDD-67C69054AF82}" type="presParOf" srcId="{20089216-AEC6-4AB1-89CA-017BCEF02E5A}" destId="{D2F8AABC-9561-47D6-A89F-168D2134D339}" srcOrd="1" destOrd="0" presId="urn:microsoft.com/office/officeart/2005/8/layout/orgChart1"/>
    <dgm:cxn modelId="{5D4338AD-542B-4E85-B11D-F81529E1D07C}" type="presParOf" srcId="{D2F8AABC-9561-47D6-A89F-168D2134D339}" destId="{7977A882-A02D-44EC-9E35-2B8F2BCA3A53}" srcOrd="0" destOrd="0" presId="urn:microsoft.com/office/officeart/2005/8/layout/orgChart1"/>
    <dgm:cxn modelId="{88B48333-AF42-4D72-BE0A-9617719C1F6D}" type="presParOf" srcId="{7977A882-A02D-44EC-9E35-2B8F2BCA3A53}" destId="{0E2FE06F-492F-41C6-A140-8A52608855E9}" srcOrd="0" destOrd="0" presId="urn:microsoft.com/office/officeart/2005/8/layout/orgChart1"/>
    <dgm:cxn modelId="{A2A46A36-949D-4B28-9CD2-707CE7D6F2EF}" type="presParOf" srcId="{7977A882-A02D-44EC-9E35-2B8F2BCA3A53}" destId="{AD0A06F2-5B99-45CA-B644-47F2DB3CEF4E}" srcOrd="1" destOrd="0" presId="urn:microsoft.com/office/officeart/2005/8/layout/orgChart1"/>
    <dgm:cxn modelId="{9B7FA735-2854-43C0-9399-30C17E365F17}" type="presParOf" srcId="{D2F8AABC-9561-47D6-A89F-168D2134D339}" destId="{6F8CB285-2B06-4952-BDE7-1DDC1F2F9A07}" srcOrd="1" destOrd="0" presId="urn:microsoft.com/office/officeart/2005/8/layout/orgChart1"/>
    <dgm:cxn modelId="{053EBE10-A055-4403-B048-D5501B185429}" type="presParOf" srcId="{D2F8AABC-9561-47D6-A89F-168D2134D339}" destId="{A7A99799-38DB-4D19-B28D-1D977CC2FE37}" srcOrd="2" destOrd="0" presId="urn:microsoft.com/office/officeart/2005/8/layout/orgChart1"/>
    <dgm:cxn modelId="{A439A7C8-C5EE-44CB-8AE1-E57CA441C1AC}" type="presParOf" srcId="{20089216-AEC6-4AB1-89CA-017BCEF02E5A}" destId="{B42B53CB-BFEF-4BA1-AE20-D53B6D578552}" srcOrd="2" destOrd="0" presId="urn:microsoft.com/office/officeart/2005/8/layout/orgChart1"/>
    <dgm:cxn modelId="{A9A68810-4FA8-4411-BEDB-C6042A4120FA}" type="presParOf" srcId="{20089216-AEC6-4AB1-89CA-017BCEF02E5A}" destId="{D33E609D-EAB3-4A87-AC8F-BB38F90CF225}" srcOrd="3" destOrd="0" presId="urn:microsoft.com/office/officeart/2005/8/layout/orgChart1"/>
    <dgm:cxn modelId="{B3976BE4-53B9-4592-B535-6D36B1E3C093}" type="presParOf" srcId="{D33E609D-EAB3-4A87-AC8F-BB38F90CF225}" destId="{5BAFD596-4157-4F9C-BB87-490161166E1B}" srcOrd="0" destOrd="0" presId="urn:microsoft.com/office/officeart/2005/8/layout/orgChart1"/>
    <dgm:cxn modelId="{7B74272F-05B2-4102-AA84-99B0317A2736}" type="presParOf" srcId="{5BAFD596-4157-4F9C-BB87-490161166E1B}" destId="{12CB8918-CD29-4524-8453-246107D970B6}" srcOrd="0" destOrd="0" presId="urn:microsoft.com/office/officeart/2005/8/layout/orgChart1"/>
    <dgm:cxn modelId="{7FB68277-8142-4232-93AA-E236A3B27BFD}" type="presParOf" srcId="{5BAFD596-4157-4F9C-BB87-490161166E1B}" destId="{4F230099-951F-47C9-9C09-DE08D13B90FC}" srcOrd="1" destOrd="0" presId="urn:microsoft.com/office/officeart/2005/8/layout/orgChart1"/>
    <dgm:cxn modelId="{B058F841-CC07-4987-888E-BDFAC3965FE5}" type="presParOf" srcId="{D33E609D-EAB3-4A87-AC8F-BB38F90CF225}" destId="{469F5D31-7379-4B5C-B74D-465685E63122}" srcOrd="1" destOrd="0" presId="urn:microsoft.com/office/officeart/2005/8/layout/orgChart1"/>
    <dgm:cxn modelId="{C83EB9D5-34E9-4AA5-9177-13B83F5DFBE8}" type="presParOf" srcId="{D33E609D-EAB3-4A87-AC8F-BB38F90CF225}" destId="{05163C10-9199-4AB2-9507-011C484A2A28}" srcOrd="2" destOrd="0" presId="urn:microsoft.com/office/officeart/2005/8/layout/orgChart1"/>
    <dgm:cxn modelId="{45ACB830-613A-4499-A330-2F773AB55AE9}" type="presParOf" srcId="{9C8E81D4-E389-4C76-9F72-551066A8F18A}" destId="{3B6CEDE7-45EF-4747-86CA-40F98313FE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B53CB-BFEF-4BA1-AE20-D53B6D578552}">
      <dsp:nvSpPr>
        <dsp:cNvPr id="0" name=""/>
        <dsp:cNvSpPr/>
      </dsp:nvSpPr>
      <dsp:spPr>
        <a:xfrm>
          <a:off x="4064000" y="1789493"/>
          <a:ext cx="2167232" cy="794891"/>
        </a:xfrm>
        <a:custGeom>
          <a:avLst/>
          <a:gdLst/>
          <a:ahLst/>
          <a:cxnLst/>
          <a:rect l="0" t="0" r="0" b="0"/>
          <a:pathLst>
            <a:path>
              <a:moveTo>
                <a:pt x="0" y="0"/>
              </a:moveTo>
              <a:lnTo>
                <a:pt x="0" y="397445"/>
              </a:lnTo>
              <a:lnTo>
                <a:pt x="2167232" y="397445"/>
              </a:lnTo>
              <a:lnTo>
                <a:pt x="2167232" y="794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A5BDF-403C-47FE-A22E-F5A67EDF2C54}">
      <dsp:nvSpPr>
        <dsp:cNvPr id="0" name=""/>
        <dsp:cNvSpPr/>
      </dsp:nvSpPr>
      <dsp:spPr>
        <a:xfrm>
          <a:off x="1773956" y="1789493"/>
          <a:ext cx="2290043" cy="794891"/>
        </a:xfrm>
        <a:custGeom>
          <a:avLst/>
          <a:gdLst/>
          <a:ahLst/>
          <a:cxnLst/>
          <a:rect l="0" t="0" r="0" b="0"/>
          <a:pathLst>
            <a:path>
              <a:moveTo>
                <a:pt x="2290043" y="0"/>
              </a:moveTo>
              <a:lnTo>
                <a:pt x="2290043" y="397445"/>
              </a:lnTo>
              <a:lnTo>
                <a:pt x="0" y="397445"/>
              </a:lnTo>
              <a:lnTo>
                <a:pt x="0" y="794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030927-8D26-4CF4-9462-736BCBD29D88}">
      <dsp:nvSpPr>
        <dsp:cNvPr id="0" name=""/>
        <dsp:cNvSpPr/>
      </dsp:nvSpPr>
      <dsp:spPr>
        <a:xfrm>
          <a:off x="2892917" y="623350"/>
          <a:ext cx="2342165" cy="11661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err="1" smtClean="0">
              <a:solidFill>
                <a:srgbClr val="FF0000"/>
              </a:solidFill>
              <a:latin typeface="Times new roman "/>
            </a:rPr>
            <a:t>Biotransducer</a:t>
          </a:r>
          <a:endParaRPr lang="ar-IQ" sz="2800" kern="1200" dirty="0">
            <a:solidFill>
              <a:srgbClr val="FF0000"/>
            </a:solidFill>
            <a:latin typeface="Times new roman "/>
          </a:endParaRPr>
        </a:p>
      </dsp:txBody>
      <dsp:txXfrm>
        <a:off x="2892917" y="623350"/>
        <a:ext cx="2342165" cy="1166142"/>
      </dsp:txXfrm>
    </dsp:sp>
    <dsp:sp modelId="{0E2FE06F-492F-41C6-A140-8A52608855E9}">
      <dsp:nvSpPr>
        <dsp:cNvPr id="0" name=""/>
        <dsp:cNvSpPr/>
      </dsp:nvSpPr>
      <dsp:spPr>
        <a:xfrm>
          <a:off x="4169" y="2584384"/>
          <a:ext cx="3539573" cy="2210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IQ" sz="2800" kern="1200" dirty="0" smtClean="0">
            <a:solidFill>
              <a:schemeClr val="tx1"/>
            </a:solidFill>
            <a:latin typeface="Times new roman "/>
          </a:endParaRPr>
        </a:p>
        <a:p>
          <a:pPr lvl="0" algn="ctr" defTabSz="1244600" rtl="1">
            <a:lnSpc>
              <a:spcPct val="90000"/>
            </a:lnSpc>
            <a:spcBef>
              <a:spcPct val="0"/>
            </a:spcBef>
            <a:spcAft>
              <a:spcPct val="35000"/>
            </a:spcAft>
          </a:pPr>
          <a:endParaRPr lang="ar-IQ" sz="2800" kern="1200" dirty="0" smtClean="0">
            <a:solidFill>
              <a:schemeClr val="tx1"/>
            </a:solidFill>
            <a:latin typeface="Times new roman "/>
          </a:endParaRPr>
        </a:p>
        <a:p>
          <a:pPr lvl="0" algn="ctr" defTabSz="1244600" rtl="1">
            <a:lnSpc>
              <a:spcPct val="90000"/>
            </a:lnSpc>
            <a:spcBef>
              <a:spcPct val="0"/>
            </a:spcBef>
            <a:spcAft>
              <a:spcPct val="35000"/>
            </a:spcAft>
          </a:pPr>
          <a:r>
            <a:rPr lang="en-US" sz="2800" kern="1200" dirty="0" smtClean="0">
              <a:solidFill>
                <a:srgbClr val="FF0000"/>
              </a:solidFill>
              <a:latin typeface="Times new roman "/>
            </a:rPr>
            <a:t>Biological components</a:t>
          </a:r>
        </a:p>
        <a:p>
          <a:pPr lvl="0" algn="ctr" defTabSz="1244600" rtl="1">
            <a:lnSpc>
              <a:spcPct val="90000"/>
            </a:lnSpc>
            <a:spcBef>
              <a:spcPct val="0"/>
            </a:spcBef>
            <a:spcAft>
              <a:spcPct val="35000"/>
            </a:spcAft>
          </a:pPr>
          <a:r>
            <a:rPr lang="en-US" sz="2800" kern="1200" dirty="0" smtClean="0">
              <a:solidFill>
                <a:schemeClr val="tx1"/>
              </a:solidFill>
              <a:latin typeface="Times new roman "/>
            </a:rPr>
            <a:t>Enzyme</a:t>
          </a:r>
        </a:p>
        <a:p>
          <a:pPr lvl="0" algn="ctr" defTabSz="1244600" rtl="1">
            <a:lnSpc>
              <a:spcPct val="90000"/>
            </a:lnSpc>
            <a:spcBef>
              <a:spcPct val="0"/>
            </a:spcBef>
            <a:spcAft>
              <a:spcPct val="35000"/>
            </a:spcAft>
          </a:pPr>
          <a:r>
            <a:rPr lang="en-US" sz="2800" kern="1200" dirty="0" smtClean="0">
              <a:solidFill>
                <a:schemeClr val="tx1"/>
              </a:solidFill>
              <a:latin typeface="Times new roman "/>
            </a:rPr>
            <a:t>Antibodies</a:t>
          </a:r>
        </a:p>
        <a:p>
          <a:pPr lvl="0" algn="l" defTabSz="1244600" rtl="1">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ar-IQ" sz="2800" kern="1200" dirty="0">
            <a:solidFill>
              <a:schemeClr val="tx1"/>
            </a:solidFill>
            <a:latin typeface="Times new roman "/>
          </a:endParaRPr>
        </a:p>
      </dsp:txBody>
      <dsp:txXfrm>
        <a:off x="4169" y="2584384"/>
        <a:ext cx="3539573" cy="2210932"/>
      </dsp:txXfrm>
    </dsp:sp>
    <dsp:sp modelId="{12CB8918-CD29-4524-8453-246107D970B6}">
      <dsp:nvSpPr>
        <dsp:cNvPr id="0" name=""/>
        <dsp:cNvSpPr/>
      </dsp:nvSpPr>
      <dsp:spPr>
        <a:xfrm>
          <a:off x="4338634" y="2584384"/>
          <a:ext cx="3785195" cy="1892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r>
            <a:rPr lang="en-US" sz="2800" kern="1200" dirty="0" smtClean="0">
              <a:solidFill>
                <a:srgbClr val="FF0000"/>
              </a:solidFill>
              <a:latin typeface="Times new roman "/>
            </a:rPr>
            <a:t>Non biological component</a:t>
          </a:r>
        </a:p>
        <a:p>
          <a:pPr lvl="0" algn="ctr" defTabSz="1244600" rtl="0">
            <a:lnSpc>
              <a:spcPct val="90000"/>
            </a:lnSpc>
            <a:spcBef>
              <a:spcPct val="0"/>
            </a:spcBef>
            <a:spcAft>
              <a:spcPct val="35000"/>
            </a:spcAft>
          </a:pPr>
          <a:r>
            <a:rPr lang="en-US" sz="2800" kern="1200" dirty="0" smtClean="0">
              <a:solidFill>
                <a:schemeClr val="tx1"/>
              </a:solidFill>
              <a:latin typeface="Times new roman "/>
            </a:rPr>
            <a:t>Ion electrode</a:t>
          </a:r>
        </a:p>
        <a:p>
          <a:pPr lvl="0" algn="ctr" defTabSz="1244600" rtl="0">
            <a:lnSpc>
              <a:spcPct val="90000"/>
            </a:lnSpc>
            <a:spcBef>
              <a:spcPct val="0"/>
            </a:spcBef>
            <a:spcAft>
              <a:spcPct val="35000"/>
            </a:spcAft>
          </a:pPr>
          <a:r>
            <a:rPr lang="en-US" sz="2800" kern="1200" dirty="0" smtClean="0">
              <a:solidFill>
                <a:schemeClr val="tx1"/>
              </a:solidFill>
              <a:latin typeface="Times new roman "/>
            </a:rPr>
            <a:t>pH electrode</a:t>
          </a: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ar-IQ" sz="2800" kern="1200" dirty="0" smtClean="0">
            <a:solidFill>
              <a:schemeClr val="tx1"/>
            </a:solidFill>
            <a:latin typeface="Times new roman "/>
          </a:endParaRP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1">
            <a:lnSpc>
              <a:spcPct val="90000"/>
            </a:lnSpc>
            <a:spcBef>
              <a:spcPct val="0"/>
            </a:spcBef>
            <a:spcAft>
              <a:spcPct val="35000"/>
            </a:spcAft>
          </a:pPr>
          <a:endParaRPr lang="ar-IQ" sz="2800" kern="1200" dirty="0">
            <a:solidFill>
              <a:schemeClr val="tx1"/>
            </a:solidFill>
            <a:latin typeface="Times new roman "/>
          </a:endParaRPr>
        </a:p>
      </dsp:txBody>
      <dsp:txXfrm>
        <a:off x="4338634" y="2584384"/>
        <a:ext cx="3785195" cy="18925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28/03/1444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35654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28/03/1444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57856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28/03/1444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22074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28/03/1444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82671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A9F40-7688-4E13-9D22-9870481BCE9E}" type="datetimeFigureOut">
              <a:rPr lang="ar-IQ" smtClean="0"/>
              <a:t>28/03/1444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93841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26A9F40-7688-4E13-9D22-9870481BCE9E}" type="datetimeFigureOut">
              <a:rPr lang="ar-IQ" smtClean="0"/>
              <a:t>28/03/1444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19922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26A9F40-7688-4E13-9D22-9870481BCE9E}" type="datetimeFigureOut">
              <a:rPr lang="ar-IQ" smtClean="0"/>
              <a:t>28/03/1444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56301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26A9F40-7688-4E13-9D22-9870481BCE9E}" type="datetimeFigureOut">
              <a:rPr lang="ar-IQ" smtClean="0"/>
              <a:t>28/03/1444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58856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A9F40-7688-4E13-9D22-9870481BCE9E}" type="datetimeFigureOut">
              <a:rPr lang="ar-IQ" smtClean="0"/>
              <a:t>28/03/1444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9828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A9F40-7688-4E13-9D22-9870481BCE9E}" type="datetimeFigureOut">
              <a:rPr lang="ar-IQ" smtClean="0"/>
              <a:t>28/03/1444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64556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A9F40-7688-4E13-9D22-9870481BCE9E}" type="datetimeFigureOut">
              <a:rPr lang="ar-IQ" smtClean="0"/>
              <a:t>28/03/1444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50919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26A9F40-7688-4E13-9D22-9870481BCE9E}" type="datetimeFigureOut">
              <a:rPr lang="ar-IQ" smtClean="0"/>
              <a:t>28/03/1444</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444035-E7FC-4562-A3E1-828E63715F78}" type="slidenum">
              <a:rPr lang="ar-IQ" smtClean="0"/>
              <a:t>‹#›</a:t>
            </a:fld>
            <a:endParaRPr lang="ar-IQ"/>
          </a:p>
        </p:txBody>
      </p:sp>
    </p:spTree>
    <p:extLst>
      <p:ext uri="{BB962C8B-B14F-4D97-AF65-F5344CB8AC3E}">
        <p14:creationId xmlns:p14="http://schemas.microsoft.com/office/powerpoint/2010/main" val="155151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40" y="467271"/>
            <a:ext cx="9144000" cy="12387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Biosensor &amp; Biochip</a:t>
            </a:r>
            <a:endParaRPr lang="ar-IQ"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3164" y="2163240"/>
            <a:ext cx="4229745" cy="3254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555989" y="1893252"/>
            <a:ext cx="5529123" cy="3794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4732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
              </a:rPr>
              <a:t>Example of biosensors</a:t>
            </a:r>
            <a:endParaRPr lang="ar-IQ" dirty="0">
              <a:latin typeface="Times new roman "/>
            </a:endParaRPr>
          </a:p>
        </p:txBody>
      </p:sp>
      <p:pic>
        <p:nvPicPr>
          <p:cNvPr id="4" name="Picture 3"/>
          <p:cNvPicPr>
            <a:picLocks noChangeAspect="1"/>
          </p:cNvPicPr>
          <p:nvPr/>
        </p:nvPicPr>
        <p:blipFill>
          <a:blip r:embed="rId2"/>
          <a:stretch>
            <a:fillRect/>
          </a:stretch>
        </p:blipFill>
        <p:spPr>
          <a:xfrm>
            <a:off x="947382" y="2359429"/>
            <a:ext cx="2857500"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311269" y="1424016"/>
            <a:ext cx="3263237" cy="4197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82388" y="5621725"/>
            <a:ext cx="2320119" cy="369332"/>
          </a:xfrm>
          <a:prstGeom prst="rect">
            <a:avLst/>
          </a:prstGeom>
          <a:noFill/>
        </p:spPr>
        <p:txBody>
          <a:bodyPr wrap="square" rtlCol="1">
            <a:spAutoFit/>
          </a:bodyPr>
          <a:lstStyle/>
          <a:p>
            <a:pPr algn="ctr" rtl="0"/>
            <a:r>
              <a:rPr lang="en-US" b="1" dirty="0" smtClean="0">
                <a:latin typeface="Times new roman "/>
              </a:rPr>
              <a:t>Glucose test </a:t>
            </a:r>
            <a:endParaRPr lang="ar-IQ" b="1" dirty="0">
              <a:latin typeface="Times new roman "/>
            </a:endParaRPr>
          </a:p>
        </p:txBody>
      </p:sp>
      <p:sp>
        <p:nvSpPr>
          <p:cNvPr id="8" name="TextBox 7"/>
          <p:cNvSpPr txBox="1"/>
          <p:nvPr/>
        </p:nvSpPr>
        <p:spPr>
          <a:xfrm>
            <a:off x="4136690" y="5755223"/>
            <a:ext cx="4053385" cy="523220"/>
          </a:xfrm>
          <a:prstGeom prst="rect">
            <a:avLst/>
          </a:prstGeom>
          <a:noFill/>
        </p:spPr>
        <p:txBody>
          <a:bodyPr wrap="square" rtlCol="1">
            <a:spAutoFit/>
          </a:bodyPr>
          <a:lstStyle/>
          <a:p>
            <a:pPr algn="ctr" rtl="0"/>
            <a:r>
              <a:rPr lang="en-US" sz="2800" dirty="0" smtClean="0">
                <a:latin typeface="Times new roman "/>
              </a:rPr>
              <a:t>Pregnancy kit</a:t>
            </a:r>
            <a:endParaRPr lang="ar-IQ" sz="2800" dirty="0">
              <a:latin typeface="Times new roman "/>
            </a:endParaRPr>
          </a:p>
        </p:txBody>
      </p:sp>
      <p:pic>
        <p:nvPicPr>
          <p:cNvPr id="9" name="Picture 8"/>
          <p:cNvPicPr>
            <a:picLocks noChangeAspect="1"/>
          </p:cNvPicPr>
          <p:nvPr/>
        </p:nvPicPr>
        <p:blipFill>
          <a:blip r:embed="rId4"/>
          <a:stretch>
            <a:fillRect/>
          </a:stretch>
        </p:blipFill>
        <p:spPr>
          <a:xfrm>
            <a:off x="8190075" y="2085796"/>
            <a:ext cx="2857500" cy="3140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8080893" y="5621725"/>
            <a:ext cx="3492408" cy="369332"/>
          </a:xfrm>
          <a:prstGeom prst="rect">
            <a:avLst/>
          </a:prstGeom>
          <a:noFill/>
        </p:spPr>
        <p:txBody>
          <a:bodyPr wrap="square" rtlCol="1">
            <a:spAutoFit/>
          </a:bodyPr>
          <a:lstStyle/>
          <a:p>
            <a:pPr algn="ctr" rtl="0"/>
            <a:r>
              <a:rPr lang="en-US" b="1" dirty="0" smtClean="0">
                <a:latin typeface="Times new roman "/>
              </a:rPr>
              <a:t>Infectious disease biosensor</a:t>
            </a:r>
            <a:endParaRPr lang="ar-IQ" b="1" dirty="0">
              <a:latin typeface="Times new roman "/>
            </a:endParaRPr>
          </a:p>
        </p:txBody>
      </p:sp>
      <p:sp>
        <p:nvSpPr>
          <p:cNvPr id="11" name="Rectangle 10"/>
          <p:cNvSpPr/>
          <p:nvPr/>
        </p:nvSpPr>
        <p:spPr>
          <a:xfrm>
            <a:off x="4290084" y="6278443"/>
            <a:ext cx="3215175" cy="369332"/>
          </a:xfrm>
          <a:prstGeom prst="rect">
            <a:avLst/>
          </a:prstGeom>
        </p:spPr>
        <p:txBody>
          <a:bodyPr wrap="none">
            <a:spAutoFit/>
          </a:bodyPr>
          <a:lstStyle/>
          <a:p>
            <a:r>
              <a:rPr lang="en-US" dirty="0" smtClean="0"/>
              <a:t>Detects the </a:t>
            </a:r>
            <a:r>
              <a:rPr lang="en-US" dirty="0" err="1" smtClean="0"/>
              <a:t>hCG</a:t>
            </a:r>
            <a:r>
              <a:rPr lang="en-US" dirty="0" smtClean="0"/>
              <a:t> protein in urine</a:t>
            </a:r>
            <a:endParaRPr lang="ar-IQ" dirty="0"/>
          </a:p>
        </p:txBody>
      </p:sp>
      <p:sp>
        <p:nvSpPr>
          <p:cNvPr id="12" name="Rectangle 11"/>
          <p:cNvSpPr/>
          <p:nvPr/>
        </p:nvSpPr>
        <p:spPr>
          <a:xfrm>
            <a:off x="0" y="6016833"/>
            <a:ext cx="3956211" cy="369332"/>
          </a:xfrm>
          <a:prstGeom prst="rect">
            <a:avLst/>
          </a:prstGeom>
        </p:spPr>
        <p:txBody>
          <a:bodyPr wrap="none">
            <a:spAutoFit/>
          </a:bodyPr>
          <a:lstStyle/>
          <a:p>
            <a:r>
              <a:rPr lang="en-US" dirty="0" smtClean="0"/>
              <a:t>Monitors the glucose level in the blood. </a:t>
            </a:r>
            <a:endParaRPr lang="en-US" dirty="0"/>
          </a:p>
        </p:txBody>
      </p:sp>
    </p:spTree>
    <p:extLst>
      <p:ext uri="{BB962C8B-B14F-4D97-AF65-F5344CB8AC3E}">
        <p14:creationId xmlns:p14="http://schemas.microsoft.com/office/powerpoint/2010/main" val="221773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Advantages of Biosensor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7514230" cy="4082315"/>
          </a:xfrm>
        </p:spPr>
        <p:txBody>
          <a:bodyPr>
            <a:normAutofit/>
          </a:bodyPr>
          <a:lstStyle/>
          <a:p>
            <a:pPr algn="l" rtl="0"/>
            <a:r>
              <a:rPr lang="en-US" sz="3200" dirty="0" smtClean="0">
                <a:latin typeface="Times New Roman" panose="02020603050405020304" pitchFamily="18" charset="0"/>
                <a:cs typeface="Times New Roman" panose="02020603050405020304" pitchFamily="18" charset="0"/>
              </a:rPr>
              <a:t>Easy to use</a:t>
            </a:r>
          </a:p>
          <a:p>
            <a:pPr algn="l" rtl="0"/>
            <a:r>
              <a:rPr lang="en-US" sz="3200" dirty="0" smtClean="0">
                <a:latin typeface="Times New Roman" panose="02020603050405020304" pitchFamily="18" charset="0"/>
                <a:cs typeface="Times New Roman" panose="02020603050405020304" pitchFamily="18" charset="0"/>
              </a:rPr>
              <a:t>Rapid analysis </a:t>
            </a:r>
          </a:p>
          <a:p>
            <a:pPr algn="l" rtl="0"/>
            <a:r>
              <a:rPr lang="en-US" sz="3200" dirty="0" smtClean="0">
                <a:latin typeface="Times New Roman" panose="02020603050405020304" pitchFamily="18" charset="0"/>
                <a:cs typeface="Times New Roman" panose="02020603050405020304" pitchFamily="18" charset="0"/>
              </a:rPr>
              <a:t>Sensitive and specific</a:t>
            </a:r>
          </a:p>
          <a:p>
            <a:pPr algn="l" rtl="0"/>
            <a:r>
              <a:rPr lang="en-US" sz="3200" dirty="0" smtClean="0">
                <a:latin typeface="Times New Roman" panose="02020603050405020304" pitchFamily="18" charset="0"/>
                <a:cs typeface="Times New Roman" panose="02020603050405020304" pitchFamily="18" charset="0"/>
              </a:rPr>
              <a:t>Less amount solution (</a:t>
            </a:r>
            <a:r>
              <a:rPr lang="en-US" sz="3200" dirty="0" err="1" smtClean="0">
                <a:latin typeface="Times New Roman" panose="02020603050405020304" pitchFamily="18" charset="0"/>
                <a:cs typeface="Times New Roman" panose="02020603050405020304" pitchFamily="18" charset="0"/>
              </a:rPr>
              <a:t>analyte</a:t>
            </a:r>
            <a:r>
              <a:rPr lang="en-US" sz="3200" dirty="0" smtClean="0">
                <a:latin typeface="Times New Roman" panose="02020603050405020304" pitchFamily="18" charset="0"/>
                <a:cs typeface="Times New Roman" panose="02020603050405020304" pitchFamily="18" charset="0"/>
              </a:rPr>
              <a:t>) required</a:t>
            </a:r>
          </a:p>
          <a:p>
            <a:pPr algn="l" rtl="0"/>
            <a:r>
              <a:rPr lang="en-US" sz="3200" dirty="0" smtClean="0">
                <a:latin typeface="Times New Roman" panose="02020603050405020304" pitchFamily="18" charset="0"/>
                <a:cs typeface="Times New Roman" panose="02020603050405020304" pitchFamily="18" charset="0"/>
              </a:rPr>
              <a:t>Biosensor improves </a:t>
            </a:r>
            <a:r>
              <a:rPr lang="en-US" sz="3200" dirty="0">
                <a:latin typeface="Times New Roman" panose="02020603050405020304" pitchFamily="18" charset="0"/>
                <a:cs typeface="Times New Roman" panose="02020603050405020304" pitchFamily="18" charset="0"/>
              </a:rPr>
              <a:t>disease detection </a:t>
            </a:r>
            <a:r>
              <a:rPr lang="en-US" sz="3200" dirty="0" smtClean="0">
                <a:latin typeface="Times New Roman" panose="02020603050405020304" pitchFamily="18" charset="0"/>
                <a:cs typeface="Times New Roman" panose="02020603050405020304" pitchFamily="18" charset="0"/>
              </a:rPr>
              <a:t>and diagnosis.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13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Biochips</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smtClean="0"/>
              <a:t>DNA microarray</a:t>
            </a:r>
          </a:p>
          <a:p>
            <a:pPr marL="0" indent="0" algn="l" rtl="0">
              <a:buNone/>
            </a:pPr>
            <a:endParaRPr lang="en-US" dirty="0" smtClean="0"/>
          </a:p>
          <a:p>
            <a:pPr algn="l" rtl="0"/>
            <a:r>
              <a:rPr lang="en-US" dirty="0" smtClean="0"/>
              <a:t>Biochip implant</a:t>
            </a:r>
            <a:endParaRPr lang="ar-IQ" dirty="0"/>
          </a:p>
        </p:txBody>
      </p:sp>
    </p:spTree>
    <p:extLst>
      <p:ext uri="{BB962C8B-B14F-4D97-AF65-F5344CB8AC3E}">
        <p14:creationId xmlns:p14="http://schemas.microsoft.com/office/powerpoint/2010/main" val="2775289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0000"/>
                </a:solidFill>
                <a:latin typeface="Times New Roman" panose="02020603050405020304" pitchFamily="18" charset="0"/>
                <a:cs typeface="Times New Roman" panose="02020603050405020304" pitchFamily="18" charset="0"/>
              </a:rPr>
              <a:t>What is a biochip implant?</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rtl="0"/>
            <a:r>
              <a:rPr lang="en-US" dirty="0" smtClean="0">
                <a:latin typeface="Times New Roman" panose="02020603050405020304" pitchFamily="18" charset="0"/>
                <a:cs typeface="Times New Roman" panose="02020603050405020304" pitchFamily="18" charset="0"/>
              </a:rPr>
              <a:t>Biochip </a:t>
            </a:r>
            <a:r>
              <a:rPr lang="en-US" dirty="0">
                <a:latin typeface="Times New Roman" panose="02020603050405020304" pitchFamily="18" charset="0"/>
                <a:cs typeface="Times New Roman" panose="02020603050405020304" pitchFamily="18" charset="0"/>
              </a:rPr>
              <a:t>implant system is actually a fairly simple device. Today’s, biochip implant is basically a small (micro) computer chip, inserted under the skin, for identification </a:t>
            </a:r>
            <a:r>
              <a:rPr lang="en-US" dirty="0" smtClean="0">
                <a:latin typeface="Times New Roman" panose="02020603050405020304" pitchFamily="18" charset="0"/>
                <a:cs typeface="Times New Roman" panose="02020603050405020304" pitchFamily="18" charset="0"/>
              </a:rPr>
              <a:t>purposes.</a:t>
            </a:r>
          </a:p>
          <a:p>
            <a:pPr algn="just" rtl="0"/>
            <a:r>
              <a:rPr lang="en-US" dirty="0">
                <a:latin typeface="Times New Roman" panose="02020603050405020304" pitchFamily="18" charset="0"/>
                <a:cs typeface="Times New Roman" panose="02020603050405020304" pitchFamily="18" charset="0"/>
              </a:rPr>
              <a:t>The biochip implant system consists of two components; a </a:t>
            </a:r>
            <a:r>
              <a:rPr lang="en-US" dirty="0">
                <a:solidFill>
                  <a:srgbClr val="FF0000"/>
                </a:solidFill>
                <a:latin typeface="Times New Roman" panose="02020603050405020304" pitchFamily="18" charset="0"/>
                <a:cs typeface="Times New Roman" panose="02020603050405020304" pitchFamily="18" charset="0"/>
              </a:rPr>
              <a:t>transponder </a:t>
            </a:r>
            <a:r>
              <a:rPr lang="en-US" dirty="0">
                <a:latin typeface="Times New Roman" panose="02020603050405020304" pitchFamily="18" charset="0"/>
                <a:cs typeface="Times New Roman" panose="02020603050405020304" pitchFamily="18" charset="0"/>
              </a:rPr>
              <a:t>and a </a:t>
            </a:r>
            <a:r>
              <a:rPr lang="en-US" dirty="0">
                <a:solidFill>
                  <a:srgbClr val="FF0000"/>
                </a:solidFill>
                <a:latin typeface="Times New Roman" panose="02020603050405020304" pitchFamily="18" charset="0"/>
                <a:cs typeface="Times New Roman" panose="02020603050405020304" pitchFamily="18" charset="0"/>
              </a:rPr>
              <a:t>reader or scanner</a:t>
            </a:r>
            <a:r>
              <a:rPr lang="en-US" dirty="0">
                <a:latin typeface="Times New Roman" panose="02020603050405020304" pitchFamily="18" charset="0"/>
                <a:cs typeface="Times New Roman" panose="02020603050405020304" pitchFamily="18" charset="0"/>
              </a:rPr>
              <a:t>. The transponder is the actual biochip implant. The biochip system is a radio frequency identification (RFID) system, using low-frequency radio signals to communicate between the biochip and reader.</a:t>
            </a: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79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0737" y="594206"/>
            <a:ext cx="6242845" cy="1176630"/>
          </a:xfrm>
          <a:prstGeom prst="rect">
            <a:avLst/>
          </a:prstGeom>
        </p:spPr>
      </p:pic>
      <p:pic>
        <p:nvPicPr>
          <p:cNvPr id="4" name="Content Placeholder 3"/>
          <p:cNvPicPr>
            <a:picLocks noGrp="1" noChangeAspect="1"/>
          </p:cNvPicPr>
          <p:nvPr>
            <p:ph idx="1"/>
          </p:nvPr>
        </p:nvPicPr>
        <p:blipFill>
          <a:blip r:embed="rId3"/>
          <a:stretch>
            <a:fillRect/>
          </a:stretch>
        </p:blipFill>
        <p:spPr>
          <a:xfrm>
            <a:off x="955058" y="3251329"/>
            <a:ext cx="5024624" cy="291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293582" y="3291403"/>
            <a:ext cx="4085442" cy="291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955058" y="1890881"/>
            <a:ext cx="9662899" cy="1200329"/>
          </a:xfrm>
          <a:prstGeom prst="rect">
            <a:avLst/>
          </a:prstGeom>
        </p:spPr>
        <p:txBody>
          <a:bodyPr wrap="square">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The transponder: </a:t>
            </a:r>
            <a:r>
              <a:rPr lang="en-US" dirty="0" smtClean="0">
                <a:latin typeface="Times New Roman" panose="02020603050405020304" pitchFamily="18" charset="0"/>
                <a:cs typeface="Times New Roman" panose="02020603050405020304" pitchFamily="18" charset="0"/>
              </a:rPr>
              <a:t>The transponder </a:t>
            </a:r>
            <a:r>
              <a:rPr lang="en-US" dirty="0">
                <a:latin typeface="Times New Roman" panose="02020603050405020304" pitchFamily="18" charset="0"/>
                <a:cs typeface="Times New Roman" panose="02020603050405020304" pitchFamily="18" charset="0"/>
              </a:rPr>
              <a:t>is the actual biochip implant. It is a passive transponder, meaning it contains no battery or energy of it's own. In comparison, an active transponder would provide it’s own energy source, normally a small battery. Because the passive biochip contains no battery, or nothing to wear out, it has a very long life, up to 99 years, and no maintenance.</a:t>
            </a:r>
            <a:endParaRPr lang="ar-IQ" dirty="0">
              <a:latin typeface="Times New Roman" panose="02020603050405020304" pitchFamily="18" charset="0"/>
              <a:cs typeface="Times New Roman" panose="02020603050405020304" pitchFamily="18" charset="0"/>
            </a:endParaRPr>
          </a:p>
        </p:txBody>
      </p:sp>
      <p:sp>
        <p:nvSpPr>
          <p:cNvPr id="7" name="Rectangle 6"/>
          <p:cNvSpPr/>
          <p:nvPr/>
        </p:nvSpPr>
        <p:spPr>
          <a:xfrm>
            <a:off x="317311" y="6325730"/>
            <a:ext cx="11036489" cy="369332"/>
          </a:xfrm>
          <a:prstGeom prst="rect">
            <a:avLst/>
          </a:prstGeom>
        </p:spPr>
        <p:txBody>
          <a:bodyPr wrap="square">
            <a:spAutoFit/>
          </a:bodyPr>
          <a:lstStyle/>
          <a:p>
            <a:r>
              <a:rPr lang="en-US" dirty="0"/>
              <a:t>The biochip-transponder consists of four parts; </a:t>
            </a:r>
            <a:r>
              <a:rPr lang="en-US" dirty="0">
                <a:solidFill>
                  <a:srgbClr val="FF0000"/>
                </a:solidFill>
              </a:rPr>
              <a:t>computer microchip</a:t>
            </a:r>
            <a:r>
              <a:rPr lang="en-US" dirty="0"/>
              <a:t>, </a:t>
            </a:r>
            <a:r>
              <a:rPr lang="en-US" dirty="0">
                <a:solidFill>
                  <a:srgbClr val="FF0000"/>
                </a:solidFill>
              </a:rPr>
              <a:t>antenna coil</a:t>
            </a:r>
            <a:r>
              <a:rPr lang="en-US" dirty="0"/>
              <a:t>, </a:t>
            </a:r>
            <a:r>
              <a:rPr lang="en-US" dirty="0">
                <a:solidFill>
                  <a:srgbClr val="FF0000"/>
                </a:solidFill>
              </a:rPr>
              <a:t>capacitor</a:t>
            </a:r>
            <a:r>
              <a:rPr lang="en-US" dirty="0"/>
              <a:t> and the </a:t>
            </a:r>
            <a:r>
              <a:rPr lang="en-US" dirty="0">
                <a:solidFill>
                  <a:srgbClr val="FF0000"/>
                </a:solidFill>
              </a:rPr>
              <a:t>glass capsule</a:t>
            </a:r>
            <a:r>
              <a:rPr lang="en-US" dirty="0"/>
              <a:t>. </a:t>
            </a:r>
            <a:endParaRPr lang="ar-IQ" dirty="0"/>
          </a:p>
        </p:txBody>
      </p:sp>
    </p:spTree>
    <p:extLst>
      <p:ext uri="{BB962C8B-B14F-4D97-AF65-F5344CB8AC3E}">
        <p14:creationId xmlns:p14="http://schemas.microsoft.com/office/powerpoint/2010/main" val="342532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Biochip Implant System </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484" y="2289651"/>
            <a:ext cx="10515600" cy="4351338"/>
          </a:xfrm>
        </p:spPr>
        <p:txBody>
          <a:bodyPr/>
          <a:lstStyle/>
          <a:p>
            <a:pPr algn="just" rtl="0"/>
            <a:r>
              <a:rPr lang="en-US" dirty="0">
                <a:solidFill>
                  <a:srgbClr val="FF0000"/>
                </a:solidFill>
                <a:latin typeface="Times New Roman" panose="02020603050405020304" pitchFamily="18" charset="0"/>
                <a:cs typeface="Times New Roman" panose="02020603050405020304" pitchFamily="18" charset="0"/>
              </a:rPr>
              <a:t>Computer Microchip</a:t>
            </a:r>
            <a:r>
              <a:rPr lang="en-US" dirty="0">
                <a:latin typeface="Times New Roman" panose="02020603050405020304" pitchFamily="18" charset="0"/>
                <a:cs typeface="Times New Roman" panose="02020603050405020304" pitchFamily="18" charset="0"/>
              </a:rPr>
              <a:t>: The microchip </a:t>
            </a:r>
            <a:r>
              <a:rPr lang="en-US" dirty="0">
                <a:solidFill>
                  <a:srgbClr val="FF0000"/>
                </a:solidFill>
                <a:latin typeface="Times New Roman" panose="02020603050405020304" pitchFamily="18" charset="0"/>
                <a:cs typeface="Times New Roman" panose="02020603050405020304" pitchFamily="18" charset="0"/>
              </a:rPr>
              <a:t>stores</a:t>
            </a:r>
            <a:r>
              <a:rPr lang="en-US" dirty="0">
                <a:latin typeface="Times New Roman" panose="02020603050405020304" pitchFamily="18" charset="0"/>
                <a:cs typeface="Times New Roman" panose="02020603050405020304" pitchFamily="18" charset="0"/>
              </a:rPr>
              <a:t> a unique identification number from </a:t>
            </a:r>
            <a:r>
              <a:rPr lang="en-US"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to </a:t>
            </a:r>
            <a:r>
              <a:rPr lang="en-US" dirty="0">
                <a:solidFill>
                  <a:srgbClr val="FF0000"/>
                </a:solidFill>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digits long. The storage capacity of the current microchips is limited, capable of </a:t>
            </a:r>
            <a:r>
              <a:rPr lang="en-US" dirty="0">
                <a:solidFill>
                  <a:srgbClr val="FF0000"/>
                </a:solidFill>
                <a:latin typeface="Times New Roman" panose="02020603050405020304" pitchFamily="18" charset="0"/>
                <a:cs typeface="Times New Roman" panose="02020603050405020304" pitchFamily="18" charset="0"/>
              </a:rPr>
              <a:t>storing only a single ID number</a:t>
            </a:r>
            <a:r>
              <a:rPr lang="en-US" dirty="0">
                <a:latin typeface="Times New Roman" panose="02020603050405020304" pitchFamily="18" charset="0"/>
                <a:cs typeface="Times New Roman" panose="02020603050405020304" pitchFamily="18" charset="0"/>
              </a:rPr>
              <a:t>. AVID (American Veterinary Identification Devices), claims their chips, using a </a:t>
            </a:r>
            <a:r>
              <a:rPr lang="en-US" dirty="0" err="1">
                <a:latin typeface="Times New Roman" panose="02020603050405020304" pitchFamily="18" charset="0"/>
                <a:cs typeface="Times New Roman" panose="02020603050405020304" pitchFamily="18" charset="0"/>
              </a:rPr>
              <a:t>nnn-nnn-nnn</a:t>
            </a:r>
            <a:r>
              <a:rPr lang="en-US" dirty="0">
                <a:latin typeface="Times New Roman" panose="02020603050405020304" pitchFamily="18" charset="0"/>
                <a:cs typeface="Times New Roman" panose="02020603050405020304" pitchFamily="18" charset="0"/>
              </a:rPr>
              <a:t> format, has the capability of over 70 trillion unique numbers. The unique ID number is "etched" or encoded via a laser onto the surface of the microchip before assembly. Once the number is encoded it is impossible to alter. The microchip also contains the electronic </a:t>
            </a:r>
            <a:r>
              <a:rPr lang="en-US" dirty="0" smtClean="0">
                <a:latin typeface="Times New Roman" panose="02020603050405020304" pitchFamily="18" charset="0"/>
                <a:cs typeface="Times New Roman" panose="02020603050405020304" pitchFamily="18" charset="0"/>
              </a:rPr>
              <a:t>circuit </a:t>
            </a:r>
            <a:r>
              <a:rPr lang="en-US" dirty="0">
                <a:latin typeface="Times New Roman" panose="02020603050405020304" pitchFamily="18" charset="0"/>
                <a:cs typeface="Times New Roman" panose="02020603050405020304" pitchFamily="18" charset="0"/>
              </a:rPr>
              <a:t>necessary to transmit the ID number to the "reader".</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47713" y="145218"/>
            <a:ext cx="3701089" cy="2199826"/>
          </a:xfrm>
          <a:prstGeom prst="rect">
            <a:avLst/>
          </a:prstGeom>
        </p:spPr>
      </p:pic>
    </p:spTree>
    <p:extLst>
      <p:ext uri="{BB962C8B-B14F-4D97-AF65-F5344CB8AC3E}">
        <p14:creationId xmlns:p14="http://schemas.microsoft.com/office/powerpoint/2010/main" val="1154749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31" y="1574366"/>
            <a:ext cx="10515600" cy="4351338"/>
          </a:xfrm>
        </p:spPr>
        <p:txBody>
          <a:bodyPr>
            <a:normAutofit/>
          </a:bodyPr>
          <a:lstStyle/>
          <a:p>
            <a:pPr algn="just" rtl="0"/>
            <a:r>
              <a:rPr lang="en-US" dirty="0">
                <a:solidFill>
                  <a:srgbClr val="FF0000"/>
                </a:solidFill>
                <a:latin typeface="Times New Roman" panose="02020603050405020304" pitchFamily="18" charset="0"/>
                <a:cs typeface="Times New Roman" panose="02020603050405020304" pitchFamily="18" charset="0"/>
              </a:rPr>
              <a:t>Antenna Coil</a:t>
            </a:r>
            <a:r>
              <a:rPr lang="en-US" dirty="0">
                <a:latin typeface="Times New Roman" panose="02020603050405020304" pitchFamily="18" charset="0"/>
                <a:cs typeface="Times New Roman" panose="02020603050405020304" pitchFamily="18" charset="0"/>
              </a:rPr>
              <a:t>: This is normally a simple, coil of copper wire around a ferrite or iron core. This tiny, primitive, radio antenna "receives and sends" signals from the reader or scanner</a:t>
            </a:r>
            <a:r>
              <a:rPr lang="en-US" dirty="0" smtClean="0">
                <a:latin typeface="Times New Roman" panose="02020603050405020304" pitchFamily="18" charset="0"/>
                <a:cs typeface="Times New Roman" panose="02020603050405020304" pitchFamily="18" charset="0"/>
              </a:rPr>
              <a:t>.</a:t>
            </a:r>
          </a:p>
          <a:p>
            <a:pPr algn="just" rtl="0"/>
            <a:r>
              <a:rPr lang="en-US" dirty="0">
                <a:solidFill>
                  <a:srgbClr val="FF0000"/>
                </a:solidFill>
                <a:latin typeface="Times New Roman" panose="02020603050405020304" pitchFamily="18" charset="0"/>
                <a:cs typeface="Times New Roman" panose="02020603050405020304" pitchFamily="18" charset="0"/>
              </a:rPr>
              <a:t>Tuning Capacitor</a:t>
            </a:r>
            <a:r>
              <a:rPr lang="en-US" dirty="0">
                <a:latin typeface="Times New Roman" panose="02020603050405020304" pitchFamily="18" charset="0"/>
                <a:cs typeface="Times New Roman" panose="02020603050405020304" pitchFamily="18" charset="0"/>
              </a:rPr>
              <a:t>: The capacitor stores the small electrical charge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activates the transponder. This "activation" allows the transponder to send back the ID number encoded in the computer chip. </a:t>
            </a:r>
            <a:endParaRPr lang="en-US" dirty="0" smtClean="0">
              <a:latin typeface="Times New Roman" panose="02020603050405020304" pitchFamily="18" charset="0"/>
              <a:cs typeface="Times New Roman" panose="02020603050405020304" pitchFamily="18" charset="0"/>
            </a:endParaRPr>
          </a:p>
          <a:p>
            <a:pPr algn="just" rtl="0"/>
            <a:r>
              <a:rPr lang="en-US" dirty="0" smtClean="0">
                <a:solidFill>
                  <a:srgbClr val="FF0000"/>
                </a:solidFill>
                <a:latin typeface="Times New Roman" panose="02020603050405020304" pitchFamily="18" charset="0"/>
                <a:cs typeface="Times New Roman" panose="02020603050405020304" pitchFamily="18" charset="0"/>
              </a:rPr>
              <a:t>Glass </a:t>
            </a:r>
            <a:r>
              <a:rPr lang="en-US" dirty="0">
                <a:solidFill>
                  <a:srgbClr val="FF0000"/>
                </a:solidFill>
                <a:latin typeface="Times New Roman" panose="02020603050405020304" pitchFamily="18" charset="0"/>
                <a:cs typeface="Times New Roman" panose="02020603050405020304" pitchFamily="18" charset="0"/>
              </a:rPr>
              <a:t>Capsule</a:t>
            </a:r>
            <a:r>
              <a:rPr lang="en-US" dirty="0">
                <a:latin typeface="Times New Roman" panose="02020603050405020304" pitchFamily="18" charset="0"/>
                <a:cs typeface="Times New Roman" panose="02020603050405020304" pitchFamily="18" charset="0"/>
              </a:rPr>
              <a:t>: The glass capsule "houses" the microchip, antenna coil and capacitor. It is a small capsule, the smallest measuring 11 mm in length and 2 mm in diameter, about the size of an uncooked grain of rice. The capsule is made of biocompatible </a:t>
            </a:r>
            <a:r>
              <a:rPr lang="en-US" dirty="0" smtClean="0">
                <a:latin typeface="Times New Roman" panose="02020603050405020304" pitchFamily="18" charset="0"/>
                <a:cs typeface="Times New Roman" panose="02020603050405020304" pitchFamily="18" charset="0"/>
              </a:rPr>
              <a:t>material. </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31628" y="397736"/>
            <a:ext cx="6242845" cy="1176630"/>
          </a:xfrm>
          <a:prstGeom prst="rect">
            <a:avLst/>
          </a:prstGeom>
        </p:spPr>
      </p:pic>
    </p:spTree>
    <p:extLst>
      <p:ext uri="{BB962C8B-B14F-4D97-AF65-F5344CB8AC3E}">
        <p14:creationId xmlns:p14="http://schemas.microsoft.com/office/powerpoint/2010/main" val="18808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The biochip is inserted into the subject with a hypodermic syringe. Injection is safe and simple, comparable to common vaccines. the biochip is usually injected behind the neck between the shoulder </a:t>
            </a:r>
            <a:r>
              <a:rPr lang="en-US" dirty="0" smtClean="0">
                <a:latin typeface="Times New Roman" panose="02020603050405020304" pitchFamily="18" charset="0"/>
                <a:cs typeface="Times New Roman" panose="02020603050405020304" pitchFamily="18" charset="0"/>
              </a:rPr>
              <a:t>blades. </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56009" y="3584672"/>
            <a:ext cx="6717251" cy="2283865"/>
          </a:xfrm>
          <a:prstGeom prst="rect">
            <a:avLst/>
          </a:prstGeom>
        </p:spPr>
      </p:pic>
      <p:pic>
        <p:nvPicPr>
          <p:cNvPr id="5" name="Picture 4"/>
          <p:cNvPicPr>
            <a:picLocks noChangeAspect="1"/>
          </p:cNvPicPr>
          <p:nvPr/>
        </p:nvPicPr>
        <p:blipFill>
          <a:blip r:embed="rId3"/>
          <a:stretch>
            <a:fillRect/>
          </a:stretch>
        </p:blipFill>
        <p:spPr>
          <a:xfrm>
            <a:off x="594649" y="329497"/>
            <a:ext cx="6242845" cy="1176630"/>
          </a:xfrm>
          <a:prstGeom prst="rect">
            <a:avLst/>
          </a:prstGeom>
        </p:spPr>
      </p:pic>
    </p:spTree>
    <p:extLst>
      <p:ext uri="{BB962C8B-B14F-4D97-AF65-F5344CB8AC3E}">
        <p14:creationId xmlns:p14="http://schemas.microsoft.com/office/powerpoint/2010/main" val="1669271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9027139" y="1859844"/>
            <a:ext cx="2818777" cy="2337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27880" y="1859844"/>
            <a:ext cx="8299259" cy="4832092"/>
          </a:xfrm>
          <a:prstGeom prst="rect">
            <a:avLst/>
          </a:prstGeom>
        </p:spPr>
        <p:txBody>
          <a:bodyPr wrap="square">
            <a:spAutoFit/>
          </a:bodyPr>
          <a:lstStyle/>
          <a:p>
            <a:pPr algn="just" rtl="0"/>
            <a:r>
              <a:rPr lang="en-US" sz="2800" dirty="0">
                <a:latin typeface="Times New Roman" panose="02020603050405020304" pitchFamily="18" charset="0"/>
                <a:cs typeface="Times New Roman" panose="02020603050405020304" pitchFamily="18" charset="0"/>
              </a:rPr>
              <a:t>The reader: The reader consists of an "exciter" coil which creates an electromagnetic field that, via radio signals, provides the necessary energy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"excite" or "activate" the implanted biochip</a:t>
            </a:r>
            <a:r>
              <a:rPr lang="en-US" sz="2800" dirty="0" smtClean="0">
                <a:latin typeface="Times New Roman" panose="02020603050405020304" pitchFamily="18" charset="0"/>
                <a:cs typeface="Times New Roman" panose="02020603050405020304" pitchFamily="18" charset="0"/>
              </a:rPr>
              <a:t>.</a:t>
            </a:r>
          </a:p>
          <a:p>
            <a:pPr algn="just" rtl="0"/>
            <a:r>
              <a:rPr lang="en-US" sz="2800" dirty="0">
                <a:latin typeface="Times New Roman" panose="02020603050405020304" pitchFamily="18" charset="0"/>
                <a:cs typeface="Times New Roman" panose="02020603050405020304" pitchFamily="18" charset="0"/>
              </a:rPr>
              <a:t>The reader also carries a receiving coil that receives the transmitted code or ID number sent back from the "activated" implanted biochip. This all takes place very fast, in milliseconds. The reader also contains the software and components to decode the received code and display the result in an LCD </a:t>
            </a:r>
            <a:r>
              <a:rPr lang="en-US" sz="2800" dirty="0" smtClean="0">
                <a:latin typeface="Times New Roman" panose="02020603050405020304" pitchFamily="18" charset="0"/>
                <a:cs typeface="Times New Roman" panose="02020603050405020304" pitchFamily="18" charset="0"/>
              </a:rPr>
              <a:t>display.</a:t>
            </a:r>
            <a:endParaRPr lang="en-US" sz="2800" dirty="0">
              <a:latin typeface="Times New Roman" panose="02020603050405020304" pitchFamily="18" charset="0"/>
              <a:cs typeface="Times New Roman" panose="02020603050405020304" pitchFamily="18" charset="0"/>
            </a:endParaRPr>
          </a:p>
          <a:p>
            <a:pPr algn="just" rtl="0"/>
            <a:endParaRPr lang="ar-IQ"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17730" y="528657"/>
            <a:ext cx="6242845" cy="1176630"/>
          </a:xfrm>
          <a:prstGeom prst="rect">
            <a:avLst/>
          </a:prstGeom>
        </p:spPr>
      </p:pic>
    </p:spTree>
    <p:extLst>
      <p:ext uri="{BB962C8B-B14F-4D97-AF65-F5344CB8AC3E}">
        <p14:creationId xmlns:p14="http://schemas.microsoft.com/office/powerpoint/2010/main" val="164622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dirty="0">
                <a:solidFill>
                  <a:srgbClr val="FF0000"/>
                </a:solidFill>
                <a:latin typeface="Times New Roman" panose="02020603050405020304" pitchFamily="18" charset="0"/>
                <a:cs typeface="Times New Roman" panose="02020603050405020304" pitchFamily="18" charset="0"/>
              </a:rPr>
              <a:t>How it works</a:t>
            </a:r>
          </a:p>
          <a:p>
            <a:pPr marL="0" indent="0" algn="just" rtl="0">
              <a:buNone/>
            </a:pPr>
            <a:r>
              <a:rPr lang="en-US" dirty="0"/>
              <a:t> </a:t>
            </a:r>
            <a:r>
              <a:rPr lang="en-US" sz="3200" dirty="0">
                <a:latin typeface="Times New Roman" panose="02020603050405020304" pitchFamily="18" charset="0"/>
                <a:cs typeface="Times New Roman" panose="02020603050405020304" pitchFamily="18" charset="0"/>
              </a:rPr>
              <a:t>The reader generates a low-power, electromagnetic field, in this case via radio signals, which "activates" the implanted biochip. This "activation" enables the biochip to send the ID code back to the reader via radio signals. The reader amplifies the received code, converts it to digital format, decodes and displays the ID number on the reader's LCD display. The reader must normally be between 2 and 12 inches near the biochip to communicate. The reader and biochip can communicate through most materials, except metal. </a:t>
            </a:r>
            <a:endParaRPr lang="ar-IQ"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38200" y="303113"/>
            <a:ext cx="6242845" cy="1176630"/>
          </a:xfrm>
          <a:prstGeom prst="rect">
            <a:avLst/>
          </a:prstGeom>
        </p:spPr>
      </p:pic>
    </p:spTree>
    <p:extLst>
      <p:ext uri="{BB962C8B-B14F-4D97-AF65-F5344CB8AC3E}">
        <p14:creationId xmlns:p14="http://schemas.microsoft.com/office/powerpoint/2010/main" val="330883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854" y="3401540"/>
            <a:ext cx="10854519" cy="1197758"/>
          </a:xfrm>
        </p:spPr>
        <p:txBody>
          <a:bodyPr>
            <a:normAutofit fontScale="90000"/>
          </a:bodyPr>
          <a:lstStyle/>
          <a:p>
            <a:pPr algn="l" rtl="0"/>
            <a:r>
              <a:rPr lang="en-US" sz="4400" dirty="0" smtClean="0">
                <a:solidFill>
                  <a:srgbClr val="FF0000"/>
                </a:solidFill>
                <a:latin typeface="Times new roman "/>
              </a:rPr>
              <a:t>Biosensor </a:t>
            </a:r>
            <a:r>
              <a:rPr lang="en-US" sz="2800" dirty="0" smtClean="0">
                <a:solidFill>
                  <a:srgbClr val="FF0000"/>
                </a:solidFill>
                <a:latin typeface="Times new roman "/>
              </a:rPr>
              <a:t/>
            </a:r>
            <a:br>
              <a:rPr lang="en-US" sz="2800" dirty="0" smtClean="0">
                <a:solidFill>
                  <a:srgbClr val="FF0000"/>
                </a:solidFill>
                <a:latin typeface="Times new roman "/>
              </a:rPr>
            </a:br>
            <a:r>
              <a:rPr lang="en-US" sz="2800" dirty="0">
                <a:solidFill>
                  <a:srgbClr val="FF0000"/>
                </a:solidFill>
                <a:latin typeface="Times new roman "/>
              </a:rPr>
              <a:t/>
            </a:r>
            <a:br>
              <a:rPr lang="en-US" sz="2800" dirty="0">
                <a:solidFill>
                  <a:srgbClr val="FF0000"/>
                </a:solidFill>
                <a:latin typeface="Times new roman "/>
              </a:rPr>
            </a:br>
            <a:r>
              <a:rPr lang="en-US" sz="2800" dirty="0" smtClean="0">
                <a:solidFill>
                  <a:srgbClr val="FF0000"/>
                </a:solidFill>
                <a:latin typeface="Times new roman "/>
              </a:rPr>
              <a:t/>
            </a:r>
            <a:br>
              <a:rPr lang="en-US" sz="2800" dirty="0" smtClean="0">
                <a:solidFill>
                  <a:srgbClr val="FF0000"/>
                </a:solidFill>
                <a:latin typeface="Times new roman "/>
              </a:rPr>
            </a:br>
            <a:r>
              <a:rPr lang="en-US" sz="2800" dirty="0" smtClean="0">
                <a:solidFill>
                  <a:srgbClr val="FF0000"/>
                </a:solidFill>
                <a:latin typeface="Times new roman "/>
              </a:rPr>
              <a:t>biosensor</a:t>
            </a:r>
            <a:r>
              <a:rPr lang="en-US" sz="2800" dirty="0" smtClean="0">
                <a:latin typeface="Times new roman "/>
              </a:rPr>
              <a:t> is an analytical device, used for the detection of an </a:t>
            </a:r>
            <a:r>
              <a:rPr lang="en-US" sz="2800" dirty="0" err="1" smtClean="0">
                <a:latin typeface="Times new roman "/>
              </a:rPr>
              <a:t>analyte</a:t>
            </a:r>
            <a:r>
              <a:rPr lang="en-US" sz="2800" dirty="0" smtClean="0">
                <a:latin typeface="Times new roman "/>
              </a:rPr>
              <a:t>, that combines a </a:t>
            </a:r>
            <a:r>
              <a:rPr lang="en-US" sz="2800" dirty="0" smtClean="0">
                <a:solidFill>
                  <a:srgbClr val="FF0000"/>
                </a:solidFill>
                <a:latin typeface="Times new roman "/>
              </a:rPr>
              <a:t>biological component </a:t>
            </a:r>
            <a:r>
              <a:rPr lang="en-US" sz="2800" dirty="0" smtClean="0">
                <a:latin typeface="Times new roman "/>
              </a:rPr>
              <a:t>with a </a:t>
            </a:r>
            <a:r>
              <a:rPr lang="en-US" sz="2800" dirty="0" smtClean="0">
                <a:solidFill>
                  <a:srgbClr val="FF0000"/>
                </a:solidFill>
                <a:latin typeface="Times new roman "/>
              </a:rPr>
              <a:t>physicochemical detector</a:t>
            </a:r>
            <a:r>
              <a:rPr lang="en-US" sz="2800" dirty="0" smtClean="0">
                <a:latin typeface="Times new roman "/>
              </a:rPr>
              <a:t>.</a:t>
            </a:r>
            <a:br>
              <a:rPr lang="en-US" sz="2800" dirty="0" smtClean="0">
                <a:latin typeface="Times new roman "/>
              </a:rPr>
            </a:br>
            <a:r>
              <a:rPr lang="en-US" sz="2800" dirty="0">
                <a:latin typeface="Times new roman "/>
              </a:rPr>
              <a:t/>
            </a:r>
            <a:br>
              <a:rPr lang="en-US" sz="2800" dirty="0">
                <a:latin typeface="Times new roman "/>
              </a:rPr>
            </a:br>
            <a:r>
              <a:rPr lang="en-US" sz="2800" dirty="0" smtClean="0">
                <a:latin typeface="Times new roman "/>
              </a:rPr>
              <a:t>the sensitive biological element (e.g. </a:t>
            </a:r>
            <a:r>
              <a:rPr lang="en-US" sz="2800" dirty="0" smtClean="0">
                <a:solidFill>
                  <a:srgbClr val="FF0000"/>
                </a:solidFill>
                <a:latin typeface="Times new roman "/>
              </a:rPr>
              <a:t>tissue</a:t>
            </a:r>
            <a:r>
              <a:rPr lang="en-US" sz="2800" dirty="0" smtClean="0">
                <a:latin typeface="Times new roman "/>
              </a:rPr>
              <a:t>, </a:t>
            </a:r>
            <a:r>
              <a:rPr lang="en-US" sz="2800" dirty="0" smtClean="0">
                <a:solidFill>
                  <a:srgbClr val="FF0000"/>
                </a:solidFill>
                <a:latin typeface="Times new roman "/>
              </a:rPr>
              <a:t>microorganisms</a:t>
            </a:r>
            <a:r>
              <a:rPr lang="en-US" sz="2800" dirty="0" smtClean="0">
                <a:latin typeface="Times new roman "/>
              </a:rPr>
              <a:t>, </a:t>
            </a:r>
            <a:r>
              <a:rPr lang="en-US" sz="2800" dirty="0" smtClean="0">
                <a:solidFill>
                  <a:srgbClr val="FF0000"/>
                </a:solidFill>
                <a:latin typeface="Times new roman "/>
              </a:rPr>
              <a:t>organelles,</a:t>
            </a:r>
            <a:r>
              <a:rPr lang="en-US" sz="2800" dirty="0" smtClean="0">
                <a:latin typeface="Times new roman "/>
              </a:rPr>
              <a:t> </a:t>
            </a:r>
            <a:r>
              <a:rPr lang="en-US" sz="2800" dirty="0" smtClean="0">
                <a:solidFill>
                  <a:srgbClr val="FF0000"/>
                </a:solidFill>
                <a:latin typeface="Times new roman "/>
              </a:rPr>
              <a:t>cell receptors</a:t>
            </a:r>
            <a:r>
              <a:rPr lang="en-US" sz="2800" dirty="0" smtClean="0">
                <a:latin typeface="Times new roman "/>
              </a:rPr>
              <a:t>, </a:t>
            </a:r>
            <a:r>
              <a:rPr lang="en-US" sz="2800" dirty="0" smtClean="0">
                <a:solidFill>
                  <a:srgbClr val="FF0000"/>
                </a:solidFill>
                <a:latin typeface="Times new roman "/>
              </a:rPr>
              <a:t>enzymes</a:t>
            </a:r>
            <a:r>
              <a:rPr lang="en-US" sz="2800" dirty="0" smtClean="0">
                <a:latin typeface="Times new roman "/>
              </a:rPr>
              <a:t>, </a:t>
            </a:r>
            <a:r>
              <a:rPr lang="en-US" sz="2800" dirty="0" smtClean="0">
                <a:solidFill>
                  <a:srgbClr val="FF0000"/>
                </a:solidFill>
                <a:latin typeface="Times new roman "/>
              </a:rPr>
              <a:t>antibodies</a:t>
            </a:r>
            <a:r>
              <a:rPr lang="en-US" sz="2800" dirty="0" smtClean="0">
                <a:latin typeface="Times new roman "/>
              </a:rPr>
              <a:t>, </a:t>
            </a:r>
            <a:r>
              <a:rPr lang="en-US" sz="2800" dirty="0" smtClean="0">
                <a:solidFill>
                  <a:srgbClr val="FF0000"/>
                </a:solidFill>
                <a:latin typeface="Times new roman "/>
              </a:rPr>
              <a:t>nucleic acids</a:t>
            </a:r>
            <a:r>
              <a:rPr lang="en-US" sz="2800" dirty="0" smtClean="0">
                <a:latin typeface="Times new roman "/>
              </a:rPr>
              <a:t>, etc.), a biologically derived material or biomimetic component that interacts (binds or recognizes) the </a:t>
            </a:r>
            <a:r>
              <a:rPr lang="en-US" sz="2800" dirty="0" err="1" smtClean="0">
                <a:latin typeface="Times new roman "/>
              </a:rPr>
              <a:t>analyte</a:t>
            </a:r>
            <a:r>
              <a:rPr lang="en-US" sz="2800" dirty="0" smtClean="0">
                <a:latin typeface="Times new roman "/>
              </a:rPr>
              <a:t> under study. The biologically sensitive elements can also be created by biological engineering</a:t>
            </a:r>
            <a:endParaRPr lang="ar-IQ" sz="2800" dirty="0">
              <a:latin typeface="Times new roman "/>
            </a:endParaRPr>
          </a:p>
        </p:txBody>
      </p:sp>
    </p:spTree>
    <p:extLst>
      <p:ext uri="{BB962C8B-B14F-4D97-AF65-F5344CB8AC3E}">
        <p14:creationId xmlns:p14="http://schemas.microsoft.com/office/powerpoint/2010/main" val="97165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119465"/>
            <a:ext cx="10515600" cy="1325563"/>
          </a:xfrm>
        </p:spPr>
        <p:txBody>
          <a:bodyPr/>
          <a:lstStyle/>
          <a:p>
            <a:pPr algn="l" rtl="0"/>
            <a:r>
              <a:rPr lang="en-US" dirty="0" smtClean="0">
                <a:latin typeface="Times new roman "/>
              </a:rPr>
              <a:t>The biosensor system</a:t>
            </a:r>
            <a:endParaRPr lang="ar-IQ" dirty="0">
              <a:latin typeface="Times new roman "/>
            </a:endParaRPr>
          </a:p>
        </p:txBody>
      </p:sp>
      <p:sp>
        <p:nvSpPr>
          <p:cNvPr id="3" name="Content Placeholder 2"/>
          <p:cNvSpPr>
            <a:spLocks noGrp="1"/>
          </p:cNvSpPr>
          <p:nvPr>
            <p:ph idx="1"/>
          </p:nvPr>
        </p:nvSpPr>
        <p:spPr>
          <a:xfrm>
            <a:off x="715370" y="1279715"/>
            <a:ext cx="10515600" cy="4351338"/>
          </a:xfrm>
        </p:spPr>
        <p:txBody>
          <a:bodyPr/>
          <a:lstStyle/>
          <a:p>
            <a:pPr algn="l" rtl="0"/>
            <a:r>
              <a:rPr lang="en-US" dirty="0" smtClean="0"/>
              <a:t>A biosensor typically consists of a </a:t>
            </a:r>
            <a:r>
              <a:rPr lang="en-US" dirty="0" smtClean="0">
                <a:solidFill>
                  <a:srgbClr val="FF0000"/>
                </a:solidFill>
              </a:rPr>
              <a:t>bio-recognition component</a:t>
            </a:r>
            <a:r>
              <a:rPr lang="en-US" dirty="0" smtClean="0"/>
              <a:t>, </a:t>
            </a:r>
            <a:r>
              <a:rPr lang="en-US" dirty="0" err="1" smtClean="0">
                <a:solidFill>
                  <a:srgbClr val="FF0000"/>
                </a:solidFill>
              </a:rPr>
              <a:t>biotransducer</a:t>
            </a:r>
            <a:r>
              <a:rPr lang="en-US" dirty="0" smtClean="0">
                <a:solidFill>
                  <a:srgbClr val="FF0000"/>
                </a:solidFill>
              </a:rPr>
              <a:t> component</a:t>
            </a:r>
            <a:r>
              <a:rPr lang="en-US" dirty="0" smtClean="0"/>
              <a:t>, and </a:t>
            </a:r>
            <a:r>
              <a:rPr lang="en-US" dirty="0" smtClean="0">
                <a:solidFill>
                  <a:srgbClr val="FF0000"/>
                </a:solidFill>
              </a:rPr>
              <a:t>electronic system </a:t>
            </a:r>
            <a:r>
              <a:rPr lang="en-US" dirty="0" smtClean="0"/>
              <a:t>which include a </a:t>
            </a:r>
            <a:r>
              <a:rPr lang="en-US" dirty="0" smtClean="0">
                <a:solidFill>
                  <a:srgbClr val="0070C0"/>
                </a:solidFill>
              </a:rPr>
              <a:t>signal amplifier</a:t>
            </a:r>
            <a:r>
              <a:rPr lang="en-US" dirty="0" smtClean="0"/>
              <a:t>, </a:t>
            </a:r>
            <a:r>
              <a:rPr lang="en-US" dirty="0" smtClean="0">
                <a:solidFill>
                  <a:srgbClr val="0070C0"/>
                </a:solidFill>
              </a:rPr>
              <a:t>processor</a:t>
            </a:r>
            <a:r>
              <a:rPr lang="en-US" dirty="0" smtClean="0"/>
              <a:t>, and </a:t>
            </a:r>
            <a:r>
              <a:rPr lang="en-US" dirty="0" smtClean="0">
                <a:solidFill>
                  <a:srgbClr val="0070C0"/>
                </a:solidFill>
              </a:rPr>
              <a:t>display</a:t>
            </a:r>
            <a:r>
              <a:rPr lang="en-US" dirty="0" smtClean="0"/>
              <a:t>.</a:t>
            </a:r>
          </a:p>
          <a:p>
            <a:pPr algn="l" rtl="0"/>
            <a:r>
              <a:rPr lang="en-US" dirty="0" smtClean="0"/>
              <a:t>The recognition component, often called a </a:t>
            </a:r>
            <a:r>
              <a:rPr lang="en-US" dirty="0" err="1" smtClean="0">
                <a:solidFill>
                  <a:srgbClr val="FF0000"/>
                </a:solidFill>
              </a:rPr>
              <a:t>bioreceptor</a:t>
            </a:r>
            <a:r>
              <a:rPr lang="en-US" dirty="0" smtClean="0"/>
              <a:t>, uses biomolecules from organisms or receptors to interact with the </a:t>
            </a:r>
            <a:r>
              <a:rPr lang="en-US" dirty="0" err="1" smtClean="0"/>
              <a:t>analyte</a:t>
            </a:r>
            <a:r>
              <a:rPr lang="en-US" dirty="0" smtClean="0"/>
              <a:t> of interest. </a:t>
            </a:r>
          </a:p>
          <a:p>
            <a:pPr algn="l" rtl="0"/>
            <a:r>
              <a:rPr lang="en-US" dirty="0" smtClean="0"/>
              <a:t>This interaction is measured by the </a:t>
            </a:r>
            <a:r>
              <a:rPr lang="en-US" dirty="0" err="1" smtClean="0"/>
              <a:t>biotransducer</a:t>
            </a:r>
            <a:r>
              <a:rPr lang="en-US" dirty="0" smtClean="0"/>
              <a:t> which outputs a measurable signal proportional to the presence of the target </a:t>
            </a:r>
            <a:r>
              <a:rPr lang="en-US" dirty="0" err="1" smtClean="0"/>
              <a:t>analyte</a:t>
            </a:r>
            <a:r>
              <a:rPr lang="en-US" dirty="0" smtClean="0"/>
              <a:t> in the sample.</a:t>
            </a:r>
            <a:endParaRPr lang="ar-IQ" dirty="0"/>
          </a:p>
        </p:txBody>
      </p:sp>
    </p:spTree>
    <p:extLst>
      <p:ext uri="{BB962C8B-B14F-4D97-AF65-F5344CB8AC3E}">
        <p14:creationId xmlns:p14="http://schemas.microsoft.com/office/powerpoint/2010/main" val="338840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119465"/>
            <a:ext cx="10515600" cy="1325563"/>
          </a:xfrm>
        </p:spPr>
        <p:txBody>
          <a:bodyPr/>
          <a:lstStyle/>
          <a:p>
            <a:pPr algn="l" rtl="0"/>
            <a:r>
              <a:rPr lang="en-US" dirty="0" err="1" smtClean="0">
                <a:solidFill>
                  <a:srgbClr val="FF0000"/>
                </a:solidFill>
                <a:latin typeface="Times New Roman" panose="02020603050405020304" pitchFamily="18" charset="0"/>
                <a:cs typeface="Times New Roman" panose="02020603050405020304" pitchFamily="18" charset="0"/>
              </a:rPr>
              <a:t>Biotransducer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1030" y="1197828"/>
            <a:ext cx="10515600" cy="4351338"/>
          </a:xfrm>
        </p:spPr>
        <p:txBody>
          <a:bodyPr/>
          <a:lstStyle/>
          <a:p>
            <a:r>
              <a:rPr lang="ar-IQ" dirty="0" smtClean="0"/>
              <a:t>دمج المواد البايولوجيه مع مجس ذو خصوصيه كيمياوية او كهربائية لتحيول الاشاره الصادره الى اشاره كهربائيه يمكن رويتها وتسجيلها. </a:t>
            </a:r>
            <a:endParaRPr lang="ar-IQ" dirty="0"/>
          </a:p>
        </p:txBody>
      </p:sp>
      <p:graphicFrame>
        <p:nvGraphicFramePr>
          <p:cNvPr id="4" name="Diagram 3"/>
          <p:cNvGraphicFramePr/>
          <p:nvPr>
            <p:extLst>
              <p:ext uri="{D42A27DB-BD31-4B8C-83A1-F6EECF244321}">
                <p14:modId xmlns:p14="http://schemas.microsoft.com/office/powerpoint/2010/main" val="987888649"/>
              </p:ext>
            </p:extLst>
          </p:nvPr>
        </p:nvGraphicFramePr>
        <p:xfrm>
          <a:off x="2168478" y="169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40991" y="3001172"/>
            <a:ext cx="1651379" cy="523220"/>
          </a:xfrm>
          <a:prstGeom prst="rect">
            <a:avLst/>
          </a:prstGeom>
          <a:noFill/>
        </p:spPr>
        <p:txBody>
          <a:bodyPr wrap="square" rtlCol="1">
            <a:spAutoFit/>
          </a:bodyPr>
          <a:lstStyle/>
          <a:p>
            <a:pPr algn="ctr"/>
            <a:r>
              <a:rPr lang="ar-IQ" sz="2800" dirty="0" smtClean="0"/>
              <a:t>يتكون من</a:t>
            </a:r>
            <a:endParaRPr lang="ar-IQ" sz="2800" dirty="0"/>
          </a:p>
        </p:txBody>
      </p:sp>
    </p:spTree>
    <p:extLst>
      <p:ext uri="{BB962C8B-B14F-4D97-AF65-F5344CB8AC3E}">
        <p14:creationId xmlns:p14="http://schemas.microsoft.com/office/powerpoint/2010/main" val="240327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8230313" cy="1140051"/>
          </a:xfrm>
          <a:prstGeom prst="rect">
            <a:avLst/>
          </a:prstGeom>
        </p:spPr>
      </p:pic>
      <p:sp>
        <p:nvSpPr>
          <p:cNvPr id="2" name="Title 1"/>
          <p:cNvSpPr>
            <a:spLocks noGrp="1"/>
          </p:cNvSpPr>
          <p:nvPr>
            <p:ph type="title"/>
          </p:nvPr>
        </p:nvSpPr>
        <p:spPr/>
        <p:txBody>
          <a:bodyPr/>
          <a:lstStyle/>
          <a:p>
            <a:endParaRPr lang="ar-IQ" dirty="0"/>
          </a:p>
        </p:txBody>
      </p:sp>
      <p:pic>
        <p:nvPicPr>
          <p:cNvPr id="4" name="Picture 3"/>
          <p:cNvPicPr>
            <a:picLocks noChangeAspect="1"/>
          </p:cNvPicPr>
          <p:nvPr/>
        </p:nvPicPr>
        <p:blipFill>
          <a:blip r:embed="rId3"/>
          <a:stretch>
            <a:fillRect/>
          </a:stretch>
        </p:blipFill>
        <p:spPr>
          <a:xfrm>
            <a:off x="838200" y="1140051"/>
            <a:ext cx="10988831" cy="5642247"/>
          </a:xfrm>
          <a:prstGeom prst="rect">
            <a:avLst/>
          </a:prstGeom>
        </p:spPr>
      </p:pic>
    </p:spTree>
    <p:extLst>
      <p:ext uri="{BB962C8B-B14F-4D97-AF65-F5344CB8AC3E}">
        <p14:creationId xmlns:p14="http://schemas.microsoft.com/office/powerpoint/2010/main" val="201149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2104" y="474846"/>
            <a:ext cx="9569878" cy="497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176963"/>
            <a:ext cx="11899711" cy="369332"/>
          </a:xfrm>
          <a:prstGeom prst="rect">
            <a:avLst/>
          </a:prstGeom>
        </p:spPr>
        <p:txBody>
          <a:bodyPr wrap="square">
            <a:spAutoFit/>
          </a:bodyPr>
          <a:lstStyle/>
          <a:p>
            <a:r>
              <a:rPr lang="en-US" dirty="0" smtClean="0"/>
              <a:t> the </a:t>
            </a:r>
            <a:r>
              <a:rPr lang="en-US" dirty="0" err="1" smtClean="0"/>
              <a:t>bioreceptor</a:t>
            </a:r>
            <a:r>
              <a:rPr lang="en-US" dirty="0" smtClean="0"/>
              <a:t> is designed to interact with the specific </a:t>
            </a:r>
            <a:r>
              <a:rPr lang="en-US" dirty="0" err="1" smtClean="0"/>
              <a:t>analyte</a:t>
            </a:r>
            <a:r>
              <a:rPr lang="en-US" dirty="0" smtClean="0"/>
              <a:t> of interest to produce an effect measurable by the transducer</a:t>
            </a:r>
            <a:endParaRPr lang="ar-IQ" dirty="0"/>
          </a:p>
        </p:txBody>
      </p:sp>
    </p:spTree>
    <p:extLst>
      <p:ext uri="{BB962C8B-B14F-4D97-AF65-F5344CB8AC3E}">
        <p14:creationId xmlns:p14="http://schemas.microsoft.com/office/powerpoint/2010/main" val="3665070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364" y="782313"/>
            <a:ext cx="10059272" cy="529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46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334"/>
            <a:ext cx="10515600" cy="1325563"/>
          </a:xfrm>
        </p:spPr>
        <p:txBody>
          <a:bodyPr/>
          <a:lstStyle/>
          <a:p>
            <a:pPr algn="l"/>
            <a:r>
              <a:rPr lang="en-US" dirty="0" smtClean="0"/>
              <a:t>Types </a:t>
            </a:r>
            <a:r>
              <a:rPr lang="en-US" dirty="0" err="1" smtClean="0"/>
              <a:t>Bioreceptor</a:t>
            </a:r>
            <a:endParaRPr lang="ar-IQ" dirty="0"/>
          </a:p>
        </p:txBody>
      </p:sp>
      <p:sp>
        <p:nvSpPr>
          <p:cNvPr id="3" name="Content Placeholder 2"/>
          <p:cNvSpPr>
            <a:spLocks noGrp="1"/>
          </p:cNvSpPr>
          <p:nvPr>
            <p:ph idx="1"/>
          </p:nvPr>
        </p:nvSpPr>
        <p:spPr>
          <a:xfrm>
            <a:off x="838200" y="1388897"/>
            <a:ext cx="10789693" cy="4351338"/>
          </a:xfrm>
        </p:spPr>
        <p:txBody>
          <a:bodyPr>
            <a:noAutofit/>
          </a:bodyPr>
          <a:lstStyle/>
          <a:p>
            <a:pPr algn="l" rtl="0"/>
            <a:r>
              <a:rPr lang="en-US" sz="2400" dirty="0" smtClean="0">
                <a:solidFill>
                  <a:srgbClr val="FF0000"/>
                </a:solidFill>
                <a:latin typeface="Times new roman "/>
              </a:rPr>
              <a:t>Antibody/antigen Interactions</a:t>
            </a:r>
          </a:p>
          <a:p>
            <a:pPr marL="0" indent="0" algn="l" rtl="0">
              <a:buNone/>
            </a:pPr>
            <a:r>
              <a:rPr lang="en-US" sz="2400" dirty="0" smtClean="0">
                <a:latin typeface="Times new roman "/>
              </a:rPr>
              <a:t>An </a:t>
            </a:r>
            <a:r>
              <a:rPr lang="en-US" sz="2400" dirty="0" err="1" smtClean="0">
                <a:latin typeface="Times new roman "/>
              </a:rPr>
              <a:t>immunosensor</a:t>
            </a:r>
            <a:r>
              <a:rPr lang="en-US" sz="2400" dirty="0" smtClean="0">
                <a:latin typeface="Times new roman "/>
              </a:rPr>
              <a:t> utilizes the very specific binding affinity of antibodies for a specific compound or antigen. Binding events result in a physicochemical change that in combination with fluorescent molecules, enzymes, or radioisotopes, can generate a signal. </a:t>
            </a:r>
          </a:p>
          <a:p>
            <a:pPr algn="l" rtl="0"/>
            <a:r>
              <a:rPr lang="en-US" sz="2400" dirty="0" smtClean="0">
                <a:solidFill>
                  <a:srgbClr val="FF0000"/>
                </a:solidFill>
                <a:latin typeface="Times new roman "/>
              </a:rPr>
              <a:t>Enzymatic Interactions</a:t>
            </a:r>
          </a:p>
          <a:p>
            <a:pPr marL="0" indent="0" algn="l" rtl="0">
              <a:buNone/>
            </a:pPr>
            <a:r>
              <a:rPr lang="en-US" sz="2400" dirty="0" smtClean="0">
                <a:latin typeface="Times new roman "/>
              </a:rPr>
              <a:t>The specific binding capabilities and catalytic activity of enzymes make them popular </a:t>
            </a:r>
            <a:r>
              <a:rPr lang="en-US" sz="2400" dirty="0" err="1" smtClean="0">
                <a:latin typeface="Times new roman "/>
              </a:rPr>
              <a:t>bioreceptors</a:t>
            </a:r>
            <a:r>
              <a:rPr lang="en-US" sz="2400" dirty="0" smtClean="0">
                <a:latin typeface="Times new roman "/>
              </a:rPr>
              <a:t>.</a:t>
            </a:r>
          </a:p>
          <a:p>
            <a:pPr algn="l" rtl="0">
              <a:buFontTx/>
              <a:buChar char="-"/>
            </a:pPr>
            <a:r>
              <a:rPr lang="en-US" sz="2400" dirty="0" smtClean="0">
                <a:latin typeface="Times new roman "/>
              </a:rPr>
              <a:t>the enzyme converting the </a:t>
            </a:r>
            <a:r>
              <a:rPr lang="en-US" sz="2400" dirty="0" err="1" smtClean="0">
                <a:latin typeface="Times new roman "/>
              </a:rPr>
              <a:t>analyte</a:t>
            </a:r>
            <a:r>
              <a:rPr lang="en-US" sz="2400" dirty="0" smtClean="0">
                <a:latin typeface="Times new roman "/>
              </a:rPr>
              <a:t> into a product that is sensor-detectable.</a:t>
            </a:r>
          </a:p>
          <a:p>
            <a:pPr algn="l" rtl="0">
              <a:buFontTx/>
              <a:buChar char="-"/>
            </a:pPr>
            <a:r>
              <a:rPr lang="en-US" sz="2400" dirty="0" smtClean="0">
                <a:latin typeface="Times new roman "/>
              </a:rPr>
              <a:t>detecting enzyme inhibition or activation by the </a:t>
            </a:r>
            <a:r>
              <a:rPr lang="en-US" sz="2400" dirty="0" err="1" smtClean="0">
                <a:latin typeface="Times new roman "/>
              </a:rPr>
              <a:t>analyte</a:t>
            </a:r>
            <a:endParaRPr lang="en-US" sz="2400" dirty="0" smtClean="0">
              <a:latin typeface="Times new roman "/>
            </a:endParaRPr>
          </a:p>
          <a:p>
            <a:pPr marL="0" indent="0" algn="l" rtl="0">
              <a:buNone/>
            </a:pPr>
            <a:r>
              <a:rPr lang="en-US" sz="2400" dirty="0" smtClean="0">
                <a:latin typeface="Times new roman "/>
              </a:rPr>
              <a:t>Notably, since enzymes are not consumed in reactions, the biosensor can easily be used continuously.</a:t>
            </a:r>
            <a:endParaRPr lang="ar-IQ" sz="2400" dirty="0">
              <a:latin typeface="Times new roman "/>
            </a:endParaRPr>
          </a:p>
        </p:txBody>
      </p:sp>
    </p:spTree>
    <p:extLst>
      <p:ext uri="{BB962C8B-B14F-4D97-AF65-F5344CB8AC3E}">
        <p14:creationId xmlns:p14="http://schemas.microsoft.com/office/powerpoint/2010/main" val="411908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Types </a:t>
            </a:r>
            <a:r>
              <a:rPr lang="en-US" dirty="0" err="1" smtClean="0">
                <a:solidFill>
                  <a:srgbClr val="FF0000"/>
                </a:solidFill>
                <a:latin typeface="Times New Roman" panose="02020603050405020304" pitchFamily="18" charset="0"/>
                <a:cs typeface="Times New Roman" panose="02020603050405020304" pitchFamily="18" charset="0"/>
              </a:rPr>
              <a:t>Bioreceptor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825624"/>
            <a:ext cx="10898875" cy="4779891"/>
          </a:xfrm>
        </p:spPr>
        <p:txBody>
          <a:bodyPr>
            <a:normAutofit/>
          </a:bodyPr>
          <a:lstStyle/>
          <a:p>
            <a:pPr algn="l" rtl="0"/>
            <a:r>
              <a:rPr lang="en-US" sz="2400" dirty="0" smtClean="0">
                <a:solidFill>
                  <a:srgbClr val="FF0000"/>
                </a:solidFill>
                <a:latin typeface="Times new roman "/>
              </a:rPr>
              <a:t>Nucleic acid Interactions</a:t>
            </a:r>
          </a:p>
          <a:p>
            <a:pPr marL="0" indent="0" algn="just" rtl="0">
              <a:buNone/>
            </a:pPr>
            <a:r>
              <a:rPr lang="en-US" sz="2400" dirty="0" smtClean="0">
                <a:latin typeface="Times new roman "/>
              </a:rPr>
              <a:t>Biosensors that employ nucleic acid interactions can be referred to as </a:t>
            </a:r>
            <a:r>
              <a:rPr lang="en-US" sz="2400" dirty="0" err="1" smtClean="0">
                <a:latin typeface="Times new roman "/>
              </a:rPr>
              <a:t>genosensors</a:t>
            </a:r>
            <a:r>
              <a:rPr lang="en-US" sz="2400" dirty="0" smtClean="0">
                <a:latin typeface="Times new roman "/>
              </a:rPr>
              <a:t>. The recognition process is based on the principle of complementary base pairing, </a:t>
            </a:r>
            <a:r>
              <a:rPr lang="en-US" sz="2400" dirty="0" err="1" smtClean="0">
                <a:solidFill>
                  <a:srgbClr val="FF0000"/>
                </a:solidFill>
                <a:latin typeface="Times new roman "/>
              </a:rPr>
              <a:t>adenine</a:t>
            </a:r>
            <a:r>
              <a:rPr lang="en-US" sz="2400" dirty="0" err="1" smtClean="0">
                <a:latin typeface="Times new roman "/>
              </a:rPr>
              <a:t>:</a:t>
            </a:r>
            <a:r>
              <a:rPr lang="en-US" sz="2400" dirty="0" err="1" smtClean="0">
                <a:solidFill>
                  <a:srgbClr val="FF0000"/>
                </a:solidFill>
                <a:latin typeface="Times new roman "/>
              </a:rPr>
              <a:t>thymine</a:t>
            </a:r>
            <a:r>
              <a:rPr lang="en-US" sz="2400" dirty="0" smtClean="0">
                <a:latin typeface="Times new roman "/>
              </a:rPr>
              <a:t> and </a:t>
            </a:r>
            <a:r>
              <a:rPr lang="en-US" sz="2400" dirty="0" err="1" smtClean="0">
                <a:solidFill>
                  <a:srgbClr val="FF0000"/>
                </a:solidFill>
                <a:latin typeface="Times new roman "/>
              </a:rPr>
              <a:t>cytosine</a:t>
            </a:r>
            <a:r>
              <a:rPr lang="en-US" sz="2400" dirty="0" err="1" smtClean="0">
                <a:latin typeface="Times new roman "/>
              </a:rPr>
              <a:t>:</a:t>
            </a:r>
            <a:r>
              <a:rPr lang="en-US" sz="2400" dirty="0" err="1" smtClean="0">
                <a:solidFill>
                  <a:srgbClr val="FF0000"/>
                </a:solidFill>
                <a:latin typeface="Times new roman "/>
              </a:rPr>
              <a:t>guanine</a:t>
            </a:r>
            <a:r>
              <a:rPr lang="en-US" sz="2400" dirty="0" smtClean="0">
                <a:latin typeface="Times new roman "/>
              </a:rPr>
              <a:t> in DNA. If the target nucleic acid sequence is </a:t>
            </a:r>
            <a:r>
              <a:rPr lang="en-US" sz="2400" dirty="0" err="1" smtClean="0">
                <a:latin typeface="Times new roman "/>
              </a:rPr>
              <a:t>known,complementary</a:t>
            </a:r>
            <a:r>
              <a:rPr lang="en-US" sz="2400" dirty="0" smtClean="0">
                <a:latin typeface="Times new roman "/>
              </a:rPr>
              <a:t> sequences can be synthesized, labeled, and then immobilized on the sensor.</a:t>
            </a:r>
          </a:p>
          <a:p>
            <a:pPr algn="just" rtl="0"/>
            <a:r>
              <a:rPr lang="en-US" sz="2400" dirty="0" smtClean="0">
                <a:solidFill>
                  <a:srgbClr val="FF0000"/>
                </a:solidFill>
                <a:latin typeface="Times new roman "/>
              </a:rPr>
              <a:t>Cells</a:t>
            </a:r>
          </a:p>
          <a:p>
            <a:pPr marL="0" indent="0" algn="just" rtl="0">
              <a:buNone/>
            </a:pPr>
            <a:r>
              <a:rPr lang="en-US" sz="2400" dirty="0" smtClean="0">
                <a:latin typeface="Times new roman "/>
              </a:rPr>
              <a:t>Cells are often used in </a:t>
            </a:r>
            <a:r>
              <a:rPr lang="en-US" sz="2400" dirty="0" err="1" smtClean="0">
                <a:latin typeface="Times new roman "/>
              </a:rPr>
              <a:t>bioreceptors</a:t>
            </a:r>
            <a:r>
              <a:rPr lang="en-US" sz="2400" dirty="0" smtClean="0">
                <a:latin typeface="Times new roman "/>
              </a:rPr>
              <a:t> because they are sensitive to surrounding environment and they can respond to all kinds of stimulants. Cells tend to attach to the surface so they can be easily immobilized. They are commonly used to detect global parameter like stress condition, toxicity and organic derivatives. They can also be used to monitor the treatment effect of drugs .</a:t>
            </a:r>
          </a:p>
          <a:p>
            <a:pPr algn="just" rtl="0"/>
            <a:endParaRPr lang="ar-IQ" sz="2400" dirty="0">
              <a:latin typeface="Times new roman "/>
            </a:endParaRPr>
          </a:p>
        </p:txBody>
      </p:sp>
    </p:spTree>
    <p:extLst>
      <p:ext uri="{BB962C8B-B14F-4D97-AF65-F5344CB8AC3E}">
        <p14:creationId xmlns:p14="http://schemas.microsoft.com/office/powerpoint/2010/main" val="3866985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1077</Words>
  <Application>Microsoft Office PowerPoint</Application>
  <PresentationFormat>Custom</PresentationFormat>
  <Paragraphs>71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Biosensor &amp; Biochip</vt:lpstr>
      <vt:lpstr>Biosensor    biosensor is an analytical device, used for the detection of an analyte, that combines a biological component with a physicochemical detector.  the sensitive biological element (e.g. tissue, microorganisms, organelles, cell receptors, enzymes, antibodies, nucleic acids, etc.), a biologically derived material or biomimetic component that interacts (binds or recognizes) the analyte under study. The biologically sensitive elements can also be created by biological engineering</vt:lpstr>
      <vt:lpstr>The biosensor system</vt:lpstr>
      <vt:lpstr>Biotransducer</vt:lpstr>
      <vt:lpstr>PowerPoint Presentation</vt:lpstr>
      <vt:lpstr>PowerPoint Presentation</vt:lpstr>
      <vt:lpstr>PowerPoint Presentation</vt:lpstr>
      <vt:lpstr>Types Bioreceptor</vt:lpstr>
      <vt:lpstr>Types Bioreceptor</vt:lpstr>
      <vt:lpstr>Example of biosensors</vt:lpstr>
      <vt:lpstr>Advantages of Biosensor</vt:lpstr>
      <vt:lpstr>Biochips</vt:lpstr>
      <vt:lpstr>What is a biochip implant?</vt:lpstr>
      <vt:lpstr>PowerPoint Presentation</vt:lpstr>
      <vt:lpstr>Biochip Implant System </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Biosensor is an analytical device, used for the detection of an analyte, that combines a biological component with a physicochemical detector. </dc:title>
  <dc:creator>DR.Ahmed Saker 2O14</dc:creator>
  <cp:lastModifiedBy>Windows User</cp:lastModifiedBy>
  <cp:revision>44</cp:revision>
  <dcterms:created xsi:type="dcterms:W3CDTF">2014-11-09T18:24:54Z</dcterms:created>
  <dcterms:modified xsi:type="dcterms:W3CDTF">2022-10-24T17:36:03Z</dcterms:modified>
</cp:coreProperties>
</file>