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2" r:id="rId3"/>
    <p:sldMasterId id="2147483653" r:id="rId4"/>
  </p:sldMasterIdLst>
  <p:notesMasterIdLst>
    <p:notesMasterId r:id="rId26"/>
  </p:notesMasterIdLst>
  <p:sldIdLst>
    <p:sldId id="256" r:id="rId5"/>
    <p:sldId id="297" r:id="rId6"/>
    <p:sldId id="299" r:id="rId7"/>
    <p:sldId id="298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00"/>
    <a:srgbClr val="CC00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4" autoAdjust="0"/>
    <p:restoredTop sz="94638" autoAdjust="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8.xml"/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1606FCE-17AD-43C7-A89F-B921E3820C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CA26958-9ED0-4A29-BEE1-2D3873B1298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A8CEF539-E114-4EEC-BB9E-FEA87C0F2EA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32866D5A-A7EE-4404-BB27-2037B98862C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2D270863-4582-46CF-94E5-04250F3D66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2144ADCC-6F46-4461-B333-1E306FBF07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7AE82BC-9B66-45EF-B0AA-73427EA6F0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051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C41F2E6-C28F-42A4-92B6-5F01FFF83B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BC2DD4-65FF-495B-904E-CB512700EC5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DFA27AD1-5C3C-4F9B-BBF2-11D2944407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4E5A38D0-D70A-45CC-88F7-71878AAE53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IQ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06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F4E8338A-9BDD-4C33-81F8-C207A561A0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7B4A26-9E7B-4B81-AC3C-1A0EE2C3AC32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D963821A-1A8D-43BA-A9E4-0B804C15FE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CEB1EBB9-2E22-4570-A958-BE90ED383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IQ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04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A1B552B4-0B00-4152-B2E4-3A93721DE7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E3390F-6FE9-4488-803F-6B2D8F30DFB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461180F-8036-4D94-BB30-AB6CA50729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0855549-6240-4800-A4FE-168911C19F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IQ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265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AFFD2E6-F2E9-42B4-AD79-A0C028D2F7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12E2EB-ABDB-465D-8D94-1BAC76B2302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BD1E9A0-2AD4-4ADF-AB59-FF4D60CBAC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FADA8FD1-5E7F-49B7-95A5-63914A2C4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IQ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066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244B91FD-8F2B-47ED-889E-A032A7A8A7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495EC6-6575-4BE9-A4A3-2AD9DAB4B16A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3E55D35B-80E9-4CFA-80AC-7A27DFDBC4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A417789D-8B36-4D5C-9C1E-B9A50F1C4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IQ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62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A6538D8-32B0-42EE-87FB-5AF5A2CAD5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FA9437-E909-4674-9138-73CCC11C855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5B33CFB7-B2B8-4381-A9FE-60321C24F0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890E1A83-3D2F-4ABF-BF5E-033D0A82C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IQ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087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E41E6971-39D0-4800-90E8-ED707FB257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98B528-21D2-4F2A-840A-983B7EAFA23E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CBC80E5E-68A1-4DFF-9DFB-25C796135F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FDE890EF-C27F-41C9-88B4-D299BD401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IQ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90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C628A206-DA50-4684-9492-8AB2F13D58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DD3327-2D51-4F00-97B4-3E818AD9E40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D162895C-F91A-401A-AC91-07368F55B1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A6CCDDB1-AC36-4F1C-B941-D6180C3901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IQ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72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F9B5D1AE-7CD3-41F3-956D-B3313B61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B2A3AE-E42A-4B84-ADE7-12AD64435913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775CC4B-DB11-40A5-92E3-EBC7886BA2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3CCD22F-BAD4-4FE8-936B-64A6428EB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IQ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27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B76E158C-A767-43CA-A3FC-067E4226AD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50DE3A-3AAF-4F98-8948-AAC306575EBA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AF860B8A-24DF-42F8-8BFE-843EA122A8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0E1C4611-5D87-45FC-96CA-5556B9B20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IQ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895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B9258FD8-B00D-48E6-80D9-ED8AB3343D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3E13C9-05F4-44CE-B53B-02A3EEAF5711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90B63021-84E5-4B0E-88E3-6AC82B40E1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559AB2CB-870A-40D1-B3D7-073A560081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IQ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7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94A8F56-6415-4166-AE28-953E1E27FE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B366DC-B04F-4D37-A029-30F60D43BC9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42137008-EE7C-4161-93FE-4BC1A96D54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19C2A20-88F9-4D68-9EDB-CA0A27857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IQ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678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DBAE2D74-B2AC-492C-9CB9-7D7BC962DF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347204-4F73-4A6B-9E6D-2377470DEFBD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29E44041-8179-4671-A1A3-5DE50DBA85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B45FED4E-EB35-4C62-9F9B-784E8B77B1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IQ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26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E892D90B-A3B9-4689-9097-E571D84376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9DA7F2-0923-4808-897D-58B4CC75177C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15DB6C9D-AB71-4C72-9069-D5B88B6E48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954AB33-62BC-463E-A81D-4A506E01A8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IQ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966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D22F6CDE-D677-4B29-8FA5-71EF0444CD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E41C12-7B8B-4487-BE28-3E5688E984A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279E45C-6DA3-4D71-8589-26031D206B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6CC8297-3EA7-4A94-8276-8FF42F978C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IQ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240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0BD6BF4D-2CE6-415D-A9BD-923D67EE40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21E6F0-472C-49B9-8111-831D41E40B3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4683BD8E-855C-45AC-86CF-28275FE482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500715D-51D7-4F1A-8925-944629358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IQ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879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70A10E29-F58B-48AB-8579-1AC4861F42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3448E9-2D61-4D64-BBC1-4B86F0174382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8FA457F-C87C-42D1-A98E-E395FBC077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4C407AB-83F4-4225-ABFB-1929E05652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IQ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191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6465604-5DC5-495F-B732-2E1DFFE4EA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A0371C-7D37-4F28-8253-AC692B5CD74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0B5A5777-7BC3-4B16-880A-ACAC87337E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61077C7-9A5A-4F56-A5A2-DCB68A1E8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IQ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753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EC08A13-19DE-4AC0-A4EF-F1FAC8F84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89C2EE-A1E0-4ED1-A583-D170B3C8F99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DB676C8-F414-4856-935F-D67DC57B29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95042E36-ED35-48AC-B034-B3B5859A54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IQ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027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6A415A9E-7453-4EFB-BD9C-1EB352DF57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3AA1CD-B93B-43D5-ADAE-8822CD90982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E643BE1A-75A7-41CB-912E-1F4495D5B7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5218B871-C7AB-43FA-82B5-0E4A4F503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IQ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81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BD9508E3-3C02-426F-8E63-B03C410C07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94E0C6-EF47-428B-BDE6-A3C43BC2FE8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1F9906DD-3CBF-4A12-920F-4948798B0E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BD073D2D-C583-49F9-951F-8D218157CC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IQ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34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7DDE357-3E2F-4A39-A06C-6D86D7E4AF52}"/>
              </a:ext>
            </a:extLst>
          </p:cNvPr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AF25F6BE-672C-421B-8020-96AF2F5E5C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DE03E293-F422-4EC1-A0B1-850E9197A544}"/>
                </a:ext>
              </a:extLst>
            </p:cNvPr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9DBFD38D-DFC5-47C2-96B0-9FC62E2124E0}"/>
                </a:ext>
              </a:extLst>
            </p:cNvPr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4416 w 4917"/>
                <a:gd name="T3" fmla="*/ 0 h 1000"/>
                <a:gd name="T4" fmla="*/ 4917 w 4917"/>
                <a:gd name="T5" fmla="*/ 500 h 1000"/>
                <a:gd name="T6" fmla="*/ 4417 w 4917"/>
                <a:gd name="T7" fmla="*/ 1000 h 1000"/>
                <a:gd name="T8" fmla="*/ 0 w 4917"/>
                <a:gd name="T9" fmla="*/ 100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079FA1F3-90E4-41A5-AB47-A30150ACC2C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D8BE7FAA-1955-4711-A5B6-E6C7CB8332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EA7E00ED-4699-4F78-87BF-F7B3D82B23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DC98E6D2-73D7-41FA-A557-766ADEE307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D174D484-7122-4BC1-84A6-0226666350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023708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821C4FC-06BB-4D53-9EBB-4B755FDB36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505E548-78AF-4A64-BCF8-7C3E7D458E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1F890B2-2AA7-44D4-93D2-26EDD46CB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B39584-1C65-4D4D-948D-4ABFADC9C4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672721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94DBF59-8DA4-49B9-9075-50474CB1F3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BE62124-BEE0-4FC7-822B-FA47E562F2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045FD26-883F-4A8F-A340-6103C2E11C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85217-E626-4B97-A2A9-8C1C773639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34684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FBB3F8-73D7-4CE5-A07E-9AC585FB23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7B5B1D-2B43-4201-AC48-1453523548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C47668-2140-4AF8-97A7-360AC4E32F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664D7-7143-4895-9E0E-6F66EF272A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939990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5C54D2-07BB-4BE9-82D9-72061D9BF4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BC7D25-68BA-4870-A85B-D06FBB6886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0213D2-3AF3-473A-A6AF-BD8406BA72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41144-4469-48EE-98CF-63BFE84B65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396031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1BAC23-E7A3-4413-80F8-305BD5F2AA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0D2C42-8831-44B3-8F1D-27420B6EF2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D0FC54-77FC-4CF0-B1DF-DA224756DB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C85F5B-8505-4555-9273-91DAAA8EB8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242629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853558-CE4F-4A8D-9F24-6354CF438C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B5647B-0EF5-4B77-AB5A-6EABA776DE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23F25F-572D-45C7-986C-5AF517AF8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B9502-FA69-4988-8DC0-48B4AC7FD4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200485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84A1ED6-E177-42C2-94DD-A4EE1712EC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3C08AAC-846C-45B4-BB87-29B1963D70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CE9EE2-08CD-49BF-AD5A-149B3778F1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D03A-9819-46A0-A80F-689E6F1FDE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785722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0BF3EB-2D46-4507-BC37-D32FDFFF2E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BFC632-A21E-448D-B551-77C12635AC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C354BF-FFF1-47A4-8D17-D6A9F4B8D4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940FF-7880-46A6-B9F2-D890D9AF84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190596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A020240-2E42-4FD7-AC84-6534457A9C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3F5E0C-A60B-4938-A9F8-64C08DB5BE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EB4A64-8F33-4FFE-B9A2-0A01519D07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2F88BA-11F9-45B2-9B76-EA01574984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628373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52664F-176D-4AF9-9842-87BE41D4AD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A971D-28C1-4462-98CD-338C617BE2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16667C-7F0C-42AD-A529-11FE3078C9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64183C-430C-46FF-93AB-5545FA4DEC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874449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10353B8-1518-4CA4-AC6E-52503BA4C5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FA54F74-6D6B-48DD-9F78-AF39DF4554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C329AF3-7440-4643-85BD-71EC345750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F64A72-211D-4619-AC9D-55F1BFFDF8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766079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140F35-99BA-473B-B6F2-AC78830103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4E7A84-6C7D-416D-9087-168569113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18AC18-DDF5-4198-8A62-EFC08C909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F4A6A-1553-44E6-8DD1-3783DE217E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998190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7C7022-2C44-4CCA-BC2E-5A06A3A9D7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90A12C-7B18-4A10-B9F0-5F2919C0B4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BC910F-569D-43BE-9116-9C6494A1A8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B886D-71F8-40D4-A30B-AC1563A75C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222621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E3316A-EE80-44AE-86E0-97FA2BEE9C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8E08CC-9811-44B3-82EF-B323552A61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570654-36D1-46AC-A0BA-E75A85D674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65FA-8264-40DC-BD79-289594F1FD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875548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D7F560-4E18-453F-B59B-15C8131B80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570A75-E947-4A27-A384-FCAD710C2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281CB9-C6FE-4BC3-A63E-A5709919FA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D7D10-6797-4178-8FC2-281BCB9DDE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672504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F5D74B-7864-46DE-AF93-C5A5C9DB49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2772B4-518E-456E-9CBE-EF36D0EDA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FB043C-0F96-4502-9598-8BAC163E48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73CD3-CC85-43E3-BD2A-D03AF73D17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556550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DFE437-5AA6-4332-BB10-831C35CA5F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5B95F9-D92B-4584-9F65-F3908D9729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AF0600-0973-45BF-8565-7DAF6ABDC2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E3267F-DF24-41F9-9B66-FAE6FF0813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7140893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B5C92D-C054-4183-8414-BE99725C7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922BB3-8DD3-40A2-80BE-9F44A0E5C6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D5496-FB7D-44E1-A0C7-DB020C1E7B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4E66AC-031E-4C42-9170-CE4B186C2C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451220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36B498-8CE5-4C66-B595-89F21FFBBB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8ED914-4B36-4D02-AC42-4F6F83CFC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DF99221-C639-46DF-B5A0-D19151A9C8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496C4-62D7-422C-9D8A-06B26C57A4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132460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0D42BD4-6A06-475B-B29D-58AC655213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2B6472-B40D-4765-A561-62F128A75F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3F65B8-78D4-481F-A5DA-3B28562CA7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324D70-BE98-4471-8332-82531772C5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479937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B882123-B0E8-4D70-956A-945BADE680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10DBCD9-55E7-4191-BA30-8629C4A247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FA83BE3-9FDE-4C06-B12F-79495A2FF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D2881-8F2C-4721-8AA4-0B3028A062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060906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8622CCD-47DE-4C0E-A708-253FD83A33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728A4BD-35E1-4BE2-B4C4-9F2207559D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E7A40B3-7BB6-407B-96E3-37986201A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56F5E-CE1B-4727-ACBB-D83D21BB1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548552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DA95A1-22BE-4CE8-AC6A-8EED84D014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71ACC1-CA47-4713-9D14-01C4E3EF22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5D77E1-1C24-4A12-985D-02B31143A5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76B89-DA30-45BE-BB74-BDCFF38C4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516812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903915-FDFB-44B8-8355-D79A068EBC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B93701-E39A-44E7-9107-82882C6F6E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686E0C-7364-45D0-9877-421F4E578E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A9912-7877-4077-B840-B1DC64F3D1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331226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2B1DB9-EECE-46A3-8C39-055B052AC2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127136-E8A8-4A4F-AC4B-6139B57821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5D63A3-52B3-438D-851E-2B0DBE2838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D6AC5-2737-42F9-8A04-E0CCB30561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322020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E9C077-8B8B-4E10-90EF-5A91688ABD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B50111-552E-4326-A648-EFCF2EC100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B4AB26-FE4D-4925-BD11-EE9B6E5C44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6A938-D051-4E54-8108-AE7A25983C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304944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9BCBCB-2999-4AD3-A6B9-833E5497D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9A4B9B-A310-4B89-99CC-A2A35AA98C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942A74-E75F-45AF-A43A-B216829698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6CB45-DCEF-430A-B862-8F74AAE23E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598607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E1820A-B325-48B3-9264-9D1DA0D814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6B194A-CC6B-4F22-A0F4-4DC34AC283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45BF0A-4BA8-4B1D-9907-0F15074CB5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9A3F7-4D9F-4286-9A70-9FC67B69B9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166658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A70020-8B22-433B-88D8-EF4F7FDD0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FA851C-D954-4113-9CDA-7C959CD4E3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A1E8C9-3077-4D78-BE59-84A64B643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31EE0C-F4ED-4649-B84A-7501527D68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594246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86EA4-8E1A-418B-9E61-9238E6EB2E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E6DAB9-FE89-4BFD-9D87-C0D768A31A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9BA912-606E-4903-B88C-2620BBC443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C019D-A113-4B1A-A883-DA34B972F1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853995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C546D09-F66B-4FA2-862E-8994A05CCD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85DD930-651B-438B-A4C8-57FD8EC2EC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75893B5-DF37-4A61-AB24-545EEBE66E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E51EE-FD88-4136-A7F0-277F80973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785110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4A3844A-A0CA-46C5-A2DB-CCF02822FF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CA0D48-D257-4358-909E-D09339A7E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24E7734-E4E9-4AC0-91EC-2D2FE571A8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E694C-D019-460B-AAF7-5ACDFEC3F3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599441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2640397-2C4B-42CA-AD03-C9661E2A51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F39C394-7BB0-4D57-83A8-208BD39718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F4AA6972-1CC4-4208-9B37-7907EA9A15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12F46-DBA1-459D-9ADA-E87EAD4768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66322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7D7BD1-E645-4CFC-BDF5-EAB35C97AE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38CAD96-5FE4-4DFF-A4DC-412467DB15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0A3E8BB-76D1-4282-837C-CC1948E9D1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2143E5-E178-483B-92FB-A38AFC6366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944196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AF6AAC-EA90-4EFF-9ACD-CE2BE4ED82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3068F1-5E90-4D9F-B1B2-696C60FDF5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872E49-402E-4E13-9985-C72E5611AB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5C8C0-CF58-464A-A507-959AE66162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472401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2F73DA-0C60-4927-9861-F71A04DCB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4663F9-92C5-469D-8A5D-AA28D53C70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0DE1F8-7798-4DF8-A07F-9F3B3ACD3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DD01A-8D39-415F-9631-B844687DF9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694136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935887-E203-4623-AA40-3651988AD8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9DCA40-2850-4BBA-B969-70F82C5D00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50AA84-1F98-475B-9884-1B3F67634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C2BD2B-97F8-4429-A581-DB8D3FA168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4448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344AA9-B975-4322-9FD8-565222B54D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C0B50F-9152-450C-9AD0-D70FD542CD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A3D425-BCD1-48CE-8108-46977B7885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9B7F9-0C7C-4653-9FD1-6B11FE5568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291923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2E6FF6-2AE1-4138-B29D-C32CA1980E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417119-9845-4A6D-A9E4-DC8120BBDE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ADA060-E3B9-4DCF-9739-B6982AB07E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D6F3E-EFE6-4BB7-BB73-2E35A3823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572486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F0595B2-6C7C-4600-9733-197D20AB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0B7C9963-C8AD-40EB-B397-F79EDCDF53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E96836A3-6D45-46D1-803E-F54EAC5A7C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C7582-5F2A-497D-B1A6-0A706C906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55372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7D05955-19BA-4C64-BCC5-635F223C24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C74F593-0595-4113-A15F-6DBD6F07BD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44A9E6E-EEE7-4FF5-A87F-07EEBE1CD9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CF8FA-3B76-443D-8C53-6C3DBEB6BD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782575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057F99F5-6B02-4F8D-9AE8-1C53115960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6988CE58-3EA5-4820-9902-27A858C7C3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19B2810E-0FF1-4B33-8990-0B2E5B02C3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204D9-C868-4B52-A61D-FB85E003F9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424828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F53573A-C01E-45B8-AA35-C7C53D2D0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6CB5013-FEC9-4D8D-B78A-1CDCA8E6F9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0D1E567-806A-4013-9B33-1A7C6641B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C5A8A-7DFE-40E2-B21F-D7017E7EBA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444045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C5C6751-CB5C-4F98-BC4B-4426F21523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A38ABD5-997B-4E4F-A522-8C8D9C2B95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D9D7DB1-7217-4C9C-B53C-A7041BAF77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891CC-4D98-4B93-B4CC-B876375EBA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125973"/>
      </p:ext>
    </p:extLst>
  </p:cSld>
  <p:clrMapOvr>
    <a:masterClrMapping/>
  </p:clrMapOvr>
  <p:transition spd="med">
    <p:dissolve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F97125BE-3829-4E09-BBD7-EAD646B1F026}"/>
              </a:ext>
            </a:extLst>
          </p:cNvPr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>
              <a:extLst>
                <a:ext uri="{FF2B5EF4-FFF2-40B4-BE49-F238E27FC236}">
                  <a16:creationId xmlns:a16="http://schemas.microsoft.com/office/drawing/2014/main" id="{E3F935FE-BFA6-426A-B94F-CCD105446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>
                <a:latin typeface="Times New Roman" panose="02020603050405020304" pitchFamily="18" charset="0"/>
              </a:endParaRPr>
            </a:p>
          </p:txBody>
        </p:sp>
        <p:sp>
          <p:nvSpPr>
            <p:cNvPr id="1033" name="AutoShape 4">
              <a:extLst>
                <a:ext uri="{FF2B5EF4-FFF2-40B4-BE49-F238E27FC236}">
                  <a16:creationId xmlns:a16="http://schemas.microsoft.com/office/drawing/2014/main" id="{7E5D0575-F80D-4FEE-A0CE-BE9FE182DDA9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6499 w 7000"/>
                <a:gd name="T3" fmla="*/ 0 h 1000"/>
                <a:gd name="T4" fmla="*/ 7000 w 7000"/>
                <a:gd name="T5" fmla="*/ 500 h 1000"/>
                <a:gd name="T6" fmla="*/ 6500 w 7000"/>
                <a:gd name="T7" fmla="*/ 1000 h 1000"/>
                <a:gd name="T8" fmla="*/ 0 w 7000"/>
                <a:gd name="T9" fmla="*/ 100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Line 5">
              <a:extLst>
                <a:ext uri="{FF2B5EF4-FFF2-40B4-BE49-F238E27FC236}">
                  <a16:creationId xmlns:a16="http://schemas.microsoft.com/office/drawing/2014/main" id="{848640B6-503D-4225-90B6-D3BB1780DE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1E2BCD3E-16A3-42B7-B773-133C55BFE6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BDCA6256-A3D9-4A17-B072-878EF5ADD5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9944" name="Rectangle 8">
            <a:extLst>
              <a:ext uri="{FF2B5EF4-FFF2-40B4-BE49-F238E27FC236}">
                <a16:creationId xmlns:a16="http://schemas.microsoft.com/office/drawing/2014/main" id="{E48F31C4-9C03-430D-9EDE-86C9049DAD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5" name="Rectangle 9">
            <a:extLst>
              <a:ext uri="{FF2B5EF4-FFF2-40B4-BE49-F238E27FC236}">
                <a16:creationId xmlns:a16="http://schemas.microsoft.com/office/drawing/2014/main" id="{172EC66C-13B3-4A09-9616-20581614618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6" name="Rectangle 10">
            <a:extLst>
              <a:ext uri="{FF2B5EF4-FFF2-40B4-BE49-F238E27FC236}">
                <a16:creationId xmlns:a16="http://schemas.microsoft.com/office/drawing/2014/main" id="{6FABA015-1831-4134-8BAC-35256AD6F1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fld id="{E7A21D03-77B5-492A-BA06-FBBCF29122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5" r:id="rId1"/>
    <p:sldLayoutId id="2147484750" r:id="rId2"/>
    <p:sldLayoutId id="2147484751" r:id="rId3"/>
    <p:sldLayoutId id="2147484752" r:id="rId4"/>
    <p:sldLayoutId id="2147484753" r:id="rId5"/>
    <p:sldLayoutId id="2147484754" r:id="rId6"/>
    <p:sldLayoutId id="2147484755" r:id="rId7"/>
    <p:sldLayoutId id="2147484756" r:id="rId8"/>
    <p:sldLayoutId id="2147484757" r:id="rId9"/>
    <p:sldLayoutId id="2147484758" r:id="rId10"/>
    <p:sldLayoutId id="2147484759" r:id="rId11"/>
  </p:sldLayoutIdLst>
  <p:transition spd="med">
    <p:dissolve/>
    <p:sndAc>
      <p:stSnd>
        <p:snd r:embed="rId13" name="camera.wav"/>
      </p:stSnd>
    </p:sndAc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8E94BFC-3C8D-462E-BC6A-C43C2BF716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F780772-9F69-455C-A600-DBE3A0623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1AEA1968-BD77-4ABB-9700-649447B82E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9510B5ED-2621-40B3-BDD1-A3334B5C647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2E55452A-3F25-4879-B168-FC8AC603D5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D514B2F3-1DD1-40D2-AF4E-37D7220B1D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0" r:id="rId1"/>
    <p:sldLayoutId id="2147484761" r:id="rId2"/>
    <p:sldLayoutId id="2147484762" r:id="rId3"/>
    <p:sldLayoutId id="2147484763" r:id="rId4"/>
    <p:sldLayoutId id="2147484764" r:id="rId5"/>
    <p:sldLayoutId id="2147484765" r:id="rId6"/>
    <p:sldLayoutId id="2147484766" r:id="rId7"/>
    <p:sldLayoutId id="2147484767" r:id="rId8"/>
    <p:sldLayoutId id="2147484768" r:id="rId9"/>
    <p:sldLayoutId id="2147484769" r:id="rId10"/>
    <p:sldLayoutId id="2147484770" r:id="rId11"/>
  </p:sldLayoutIdLst>
  <p:transition spd="med">
    <p:dissolve/>
    <p:sndAc>
      <p:stSnd>
        <p:snd r:embed="rId13" name="camera.wav"/>
      </p:stSnd>
    </p:sndAc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7236100-22CB-49B7-BE2B-A1D570C9F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032D6FC-78D8-402E-9A01-2740B90DDB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826DEFEE-FA1C-40A8-8C75-3FA49EB0DB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E41504BE-41C0-4EA2-A18F-5F5B444192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B6A62EA3-D3ED-44E9-BB71-7C6CEA981D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523B36D4-8F55-4FB1-9E30-B46A1900574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1" r:id="rId1"/>
    <p:sldLayoutId id="2147484772" r:id="rId2"/>
    <p:sldLayoutId id="2147484773" r:id="rId3"/>
    <p:sldLayoutId id="2147484774" r:id="rId4"/>
    <p:sldLayoutId id="2147484775" r:id="rId5"/>
    <p:sldLayoutId id="2147484776" r:id="rId6"/>
    <p:sldLayoutId id="2147484777" r:id="rId7"/>
    <p:sldLayoutId id="2147484778" r:id="rId8"/>
    <p:sldLayoutId id="2147484779" r:id="rId9"/>
    <p:sldLayoutId id="2147484780" r:id="rId10"/>
    <p:sldLayoutId id="2147484781" r:id="rId11"/>
  </p:sldLayoutIdLst>
  <p:transition spd="med">
    <p:dissolve/>
    <p:sndAc>
      <p:stSnd>
        <p:snd r:embed="rId13" name="camera.wav"/>
      </p:stSnd>
    </p:sndAc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1CCE68D-1F75-449A-A7CC-60D477B54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6696C80-1101-4338-A69D-FE8ACF9B9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C80252D9-A26C-4A97-89BB-AC1A6B0FBC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F55126C1-20AE-43EA-8DA2-631CEFE991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72277185-B10F-4829-815A-2883DA46F2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7A50DA77-B6CA-4E30-A095-C40EF8230D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2" r:id="rId1"/>
    <p:sldLayoutId id="2147484783" r:id="rId2"/>
    <p:sldLayoutId id="2147484784" r:id="rId3"/>
    <p:sldLayoutId id="2147484785" r:id="rId4"/>
    <p:sldLayoutId id="2147484786" r:id="rId5"/>
    <p:sldLayoutId id="2147484787" r:id="rId6"/>
    <p:sldLayoutId id="2147484788" r:id="rId7"/>
    <p:sldLayoutId id="2147484789" r:id="rId8"/>
    <p:sldLayoutId id="2147484790" r:id="rId9"/>
    <p:sldLayoutId id="2147484791" r:id="rId10"/>
    <p:sldLayoutId id="2147484792" r:id="rId11"/>
    <p:sldLayoutId id="2147484793" r:id="rId12"/>
  </p:sldLayoutIdLst>
  <p:transition spd="med">
    <p:dissolve/>
    <p:sndAc>
      <p:stSnd>
        <p:snd r:embed="rId14" name="camera.wav"/>
      </p:stSnd>
    </p:sndAc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D2F3C10-5F90-486D-BD9A-1DF1DE26B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057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 b="1" i="1" u="sng"/>
              <a:t>Lipids</a:t>
            </a:r>
          </a:p>
        </p:txBody>
      </p:sp>
      <p:sp>
        <p:nvSpPr>
          <p:cNvPr id="7171" name="Slide Number Placeholder 6">
            <a:extLst>
              <a:ext uri="{FF2B5EF4-FFF2-40B4-BE49-F238E27FC236}">
                <a16:creationId xmlns:a16="http://schemas.microsoft.com/office/drawing/2014/main" id="{83F97630-F794-429C-981E-254B79F5C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DB6320-E14D-466A-B0DE-2E68E73FF00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</p:spTree>
  </p:cSld>
  <p:clrMapOvr>
    <a:masterClrMapping/>
  </p:clrMapOvr>
  <p:transition spd="med">
    <p:dissolve/>
    <p:sndAc>
      <p:stSnd>
        <p:snd r:embed="rId3" name="camera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0FDDF29-0217-4451-9A04-4859C9D3F6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Unsaturated Fatty Acids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631734C-42A6-48BE-AB6B-CD7616F79A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5791200" cy="4114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accent2"/>
                </a:solidFill>
              </a:rPr>
              <a:t>Unsaturated fatty acids </a:t>
            </a:r>
          </a:p>
          <a:p>
            <a:pPr eaLnBrk="1" hangingPunct="1">
              <a:lnSpc>
                <a:spcPct val="95000"/>
              </a:lnSpc>
              <a:spcBef>
                <a:spcPct val="5000"/>
              </a:spcBef>
            </a:pPr>
            <a:r>
              <a:rPr lang="en-US" altLang="en-US"/>
              <a:t>Have one or more double C=C bond</a:t>
            </a:r>
          </a:p>
          <a:p>
            <a:pPr eaLnBrk="1" hangingPunct="1">
              <a:lnSpc>
                <a:spcPct val="95000"/>
              </a:lnSpc>
              <a:spcBef>
                <a:spcPct val="5000"/>
              </a:spcBef>
            </a:pPr>
            <a:r>
              <a:rPr lang="en-US" altLang="en-US"/>
              <a:t>Typically contain </a:t>
            </a:r>
            <a:r>
              <a:rPr lang="en-US" altLang="en-US" i="1"/>
              <a:t>cis </a:t>
            </a:r>
            <a:r>
              <a:rPr lang="en-US" altLang="en-US"/>
              <a:t>double bonds.</a:t>
            </a:r>
          </a:p>
          <a:p>
            <a:pPr eaLnBrk="1" hangingPunct="1"/>
            <a:endParaRPr lang="en-US" altLang="en-US"/>
          </a:p>
        </p:txBody>
      </p:sp>
      <p:sp>
        <p:nvSpPr>
          <p:cNvPr id="25604" name="Slide Number Placeholder 5">
            <a:extLst>
              <a:ext uri="{FF2B5EF4-FFF2-40B4-BE49-F238E27FC236}">
                <a16:creationId xmlns:a16="http://schemas.microsoft.com/office/drawing/2014/main" id="{CD97D643-0ABE-4CC5-BEE6-4E6B445F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8AFD41-DBEA-4F50-B2C7-45EB9CBDF10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pic>
        <p:nvPicPr>
          <p:cNvPr id="25605" name="Picture 4" descr="tlc1f18UN01_a">
            <a:extLst>
              <a:ext uri="{FF2B5EF4-FFF2-40B4-BE49-F238E27FC236}">
                <a16:creationId xmlns:a16="http://schemas.microsoft.com/office/drawing/2014/main" id="{E2C89608-4475-4330-A297-833672D11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6324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6" name="Object 5">
            <a:extLst>
              <a:ext uri="{FF2B5EF4-FFF2-40B4-BE49-F238E27FC236}">
                <a16:creationId xmlns:a16="http://schemas.microsoft.com/office/drawing/2014/main" id="{4C815A90-714B-4576-8D36-19017E5AFE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54863" y="2667000"/>
          <a:ext cx="1760537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0" imgH="0" progId="Paint.Picture">
                  <p:embed/>
                </p:oleObj>
              </mc:Choice>
              <mc:Fallback>
                <p:oleObj name="Bitmap Image" r:id="rId5" imgW="0" imgH="0" progId="Paint.Picture">
                  <p:embed/>
                  <p:pic>
                    <p:nvPicPr>
                      <p:cNvPr id="25606" name="Object 5">
                        <a:extLst>
                          <a:ext uri="{FF2B5EF4-FFF2-40B4-BE49-F238E27FC236}">
                            <a16:creationId xmlns:a16="http://schemas.microsoft.com/office/drawing/2014/main" id="{4C815A90-714B-4576-8D36-19017E5AFE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4863" y="2667000"/>
                        <a:ext cx="1760537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Rectangle 6">
            <a:extLst>
              <a:ext uri="{FF2B5EF4-FFF2-40B4-BE49-F238E27FC236}">
                <a16:creationId xmlns:a16="http://schemas.microsoft.com/office/drawing/2014/main" id="{E67C52C9-2191-4CD5-9E88-85C8AA47F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257800"/>
            <a:ext cx="6248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IQ" altLang="en-US" sz="1800"/>
          </a:p>
        </p:txBody>
      </p:sp>
    </p:spTree>
  </p:cSld>
  <p:clrMapOvr>
    <a:masterClrMapping/>
  </p:clrMapOvr>
  <p:transition spd="med">
    <p:dissolve/>
    <p:sndAc>
      <p:stSnd>
        <p:snd r:embed="rId3" name="camera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7B895195-291B-42F7-BC58-7A9D75B89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Properties of Unsaturated Fatty Acids</a:t>
            </a: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595DFE01-764D-472C-A545-3E52FDE840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4038600" cy="4800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Unsaturated fatty acids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2000"/>
              <a:t>Have “kinks” in the fatty acid chains.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endParaRPr lang="en-US" altLang="en-US" sz="200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2000"/>
              <a:t>Do not pack closely.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altLang="en-US" sz="2000"/>
              <a:t>	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2000">
                <a:cs typeface="Arial" panose="020B0604020202020204" pitchFamily="34" charset="0"/>
              </a:rPr>
              <a:t>Have few attractions between chains.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endParaRPr lang="en-US" altLang="en-US" sz="2000">
              <a:cs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2000">
                <a:cs typeface="Arial" panose="020B0604020202020204" pitchFamily="34" charset="0"/>
              </a:rPr>
              <a:t>Have low melting points.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endParaRPr lang="en-US" altLang="en-US" sz="2000">
              <a:cs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2000"/>
              <a:t>Are liquids at room temperature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endParaRPr lang="en-US" altLang="en-US"/>
          </a:p>
          <a:p>
            <a:pPr eaLnBrk="1" hangingPunct="1">
              <a:buClr>
                <a:schemeClr val="bg2"/>
              </a:buClr>
            </a:pPr>
            <a:endParaRPr lang="en-US" altLang="en-US"/>
          </a:p>
        </p:txBody>
      </p:sp>
      <p:pic>
        <p:nvPicPr>
          <p:cNvPr id="27652" name="Picture 2">
            <a:extLst>
              <a:ext uri="{FF2B5EF4-FFF2-40B4-BE49-F238E27FC236}">
                <a16:creationId xmlns:a16="http://schemas.microsoft.com/office/drawing/2014/main" id="{C367DF5A-359F-40AF-8D91-2565296EB2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7288" y="2727325"/>
            <a:ext cx="3629025" cy="2276475"/>
          </a:xfrm>
          <a:noFill/>
        </p:spPr>
      </p:pic>
      <p:sp>
        <p:nvSpPr>
          <p:cNvPr id="27653" name="Slide Number Placeholder 6">
            <a:extLst>
              <a:ext uri="{FF2B5EF4-FFF2-40B4-BE49-F238E27FC236}">
                <a16:creationId xmlns:a16="http://schemas.microsoft.com/office/drawing/2014/main" id="{FC86BE74-F63C-4F3C-9678-4D5D2FEDD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47098D-E7DA-4F67-86C0-4C738BD927E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7654" name="Text Box 5">
            <a:extLst>
              <a:ext uri="{FF2B5EF4-FFF2-40B4-BE49-F238E27FC236}">
                <a16:creationId xmlns:a16="http://schemas.microsoft.com/office/drawing/2014/main" id="{5770413C-9F91-4D52-9BC6-41AD14090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676400"/>
            <a:ext cx="119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“kinks” in chain</a:t>
            </a:r>
          </a:p>
        </p:txBody>
      </p:sp>
      <p:sp>
        <p:nvSpPr>
          <p:cNvPr id="27655" name="Line 6">
            <a:extLst>
              <a:ext uri="{FF2B5EF4-FFF2-40B4-BE49-F238E27FC236}">
                <a16:creationId xmlns:a16="http://schemas.microsoft.com/office/drawing/2014/main" id="{2D700CFE-7400-4367-83AD-E7D30B6816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22860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6" name="Line 7">
            <a:extLst>
              <a:ext uri="{FF2B5EF4-FFF2-40B4-BE49-F238E27FC236}">
                <a16:creationId xmlns:a16="http://schemas.microsoft.com/office/drawing/2014/main" id="{24FAD3A7-A2F7-483C-B7EB-AE81DC328B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2133600"/>
            <a:ext cx="304800" cy="1219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7" name="Rectangle 8">
            <a:extLst>
              <a:ext uri="{FF2B5EF4-FFF2-40B4-BE49-F238E27FC236}">
                <a16:creationId xmlns:a16="http://schemas.microsoft.com/office/drawing/2014/main" id="{4C8D477F-9ED2-4472-B089-49A064572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6019800"/>
            <a:ext cx="2971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IQ" altLang="en-US" sz="1800"/>
          </a:p>
        </p:txBody>
      </p:sp>
    </p:spTree>
  </p:cSld>
  <p:clrMapOvr>
    <a:masterClrMapping/>
  </p:clrMapOvr>
  <p:transition spd="med">
    <p:dissolve/>
    <p:sndAc>
      <p:stSnd>
        <p:snd r:embed="rId3" name="camera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D236B599-13C5-4571-8E6F-745CD5431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Unsaturated Fatty Acids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84D5363E-BF1B-46E2-9B55-DF49135B54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600200"/>
            <a:ext cx="68580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/>
              <a:t> </a:t>
            </a:r>
          </a:p>
        </p:txBody>
      </p:sp>
      <p:sp>
        <p:nvSpPr>
          <p:cNvPr id="29700" name="Slide Number Placeholder 5">
            <a:extLst>
              <a:ext uri="{FF2B5EF4-FFF2-40B4-BE49-F238E27FC236}">
                <a16:creationId xmlns:a16="http://schemas.microsoft.com/office/drawing/2014/main" id="{72908C1E-238B-49C6-9B2D-9A10E2630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C787C5-8FC1-4F64-BC46-868D2F20F87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pic>
        <p:nvPicPr>
          <p:cNvPr id="29701" name="Picture 4" descr="tlc1f18T01B_a">
            <a:extLst>
              <a:ext uri="{FF2B5EF4-FFF2-40B4-BE49-F238E27FC236}">
                <a16:creationId xmlns:a16="http://schemas.microsoft.com/office/drawing/2014/main" id="{7A4292AE-5E9D-4ADB-96F2-6B60CC1AE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69342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5">
            <a:extLst>
              <a:ext uri="{FF2B5EF4-FFF2-40B4-BE49-F238E27FC236}">
                <a16:creationId xmlns:a16="http://schemas.microsoft.com/office/drawing/2014/main" id="{5BAAB1EE-E721-4AF4-A205-A11CDDB7D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019800"/>
            <a:ext cx="6248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IQ" altLang="en-US" sz="1800"/>
          </a:p>
        </p:txBody>
      </p:sp>
    </p:spTree>
  </p:cSld>
  <p:clrMapOvr>
    <a:masterClrMapping/>
  </p:clrMapOvr>
  <p:transition spd="med">
    <p:dissolve/>
    <p:sndAc>
      <p:stSnd>
        <p:snd r:embed="rId3" name="camera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FF6F5C4-8E8A-4BF3-868D-1411647CB6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Comparing Melting Points</a:t>
            </a:r>
            <a:r>
              <a:rPr lang="en-US" altLang="en-US"/>
              <a:t> </a:t>
            </a:r>
            <a:r>
              <a:rPr lang="en-US" altLang="en-US" b="1"/>
              <a:t>of</a:t>
            </a:r>
            <a:r>
              <a:rPr lang="en-US" altLang="en-US"/>
              <a:t> </a:t>
            </a:r>
            <a:r>
              <a:rPr lang="en-US" altLang="en-US" b="1"/>
              <a:t>Some Fatty Acids</a:t>
            </a:r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FCA56402-B18A-4EC5-8E24-3F2FBE8DC1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76400"/>
            <a:ext cx="8077200" cy="3929063"/>
          </a:xfrm>
          <a:noFill/>
        </p:spPr>
      </p:pic>
      <p:sp>
        <p:nvSpPr>
          <p:cNvPr id="31748" name="Slide Number Placeholder 5">
            <a:extLst>
              <a:ext uri="{FF2B5EF4-FFF2-40B4-BE49-F238E27FC236}">
                <a16:creationId xmlns:a16="http://schemas.microsoft.com/office/drawing/2014/main" id="{1EA122E9-D487-48B0-9011-AFDA5DAA9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5BB4ED-CDF2-46F0-9640-213D8246628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31749" name="Text Box 4">
            <a:extLst>
              <a:ext uri="{FF2B5EF4-FFF2-40B4-BE49-F238E27FC236}">
                <a16:creationId xmlns:a16="http://schemas.microsoft.com/office/drawing/2014/main" id="{7D9904F6-85E7-4B2E-9646-4C2A58191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52600"/>
            <a:ext cx="914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ar-IQ" altLang="en-US" sz="1800"/>
          </a:p>
        </p:txBody>
      </p:sp>
      <p:sp>
        <p:nvSpPr>
          <p:cNvPr id="31750" name="Rectangle 5">
            <a:extLst>
              <a:ext uri="{FF2B5EF4-FFF2-40B4-BE49-F238E27FC236}">
                <a16:creationId xmlns:a16="http://schemas.microsoft.com/office/drawing/2014/main" id="{170316FC-A457-47E5-A36C-720825709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257800"/>
            <a:ext cx="6400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IQ" altLang="en-US" sz="1800"/>
          </a:p>
        </p:txBody>
      </p:sp>
    </p:spTree>
  </p:cSld>
  <p:clrMapOvr>
    <a:masterClrMapping/>
  </p:clrMapOvr>
  <p:transition spd="med">
    <p:dissolve/>
    <p:sndAc>
      <p:stSnd>
        <p:snd r:embed="rId3" name="camera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E79068E-DC70-4961-9498-BC8750D1A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Learning Check</a:t>
            </a:r>
            <a:r>
              <a:rPr lang="en-US" altLang="en-US" sz="3600" b="1"/>
              <a:t>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38C359F-B4AD-43BF-A5FF-D68B5AEB92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772400" cy="4343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/>
              <a:t>	</a:t>
            </a:r>
            <a:r>
              <a:rPr lang="en-US" altLang="en-US" sz="2400" b="1"/>
              <a:t>Assign the melting points of –17°C, 13°C, and 69°C to the correct fatty acid.  Explain.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b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/>
              <a:t>		stearic acid  (18 C) 	saturated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b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/>
              <a:t>		oleic acid     (18 C)  	one double bond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b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/>
              <a:t>		linoleic acid  (18 C) 	two double bonds</a:t>
            </a:r>
          </a:p>
        </p:txBody>
      </p:sp>
      <p:sp>
        <p:nvSpPr>
          <p:cNvPr id="33796" name="Slide Number Placeholder 5">
            <a:extLst>
              <a:ext uri="{FF2B5EF4-FFF2-40B4-BE49-F238E27FC236}">
                <a16:creationId xmlns:a16="http://schemas.microsoft.com/office/drawing/2014/main" id="{191632B6-E7C2-456B-AD71-9AAFEB3F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70862D-D424-46EB-AD4C-D4EBA7F2595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</p:spTree>
  </p:cSld>
  <p:clrMapOvr>
    <a:masterClrMapping/>
  </p:clrMapOvr>
  <p:transition spd="med">
    <p:dissolve/>
    <p:sndAc>
      <p:stSnd>
        <p:snd r:embed="rId3" name="camera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FD81042-847E-4D57-A0A1-B25EB1E32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Solution</a:t>
            </a:r>
            <a:r>
              <a:rPr lang="en-US" altLang="en-US" sz="3600" b="1"/>
              <a:t> 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15F08C6-77BA-449B-A30A-97E2B374CD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9248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/>
              <a:t>	</a:t>
            </a:r>
            <a:r>
              <a:rPr lang="en-US" altLang="en-US"/>
              <a:t>Stearic acid is saturated and would have a higher melting point than the unsaturated fatty acids.  Because linoleic has two double bonds, it would have a lower mp than oleic acid, which has one double bond.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/>
              <a:t>		stearic acid  mp 69°C   saturated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/>
              <a:t>		oleic acid     mp  13°C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		linoleic acid mp -17°C  most unsaturated</a:t>
            </a:r>
          </a:p>
        </p:txBody>
      </p:sp>
      <p:sp>
        <p:nvSpPr>
          <p:cNvPr id="35844" name="Slide Number Placeholder 5">
            <a:extLst>
              <a:ext uri="{FF2B5EF4-FFF2-40B4-BE49-F238E27FC236}">
                <a16:creationId xmlns:a16="http://schemas.microsoft.com/office/drawing/2014/main" id="{517F0A94-62B1-4396-9AE0-12905FEE0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08F6BA-EAC7-42F9-AA65-9B97C97CEB6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</p:spTree>
  </p:cSld>
  <p:clrMapOvr>
    <a:masterClrMapping/>
  </p:clrMapOvr>
  <p:transition spd="med">
    <p:dissolve/>
    <p:sndAc>
      <p:stSnd>
        <p:snd r:embed="rId3" name="camera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02B4B73-E53F-403A-8265-48227111DA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Prostaglandins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1CF8937-5B34-4F73-9FFE-3FE3D44E4E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371600"/>
            <a:ext cx="7315200" cy="4876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chemeClr val="accent2"/>
                </a:solidFill>
              </a:rPr>
              <a:t>Prostaglandins </a:t>
            </a:r>
            <a:r>
              <a:rPr lang="en-US" altLang="en-US" sz="2800"/>
              <a:t>have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2800"/>
              <a:t>20 carbon atoms in their fatty acid chains.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2800"/>
              <a:t>An OH on carbon 11 and 15.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2800"/>
              <a:t>A trans double bond at carbon 13. </a:t>
            </a:r>
          </a:p>
        </p:txBody>
      </p:sp>
      <p:sp>
        <p:nvSpPr>
          <p:cNvPr id="37892" name="Slide Number Placeholder 5">
            <a:extLst>
              <a:ext uri="{FF2B5EF4-FFF2-40B4-BE49-F238E27FC236}">
                <a16:creationId xmlns:a16="http://schemas.microsoft.com/office/drawing/2014/main" id="{32FB8A35-BFFF-47E6-A5E6-CEFA3986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609EB8-B336-4772-93CF-ACAB53F1E52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pic>
        <p:nvPicPr>
          <p:cNvPr id="37893" name="Picture 4" descr="tlc1f1804_a">
            <a:extLst>
              <a:ext uri="{FF2B5EF4-FFF2-40B4-BE49-F238E27FC236}">
                <a16:creationId xmlns:a16="http://schemas.microsoft.com/office/drawing/2014/main" id="{D85DBEDF-97AA-4732-917B-E05D229D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6248400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5">
            <a:extLst>
              <a:ext uri="{FF2B5EF4-FFF2-40B4-BE49-F238E27FC236}">
                <a16:creationId xmlns:a16="http://schemas.microsoft.com/office/drawing/2014/main" id="{BBC1DB9D-F717-4FA1-8970-0972D195D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096000"/>
            <a:ext cx="6400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IQ" altLang="en-US" sz="1800"/>
          </a:p>
        </p:txBody>
      </p:sp>
      <p:sp>
        <p:nvSpPr>
          <p:cNvPr id="37895" name="Text Box 6">
            <a:extLst>
              <a:ext uri="{FF2B5EF4-FFF2-40B4-BE49-F238E27FC236}">
                <a16:creationId xmlns:a16="http://schemas.microsoft.com/office/drawing/2014/main" id="{ED29CCC8-1A25-4529-9383-F40BC100E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36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C 11</a:t>
            </a:r>
          </a:p>
        </p:txBody>
      </p:sp>
      <p:sp>
        <p:nvSpPr>
          <p:cNvPr id="37896" name="Line 7">
            <a:extLst>
              <a:ext uri="{FF2B5EF4-FFF2-40B4-BE49-F238E27FC236}">
                <a16:creationId xmlns:a16="http://schemas.microsoft.com/office/drawing/2014/main" id="{4C65E236-A78F-4EC6-A49F-15AFC548B7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562600"/>
            <a:ext cx="381000" cy="76200"/>
          </a:xfrm>
          <a:prstGeom prst="line">
            <a:avLst/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897" name="Text Box 8">
            <a:extLst>
              <a:ext uri="{FF2B5EF4-FFF2-40B4-BE49-F238E27FC236}">
                <a16:creationId xmlns:a16="http://schemas.microsoft.com/office/drawing/2014/main" id="{C094108B-9D1D-4E05-9508-D23A40CA7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7150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C 15</a:t>
            </a:r>
          </a:p>
        </p:txBody>
      </p:sp>
      <p:sp>
        <p:nvSpPr>
          <p:cNvPr id="37898" name="Line 9">
            <a:extLst>
              <a:ext uri="{FF2B5EF4-FFF2-40B4-BE49-F238E27FC236}">
                <a16:creationId xmlns:a16="http://schemas.microsoft.com/office/drawing/2014/main" id="{CE3D9A2A-81BC-4DD9-8BB6-E43EAC270D8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24400" y="5638800"/>
            <a:ext cx="304800" cy="76200"/>
          </a:xfrm>
          <a:prstGeom prst="line">
            <a:avLst/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899" name="Text Box 10">
            <a:extLst>
              <a:ext uri="{FF2B5EF4-FFF2-40B4-BE49-F238E27FC236}">
                <a16:creationId xmlns:a16="http://schemas.microsoft.com/office/drawing/2014/main" id="{4A8C3441-7254-4E6D-AF7A-ABCE54378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7912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C 13</a:t>
            </a:r>
          </a:p>
        </p:txBody>
      </p:sp>
      <p:sp>
        <p:nvSpPr>
          <p:cNvPr id="37900" name="Line 11">
            <a:extLst>
              <a:ext uri="{FF2B5EF4-FFF2-40B4-BE49-F238E27FC236}">
                <a16:creationId xmlns:a16="http://schemas.microsoft.com/office/drawing/2014/main" id="{045045E7-CC48-43B0-BB5B-0F54E832BC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5638800"/>
            <a:ext cx="152400" cy="152400"/>
          </a:xfrm>
          <a:prstGeom prst="line">
            <a:avLst/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spd="med">
    <p:dissolve/>
    <p:sndAc>
      <p:stSnd>
        <p:snd r:embed="rId3" name="camera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C445B9D-98CB-4938-A44B-CD35E62B39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Prostaglandins in the Body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94BDFF3-ACE4-462F-81C0-E0D1969889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4648200" cy="830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accent2"/>
                </a:solidFill>
              </a:rPr>
              <a:t>Prostaglandins</a:t>
            </a:r>
            <a:r>
              <a:rPr lang="en-US" altLang="en-US"/>
              <a:t> 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Produced by injured tissues.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Involved in pain, fever, and inflammation.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Not produced when anti-inflammatory drugs such as aspirin inhibit their synthesis.</a:t>
            </a:r>
          </a:p>
        </p:txBody>
      </p:sp>
      <p:sp>
        <p:nvSpPr>
          <p:cNvPr id="39940" name="Slide Number Placeholder 5">
            <a:extLst>
              <a:ext uri="{FF2B5EF4-FFF2-40B4-BE49-F238E27FC236}">
                <a16:creationId xmlns:a16="http://schemas.microsoft.com/office/drawing/2014/main" id="{1DAC57AF-0BA8-4594-8FB9-D62421BE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7968C4-3955-49C9-AC91-A3EE342C7A7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graphicFrame>
        <p:nvGraphicFramePr>
          <p:cNvPr id="39941" name="Object 4">
            <a:extLst>
              <a:ext uri="{FF2B5EF4-FFF2-40B4-BE49-F238E27FC236}">
                <a16:creationId xmlns:a16="http://schemas.microsoft.com/office/drawing/2014/main" id="{0811E6B8-2AB3-4896-BA49-7AE64CA131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1828800"/>
          <a:ext cx="3810000" cy="360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0" imgH="0" progId="Paint.Picture">
                  <p:embed/>
                </p:oleObj>
              </mc:Choice>
              <mc:Fallback>
                <p:oleObj name="Bitmap Image" r:id="rId4" imgW="0" imgH="0" progId="Paint.Picture">
                  <p:embed/>
                  <p:pic>
                    <p:nvPicPr>
                      <p:cNvPr id="39941" name="Object 4">
                        <a:extLst>
                          <a:ext uri="{FF2B5EF4-FFF2-40B4-BE49-F238E27FC236}">
                            <a16:creationId xmlns:a16="http://schemas.microsoft.com/office/drawing/2014/main" id="{0811E6B8-2AB3-4896-BA49-7AE64CA131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828800"/>
                        <a:ext cx="3810000" cy="360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Rectangle 5">
            <a:extLst>
              <a:ext uri="{FF2B5EF4-FFF2-40B4-BE49-F238E27FC236}">
                <a16:creationId xmlns:a16="http://schemas.microsoft.com/office/drawing/2014/main" id="{79AF4A66-8F2A-40DF-A8A1-2BAC9EAAE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486400"/>
            <a:ext cx="3429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IQ" altLang="en-US" sz="1800"/>
          </a:p>
        </p:txBody>
      </p:sp>
    </p:spTree>
  </p:cSld>
  <p:clrMapOvr>
    <a:masterClrMapping/>
  </p:clrMapOvr>
  <p:transition spd="med">
    <p:dissolve/>
    <p:sndAc>
      <p:stSnd>
        <p:snd r:embed="rId3" name="camera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6AB8262-03E1-496C-84B5-20A9718F46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Omega-6 and Omega 3- Fatty Acids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ADB2A8FC-FC79-47D3-89DB-A10C2BD5C4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1588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 </a:t>
            </a:r>
          </a:p>
        </p:txBody>
      </p:sp>
      <p:pic>
        <p:nvPicPr>
          <p:cNvPr id="41988" name="Picture 5">
            <a:extLst>
              <a:ext uri="{FF2B5EF4-FFF2-40B4-BE49-F238E27FC236}">
                <a16:creationId xmlns:a16="http://schemas.microsoft.com/office/drawing/2014/main" id="{C9056D03-54B1-41E7-AC3A-88E2DE512BB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2209800"/>
            <a:ext cx="2286000" cy="3067050"/>
          </a:xfrm>
          <a:noFill/>
        </p:spPr>
      </p:pic>
      <p:sp>
        <p:nvSpPr>
          <p:cNvPr id="41989" name="Slide Number Placeholder 6">
            <a:extLst>
              <a:ext uri="{FF2B5EF4-FFF2-40B4-BE49-F238E27FC236}">
                <a16:creationId xmlns:a16="http://schemas.microsoft.com/office/drawing/2014/main" id="{B3901A38-36F9-4200-B1D8-01622AC57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0AA3B8-F06A-4F28-A4CA-FCFDA071B66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41990" name="Rectangle 4">
            <a:extLst>
              <a:ext uri="{FF2B5EF4-FFF2-40B4-BE49-F238E27FC236}">
                <a16:creationId xmlns:a16="http://schemas.microsoft.com/office/drawing/2014/main" id="{4FF6AA14-7A52-4F07-998B-224C92915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752600"/>
            <a:ext cx="70866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Tx/>
              <a:buNone/>
            </a:pPr>
            <a:r>
              <a:rPr lang="en-US" altLang="en-US" sz="2400"/>
              <a:t>Fatty acids 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2400"/>
              <a:t>  In vegetable oils are mostly </a:t>
            </a:r>
            <a:r>
              <a:rPr lang="en-US" altLang="en-US" sz="2400">
                <a:solidFill>
                  <a:schemeClr val="accent2"/>
                </a:solidFill>
              </a:rPr>
              <a:t>omega-6</a:t>
            </a:r>
            <a:r>
              <a:rPr lang="en-US" altLang="en-US" sz="2400"/>
              <a:t> with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en-US" sz="2400"/>
              <a:t>    the first C=C at C6.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en-US" sz="2400"/>
              <a:t>    </a:t>
            </a:r>
            <a:r>
              <a:rPr lang="en-US" altLang="en-US" sz="2400">
                <a:solidFill>
                  <a:schemeClr val="accent2"/>
                </a:solidFill>
              </a:rPr>
              <a:t>linoleic acid   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en-US" sz="2400"/>
              <a:t>    </a:t>
            </a:r>
            <a:r>
              <a:rPr lang="en-US" altLang="en-US" sz="2000"/>
              <a:t>CH</a:t>
            </a:r>
            <a:r>
              <a:rPr lang="en-US" altLang="en-US" sz="2000" baseline="-25000"/>
              <a:t>3</a:t>
            </a:r>
            <a:r>
              <a:rPr lang="en-US" altLang="en-US" sz="2000"/>
              <a:t>─(CH</a:t>
            </a:r>
            <a:r>
              <a:rPr lang="en-US" altLang="en-US" sz="2000" baseline="-25000"/>
              <a:t>2</a:t>
            </a:r>
            <a:r>
              <a:rPr lang="en-US" altLang="en-US" sz="2000"/>
              <a:t>)</a:t>
            </a:r>
            <a:r>
              <a:rPr lang="en-US" altLang="en-US" sz="2000" baseline="-25000"/>
              <a:t>4</a:t>
            </a:r>
            <a:r>
              <a:rPr lang="en-US" altLang="en-US" sz="2000"/>
              <a:t>─CH=CH─CH</a:t>
            </a:r>
            <a:r>
              <a:rPr lang="en-US" altLang="en-US" sz="2000" baseline="-25000"/>
              <a:t>2</a:t>
            </a:r>
            <a:r>
              <a:rPr lang="en-US" altLang="en-US" sz="2000"/>
              <a:t>─CH=CH─(CH</a:t>
            </a:r>
            <a:r>
              <a:rPr lang="en-US" altLang="en-US" sz="2000" baseline="-25000"/>
              <a:t>2</a:t>
            </a:r>
            <a:r>
              <a:rPr lang="en-US" altLang="en-US" sz="2000"/>
              <a:t>)</a:t>
            </a:r>
            <a:r>
              <a:rPr lang="en-US" altLang="en-US" sz="2000" baseline="-25000"/>
              <a:t>7</a:t>
            </a:r>
            <a:r>
              <a:rPr lang="en-US" altLang="en-US" sz="2000"/>
              <a:t>─COOH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chemeClr val="accent2"/>
                </a:solidFill>
              </a:rPr>
              <a:t>                     </a:t>
            </a:r>
            <a:r>
              <a:rPr lang="en-US" altLang="en-US" sz="1600">
                <a:solidFill>
                  <a:schemeClr val="accent2"/>
                </a:solidFill>
              </a:rPr>
              <a:t>       6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2400"/>
              <a:t>  In fish oils are mostly </a:t>
            </a:r>
            <a:r>
              <a:rPr lang="en-US" altLang="en-US" sz="2400">
                <a:solidFill>
                  <a:schemeClr val="accent2"/>
                </a:solidFill>
              </a:rPr>
              <a:t>omega-3</a:t>
            </a:r>
            <a:r>
              <a:rPr lang="en-US" altLang="en-US" sz="2400"/>
              <a:t> with the 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en-US" sz="2400"/>
              <a:t>    first C=C at C3.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en-US" sz="2400"/>
              <a:t>    </a:t>
            </a:r>
            <a:r>
              <a:rPr lang="en-US" altLang="en-US" sz="2400">
                <a:solidFill>
                  <a:schemeClr val="accent2"/>
                </a:solidFill>
              </a:rPr>
              <a:t>linolenic</a:t>
            </a:r>
            <a:r>
              <a:rPr lang="en-US" altLang="en-US" sz="2400"/>
              <a:t> acid</a:t>
            </a:r>
          </a:p>
          <a:p>
            <a:pPr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en-US" sz="1800"/>
              <a:t>     </a:t>
            </a:r>
            <a:r>
              <a:rPr lang="en-US" altLang="en-US" sz="2000"/>
              <a:t>CH</a:t>
            </a:r>
            <a:r>
              <a:rPr lang="en-US" altLang="en-US" sz="2000" baseline="-25000"/>
              <a:t>3</a:t>
            </a:r>
            <a:r>
              <a:rPr lang="en-US" altLang="en-US" sz="2000"/>
              <a:t>─CH</a:t>
            </a:r>
            <a:r>
              <a:rPr lang="en-US" altLang="en-US" sz="2000" baseline="-25000"/>
              <a:t>2</a:t>
            </a:r>
            <a:r>
              <a:rPr lang="en-US" altLang="en-US" sz="2000"/>
              <a:t>─(CH=CH─CH</a:t>
            </a:r>
            <a:r>
              <a:rPr lang="en-US" altLang="en-US" sz="2000" baseline="-25000"/>
              <a:t>2</a:t>
            </a:r>
            <a:r>
              <a:rPr lang="en-US" altLang="en-US" sz="2000"/>
              <a:t>)</a:t>
            </a:r>
            <a:r>
              <a:rPr lang="en-US" altLang="en-US" sz="2000" baseline="-25000"/>
              <a:t>3</a:t>
            </a:r>
            <a:r>
              <a:rPr lang="en-US" altLang="en-US" sz="2000"/>
              <a:t>─(CH</a:t>
            </a:r>
            <a:r>
              <a:rPr lang="en-US" altLang="en-US" sz="2000" baseline="-25000"/>
              <a:t>2</a:t>
            </a:r>
            <a:r>
              <a:rPr lang="en-US" altLang="en-US" sz="2000"/>
              <a:t>)</a:t>
            </a:r>
            <a:r>
              <a:rPr lang="en-US" altLang="en-US" sz="2000" baseline="-25000"/>
              <a:t>6</a:t>
            </a:r>
            <a:r>
              <a:rPr lang="en-US" altLang="en-US" sz="2000"/>
              <a:t>─COOH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                    </a:t>
            </a:r>
            <a:r>
              <a:rPr lang="en-US" altLang="en-US" sz="1800">
                <a:solidFill>
                  <a:schemeClr val="accent2"/>
                </a:solidFill>
              </a:rPr>
              <a:t>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91" name="Rectangle 6">
            <a:extLst>
              <a:ext uri="{FF2B5EF4-FFF2-40B4-BE49-F238E27FC236}">
                <a16:creationId xmlns:a16="http://schemas.microsoft.com/office/drawing/2014/main" id="{B9D71C5A-1D71-43F6-93DD-0A4D2F03D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172200"/>
            <a:ext cx="2971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IQ" altLang="en-US" sz="1800"/>
          </a:p>
        </p:txBody>
      </p:sp>
    </p:spTree>
  </p:cSld>
  <p:clrMapOvr>
    <a:masterClrMapping/>
  </p:clrMapOvr>
  <p:transition spd="med">
    <p:dissolve/>
    <p:sndAc>
      <p:stSnd>
        <p:snd r:embed="rId3" name="camera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E6391EF-0DDA-473A-B51B-62A037870E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Some Omega-6 and Omega-3 </a:t>
            </a:r>
            <a:br>
              <a:rPr lang="en-US" altLang="en-US" b="1"/>
            </a:br>
            <a:r>
              <a:rPr lang="en-US" altLang="en-US" b="1"/>
              <a:t>Fatty Acids</a:t>
            </a:r>
          </a:p>
        </p:txBody>
      </p:sp>
      <p:sp>
        <p:nvSpPr>
          <p:cNvPr id="44035" name="Slide Number Placeholder 5">
            <a:extLst>
              <a:ext uri="{FF2B5EF4-FFF2-40B4-BE49-F238E27FC236}">
                <a16:creationId xmlns:a16="http://schemas.microsoft.com/office/drawing/2014/main" id="{68BD2323-144D-4F3D-A3F0-5553F49B9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8EA5E3-AF53-4DAB-808C-9A8D2457BCE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graphicFrame>
        <p:nvGraphicFramePr>
          <p:cNvPr id="44036" name="Object 3">
            <a:extLst>
              <a:ext uri="{FF2B5EF4-FFF2-40B4-BE49-F238E27FC236}">
                <a16:creationId xmlns:a16="http://schemas.microsoft.com/office/drawing/2014/main" id="{B73BD8BD-E327-4F84-B48B-D41DF486DC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2133600"/>
          <a:ext cx="6477000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0" imgH="0" progId="Paint.Picture">
                  <p:embed/>
                </p:oleObj>
              </mc:Choice>
              <mc:Fallback>
                <p:oleObj name="Bitmap Image" r:id="rId4" imgW="0" imgH="0" progId="Paint.Picture">
                  <p:embed/>
                  <p:pic>
                    <p:nvPicPr>
                      <p:cNvPr id="44036" name="Object 3">
                        <a:extLst>
                          <a:ext uri="{FF2B5EF4-FFF2-40B4-BE49-F238E27FC236}">
                            <a16:creationId xmlns:a16="http://schemas.microsoft.com/office/drawing/2014/main" id="{B73BD8BD-E327-4F84-B48B-D41DF486DC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133600"/>
                        <a:ext cx="6477000" cy="385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7" name="Text Box 4">
            <a:extLst>
              <a:ext uri="{FF2B5EF4-FFF2-40B4-BE49-F238E27FC236}">
                <a16:creationId xmlns:a16="http://schemas.microsoft.com/office/drawing/2014/main" id="{29FE45EE-4D76-4656-8559-6D85428B8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985963"/>
            <a:ext cx="1524000" cy="37623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ar-IQ" altLang="en-US" sz="1800"/>
          </a:p>
        </p:txBody>
      </p:sp>
      <p:sp>
        <p:nvSpPr>
          <p:cNvPr id="44038" name="Text Box 5">
            <a:extLst>
              <a:ext uri="{FF2B5EF4-FFF2-40B4-BE49-F238E27FC236}">
                <a16:creationId xmlns:a16="http://schemas.microsoft.com/office/drawing/2014/main" id="{5E940E04-9025-473F-AB34-472FFE03C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048000"/>
            <a:ext cx="1447800" cy="3762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ar-IQ" altLang="en-US" sz="1800"/>
          </a:p>
        </p:txBody>
      </p:sp>
    </p:spTree>
  </p:cSld>
  <p:clrMapOvr>
    <a:masterClrMapping/>
  </p:clrMapOvr>
  <p:transition spd="med">
    <p:dissolve/>
    <p:sndAc>
      <p:stSnd>
        <p:snd r:embed="rId3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4527C65C-733D-47E2-85C2-FD9751345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Lipids</a:t>
            </a: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8DD18D9A-9138-442A-8ED8-F6C991B839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accent2"/>
                </a:solidFill>
              </a:rPr>
              <a:t>Lipids</a:t>
            </a:r>
            <a:r>
              <a:rPr lang="en-US" altLang="en-US"/>
              <a:t> are</a:t>
            </a:r>
          </a:p>
          <a:p>
            <a:pPr eaLnBrk="1" hangingPunct="1"/>
            <a:r>
              <a:rPr lang="en-US" altLang="en-US"/>
              <a:t>Biomolecules that contain fatty acids or a steroid nucleus.</a:t>
            </a:r>
          </a:p>
          <a:p>
            <a:pPr eaLnBrk="1" hangingPunct="1"/>
            <a:r>
              <a:rPr lang="en-US" altLang="en-US"/>
              <a:t>Soluble in organic solvents but not in water.</a:t>
            </a:r>
          </a:p>
          <a:p>
            <a:pPr eaLnBrk="1" hangingPunct="1"/>
            <a:r>
              <a:rPr lang="en-US" altLang="en-US"/>
              <a:t>Named for the Greek word </a:t>
            </a:r>
            <a:r>
              <a:rPr lang="en-US" altLang="en-US" i="1"/>
              <a:t>lipos</a:t>
            </a:r>
            <a:r>
              <a:rPr lang="en-US" altLang="en-US"/>
              <a:t>, which means “fat.”</a:t>
            </a:r>
          </a:p>
          <a:p>
            <a:pPr eaLnBrk="1" hangingPunct="1"/>
            <a:r>
              <a:rPr lang="en-US" altLang="en-US"/>
              <a:t>Extracted from cells using organic solvents.</a:t>
            </a:r>
          </a:p>
          <a:p>
            <a:pPr eaLnBrk="1" hangingPunct="1"/>
            <a:endParaRPr lang="en-US" altLang="en-US"/>
          </a:p>
        </p:txBody>
      </p:sp>
      <p:sp>
        <p:nvSpPr>
          <p:cNvPr id="9220" name="Slide Number Placeholder 5">
            <a:extLst>
              <a:ext uri="{FF2B5EF4-FFF2-40B4-BE49-F238E27FC236}">
                <a16:creationId xmlns:a16="http://schemas.microsoft.com/office/drawing/2014/main" id="{A78B1A2C-7B12-4309-9F23-A20231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5AFCB2-A62A-4EB2-ACA5-ED679C8E091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</p:spTree>
  </p:cSld>
  <p:clrMapOvr>
    <a:masterClrMapping/>
  </p:clrMapOvr>
  <p:transition spd="med">
    <p:dissolve/>
    <p:sndAc>
      <p:stSnd>
        <p:snd r:embed="rId3" name="camera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29B270C-867B-49D2-A914-EEEDE686D3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Learning Check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C8B881E4-870F-45B3-A116-D9C9D41E8A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67056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Write a fatty acid with 10 carbon atoms that is: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A.  saturated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B.  monounsaturated  omega-3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C.  monounsaturated  omega-6</a:t>
            </a:r>
          </a:p>
        </p:txBody>
      </p:sp>
      <p:sp>
        <p:nvSpPr>
          <p:cNvPr id="46084" name="Slide Number Placeholder 5">
            <a:extLst>
              <a:ext uri="{FF2B5EF4-FFF2-40B4-BE49-F238E27FC236}">
                <a16:creationId xmlns:a16="http://schemas.microsoft.com/office/drawing/2014/main" id="{28FAC4BC-6A85-40AD-8F99-D54A87DBD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8A52AF-8D62-4FB0-84DD-17DDE41AA16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</p:spTree>
  </p:cSld>
  <p:clrMapOvr>
    <a:masterClrMapping/>
  </p:clrMapOvr>
  <p:transition spd="med">
    <p:dissolve/>
    <p:sndAc>
      <p:stSnd>
        <p:snd r:embed="rId3" name="camera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C0B87985-BCDA-484F-B8C5-033542A40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Solution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A8370A2-8A4C-4BE3-B15B-AF3C90A3CF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8153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Write a fatty acid with 10 carbon atoms that is:A. saturated </a:t>
            </a:r>
          </a:p>
          <a:p>
            <a:pPr eaLnBrk="1" hangingPunct="1"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altLang="en-US" sz="2200">
                <a:solidFill>
                  <a:schemeClr val="accent1"/>
                </a:solidFill>
              </a:rPr>
              <a:t>CH</a:t>
            </a:r>
            <a:r>
              <a:rPr lang="en-US" altLang="en-US" sz="2200" baseline="-25000">
                <a:solidFill>
                  <a:schemeClr val="accent1"/>
                </a:solidFill>
              </a:rPr>
              <a:t>3</a:t>
            </a:r>
            <a:r>
              <a:rPr lang="en-US" altLang="en-US" sz="2200">
                <a:solidFill>
                  <a:schemeClr val="accent1"/>
                </a:solidFill>
                <a:cs typeface="Times New Roman" panose="02020603050405020304" pitchFamily="18" charset="0"/>
              </a:rPr>
              <a:t>—</a:t>
            </a:r>
            <a:r>
              <a:rPr lang="en-US" altLang="en-US" sz="2200">
                <a:solidFill>
                  <a:schemeClr val="accent1"/>
                </a:solidFill>
              </a:rPr>
              <a:t>CH</a:t>
            </a:r>
            <a:r>
              <a:rPr lang="en-US" altLang="en-US" sz="2200" baseline="-25000">
                <a:solidFill>
                  <a:schemeClr val="accent1"/>
                </a:solidFill>
              </a:rPr>
              <a:t>2</a:t>
            </a:r>
            <a:r>
              <a:rPr lang="en-US" altLang="en-US" sz="2200">
                <a:solidFill>
                  <a:schemeClr val="accent1"/>
                </a:solidFill>
                <a:cs typeface="Times New Roman" panose="02020603050405020304" pitchFamily="18" charset="0"/>
              </a:rPr>
              <a:t>—</a:t>
            </a:r>
            <a:r>
              <a:rPr lang="en-US" altLang="en-US" sz="2200">
                <a:solidFill>
                  <a:schemeClr val="accent1"/>
                </a:solidFill>
              </a:rPr>
              <a:t>CH</a:t>
            </a:r>
            <a:r>
              <a:rPr lang="en-US" altLang="en-US" sz="2200" baseline="-25000">
                <a:solidFill>
                  <a:schemeClr val="accent1"/>
                </a:solidFill>
              </a:rPr>
              <a:t>2</a:t>
            </a:r>
            <a:r>
              <a:rPr lang="en-US" altLang="en-US" sz="2200">
                <a:solidFill>
                  <a:schemeClr val="accent1"/>
                </a:solidFill>
                <a:cs typeface="Times New Roman" panose="02020603050405020304" pitchFamily="18" charset="0"/>
              </a:rPr>
              <a:t>—</a:t>
            </a:r>
            <a:r>
              <a:rPr lang="en-US" altLang="en-US" sz="2200">
                <a:solidFill>
                  <a:schemeClr val="accent1"/>
                </a:solidFill>
              </a:rPr>
              <a:t>CH</a:t>
            </a:r>
            <a:r>
              <a:rPr lang="en-US" altLang="en-US" sz="2200" baseline="-25000">
                <a:solidFill>
                  <a:schemeClr val="accent1"/>
                </a:solidFill>
              </a:rPr>
              <a:t>2</a:t>
            </a:r>
            <a:r>
              <a:rPr lang="en-US" altLang="en-US" sz="2200">
                <a:solidFill>
                  <a:schemeClr val="accent1"/>
                </a:solidFill>
                <a:cs typeface="Times New Roman" panose="02020603050405020304" pitchFamily="18" charset="0"/>
              </a:rPr>
              <a:t>—</a:t>
            </a:r>
            <a:r>
              <a:rPr lang="en-US" altLang="en-US" sz="2200">
                <a:solidFill>
                  <a:schemeClr val="accent1"/>
                </a:solidFill>
              </a:rPr>
              <a:t>CH</a:t>
            </a:r>
            <a:r>
              <a:rPr lang="en-US" altLang="en-US" sz="2200" baseline="-25000">
                <a:solidFill>
                  <a:schemeClr val="accent1"/>
                </a:solidFill>
              </a:rPr>
              <a:t>2</a:t>
            </a:r>
            <a:r>
              <a:rPr lang="en-US" altLang="en-US" sz="2200">
                <a:solidFill>
                  <a:schemeClr val="accent1"/>
                </a:solidFill>
                <a:cs typeface="Times New Roman" panose="02020603050405020304" pitchFamily="18" charset="0"/>
              </a:rPr>
              <a:t>—</a:t>
            </a:r>
            <a:r>
              <a:rPr lang="en-US" altLang="en-US" sz="2200">
                <a:solidFill>
                  <a:schemeClr val="accent1"/>
                </a:solidFill>
              </a:rPr>
              <a:t>CH</a:t>
            </a:r>
            <a:r>
              <a:rPr lang="en-US" altLang="en-US" sz="2200" baseline="-25000">
                <a:solidFill>
                  <a:schemeClr val="accent1"/>
                </a:solidFill>
              </a:rPr>
              <a:t>2</a:t>
            </a:r>
            <a:r>
              <a:rPr lang="en-US" altLang="en-US" sz="2200">
                <a:solidFill>
                  <a:schemeClr val="accent1"/>
                </a:solidFill>
                <a:cs typeface="Times New Roman" panose="02020603050405020304" pitchFamily="18" charset="0"/>
              </a:rPr>
              <a:t>—</a:t>
            </a:r>
            <a:r>
              <a:rPr lang="en-US" altLang="en-US" sz="2200">
                <a:solidFill>
                  <a:schemeClr val="accent1"/>
                </a:solidFill>
              </a:rPr>
              <a:t>CH</a:t>
            </a:r>
            <a:r>
              <a:rPr lang="en-US" altLang="en-US" sz="2200" baseline="-25000">
                <a:solidFill>
                  <a:schemeClr val="accent1"/>
                </a:solidFill>
              </a:rPr>
              <a:t>2</a:t>
            </a:r>
            <a:r>
              <a:rPr lang="en-US" altLang="en-US" sz="2200">
                <a:solidFill>
                  <a:schemeClr val="accent1"/>
                </a:solidFill>
                <a:cs typeface="Times New Roman" panose="02020603050405020304" pitchFamily="18" charset="0"/>
              </a:rPr>
              <a:t>—</a:t>
            </a:r>
            <a:r>
              <a:rPr lang="en-US" altLang="en-US" sz="2200">
                <a:solidFill>
                  <a:schemeClr val="accent1"/>
                </a:solidFill>
              </a:rPr>
              <a:t>CH</a:t>
            </a:r>
            <a:r>
              <a:rPr lang="en-US" altLang="en-US" sz="2200" baseline="-25000">
                <a:solidFill>
                  <a:schemeClr val="accent1"/>
                </a:solidFill>
              </a:rPr>
              <a:t>2</a:t>
            </a:r>
            <a:r>
              <a:rPr lang="en-US" altLang="en-US" sz="2200">
                <a:solidFill>
                  <a:schemeClr val="accent1"/>
                </a:solidFill>
                <a:cs typeface="Times New Roman" panose="02020603050405020304" pitchFamily="18" charset="0"/>
              </a:rPr>
              <a:t>—</a:t>
            </a:r>
            <a:r>
              <a:rPr lang="en-US" altLang="en-US" sz="2200">
                <a:solidFill>
                  <a:schemeClr val="accent1"/>
                </a:solidFill>
              </a:rPr>
              <a:t>CH</a:t>
            </a:r>
            <a:r>
              <a:rPr lang="en-US" altLang="en-US" sz="2200" baseline="-25000">
                <a:solidFill>
                  <a:schemeClr val="accent1"/>
                </a:solidFill>
              </a:rPr>
              <a:t>2</a:t>
            </a:r>
            <a:r>
              <a:rPr lang="en-US" altLang="en-US" sz="2200">
                <a:solidFill>
                  <a:schemeClr val="accent1"/>
                </a:solidFill>
                <a:cs typeface="Times New Roman" panose="02020603050405020304" pitchFamily="18" charset="0"/>
              </a:rPr>
              <a:t>—</a:t>
            </a:r>
            <a:r>
              <a:rPr lang="en-US" altLang="en-US" sz="2200">
                <a:solidFill>
                  <a:schemeClr val="accent1"/>
                </a:solidFill>
              </a:rPr>
              <a:t>COOH</a:t>
            </a:r>
          </a:p>
          <a:p>
            <a:pPr eaLnBrk="1" hangingPunct="1">
              <a:spcAft>
                <a:spcPct val="10000"/>
              </a:spcAft>
              <a:buFont typeface="Wingdings" panose="05000000000000000000" pitchFamily="2" charset="2"/>
              <a:buNone/>
            </a:pPr>
            <a:endParaRPr lang="en-US" altLang="en-US" sz="2200"/>
          </a:p>
          <a:p>
            <a:pPr eaLnBrk="1" hangingPunct="1"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altLang="en-US"/>
              <a:t>B. monounsaturated  omega-3</a:t>
            </a:r>
          </a:p>
          <a:p>
            <a:pPr eaLnBrk="1" hangingPunct="1"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altLang="en-US" sz="2200">
                <a:solidFill>
                  <a:schemeClr val="accent1"/>
                </a:solidFill>
              </a:rPr>
              <a:t>CH</a:t>
            </a:r>
            <a:r>
              <a:rPr lang="en-US" altLang="en-US" sz="2200" baseline="-25000">
                <a:solidFill>
                  <a:schemeClr val="accent1"/>
                </a:solidFill>
              </a:rPr>
              <a:t>3</a:t>
            </a:r>
            <a:r>
              <a:rPr lang="en-US" altLang="en-US" sz="2200">
                <a:solidFill>
                  <a:schemeClr val="accent1"/>
                </a:solidFill>
                <a:cs typeface="Times New Roman" panose="02020603050405020304" pitchFamily="18" charset="0"/>
              </a:rPr>
              <a:t>—</a:t>
            </a:r>
            <a:r>
              <a:rPr lang="en-US" altLang="en-US" sz="2200">
                <a:solidFill>
                  <a:schemeClr val="accent1"/>
                </a:solidFill>
              </a:rPr>
              <a:t>CH</a:t>
            </a:r>
            <a:r>
              <a:rPr lang="en-US" altLang="en-US" sz="2200" baseline="-25000">
                <a:solidFill>
                  <a:schemeClr val="accent1"/>
                </a:solidFill>
              </a:rPr>
              <a:t>2</a:t>
            </a:r>
            <a:r>
              <a:rPr lang="en-US" altLang="en-US" sz="2200">
                <a:solidFill>
                  <a:schemeClr val="accent1"/>
                </a:solidFill>
                <a:cs typeface="Times New Roman" panose="02020603050405020304" pitchFamily="18" charset="0"/>
              </a:rPr>
              <a:t>—</a:t>
            </a:r>
            <a:r>
              <a:rPr lang="en-US" altLang="en-US" sz="2200">
                <a:solidFill>
                  <a:schemeClr val="accent2"/>
                </a:solidFill>
              </a:rPr>
              <a:t>CH=CH</a:t>
            </a:r>
            <a:r>
              <a:rPr lang="en-US" altLang="en-US" sz="2200">
                <a:solidFill>
                  <a:schemeClr val="accent1"/>
                </a:solidFill>
                <a:cs typeface="Times New Roman" panose="02020603050405020304" pitchFamily="18" charset="0"/>
              </a:rPr>
              <a:t>—</a:t>
            </a:r>
            <a:r>
              <a:rPr lang="en-US" altLang="en-US" sz="2200">
                <a:solidFill>
                  <a:schemeClr val="accent1"/>
                </a:solidFill>
              </a:rPr>
              <a:t>CH</a:t>
            </a:r>
            <a:r>
              <a:rPr lang="en-US" altLang="en-US" sz="2200" baseline="-25000">
                <a:solidFill>
                  <a:schemeClr val="accent1"/>
                </a:solidFill>
              </a:rPr>
              <a:t>2</a:t>
            </a:r>
            <a:r>
              <a:rPr lang="en-US" altLang="en-US" sz="2200">
                <a:solidFill>
                  <a:schemeClr val="accent1"/>
                </a:solidFill>
                <a:cs typeface="Times New Roman" panose="02020603050405020304" pitchFamily="18" charset="0"/>
              </a:rPr>
              <a:t>—</a:t>
            </a:r>
            <a:r>
              <a:rPr lang="en-US" altLang="en-US" sz="2200">
                <a:solidFill>
                  <a:schemeClr val="accent1"/>
                </a:solidFill>
              </a:rPr>
              <a:t>CH</a:t>
            </a:r>
            <a:r>
              <a:rPr lang="en-US" altLang="en-US" sz="2200" baseline="-25000">
                <a:solidFill>
                  <a:schemeClr val="accent1"/>
                </a:solidFill>
              </a:rPr>
              <a:t>2</a:t>
            </a:r>
            <a:r>
              <a:rPr lang="en-US" altLang="en-US" sz="2200">
                <a:solidFill>
                  <a:schemeClr val="accent1"/>
                </a:solidFill>
                <a:cs typeface="Times New Roman" panose="02020603050405020304" pitchFamily="18" charset="0"/>
              </a:rPr>
              <a:t>—</a:t>
            </a:r>
            <a:r>
              <a:rPr lang="en-US" altLang="en-US" sz="2200">
                <a:solidFill>
                  <a:schemeClr val="accent1"/>
                </a:solidFill>
              </a:rPr>
              <a:t>CH</a:t>
            </a:r>
            <a:r>
              <a:rPr lang="en-US" altLang="en-US" sz="2200" baseline="-25000">
                <a:solidFill>
                  <a:schemeClr val="accent1"/>
                </a:solidFill>
              </a:rPr>
              <a:t>2</a:t>
            </a:r>
            <a:r>
              <a:rPr lang="en-US" altLang="en-US" sz="2200">
                <a:solidFill>
                  <a:schemeClr val="accent1"/>
                </a:solidFill>
                <a:cs typeface="Times New Roman" panose="02020603050405020304" pitchFamily="18" charset="0"/>
              </a:rPr>
              <a:t>—</a:t>
            </a:r>
            <a:r>
              <a:rPr lang="en-US" altLang="en-US" sz="2200">
                <a:solidFill>
                  <a:schemeClr val="accent1"/>
                </a:solidFill>
              </a:rPr>
              <a:t>CH</a:t>
            </a:r>
            <a:r>
              <a:rPr lang="en-US" altLang="en-US" sz="2200" baseline="-25000">
                <a:solidFill>
                  <a:schemeClr val="accent1"/>
                </a:solidFill>
              </a:rPr>
              <a:t>2</a:t>
            </a:r>
            <a:r>
              <a:rPr lang="en-US" altLang="en-US" sz="2200">
                <a:solidFill>
                  <a:schemeClr val="accent1"/>
                </a:solidFill>
                <a:cs typeface="Times New Roman" panose="02020603050405020304" pitchFamily="18" charset="0"/>
              </a:rPr>
              <a:t>—</a:t>
            </a:r>
            <a:r>
              <a:rPr lang="en-US" altLang="en-US" sz="2200">
                <a:solidFill>
                  <a:schemeClr val="accent1"/>
                </a:solidFill>
              </a:rPr>
              <a:t>CH</a:t>
            </a:r>
            <a:r>
              <a:rPr lang="en-US" altLang="en-US" sz="2200" baseline="-25000">
                <a:solidFill>
                  <a:schemeClr val="accent1"/>
                </a:solidFill>
              </a:rPr>
              <a:t>2</a:t>
            </a:r>
            <a:r>
              <a:rPr lang="en-US" altLang="en-US" sz="2200">
                <a:solidFill>
                  <a:schemeClr val="accent1"/>
                </a:solidFill>
                <a:cs typeface="Times New Roman" panose="02020603050405020304" pitchFamily="18" charset="0"/>
              </a:rPr>
              <a:t>—</a:t>
            </a:r>
            <a:r>
              <a:rPr lang="en-US" altLang="en-US" sz="2200">
                <a:solidFill>
                  <a:schemeClr val="accent1"/>
                </a:solidFill>
              </a:rPr>
              <a:t>COOH</a:t>
            </a:r>
          </a:p>
          <a:p>
            <a:pPr eaLnBrk="1" hangingPunct="1">
              <a:spcAft>
                <a:spcPct val="10000"/>
              </a:spcAft>
              <a:buFont typeface="Wingdings" panose="05000000000000000000" pitchFamily="2" charset="2"/>
              <a:buNone/>
            </a:pPr>
            <a:endParaRPr lang="en-US" altLang="en-US" sz="2200">
              <a:solidFill>
                <a:schemeClr val="accent1"/>
              </a:solidFill>
            </a:endParaRPr>
          </a:p>
          <a:p>
            <a:pPr eaLnBrk="1" hangingPunct="1"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altLang="en-US"/>
              <a:t>C. monounsaturated  omega-6</a:t>
            </a:r>
          </a:p>
          <a:p>
            <a:pPr eaLnBrk="1" hangingPunct="1"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altLang="en-US" sz="2200">
                <a:solidFill>
                  <a:schemeClr val="accent1"/>
                </a:solidFill>
              </a:rPr>
              <a:t>CH</a:t>
            </a:r>
            <a:r>
              <a:rPr lang="en-US" altLang="en-US" sz="2200" baseline="-25000">
                <a:solidFill>
                  <a:schemeClr val="accent1"/>
                </a:solidFill>
              </a:rPr>
              <a:t>3</a:t>
            </a:r>
            <a:r>
              <a:rPr lang="en-US" altLang="en-US" sz="2200">
                <a:solidFill>
                  <a:schemeClr val="accent1"/>
                </a:solidFill>
                <a:cs typeface="Times New Roman" panose="02020603050405020304" pitchFamily="18" charset="0"/>
              </a:rPr>
              <a:t>—</a:t>
            </a:r>
            <a:r>
              <a:rPr lang="en-US" altLang="en-US" sz="2200">
                <a:solidFill>
                  <a:schemeClr val="accent1"/>
                </a:solidFill>
              </a:rPr>
              <a:t>CH</a:t>
            </a:r>
            <a:r>
              <a:rPr lang="en-US" altLang="en-US" sz="2200" baseline="-25000">
                <a:solidFill>
                  <a:schemeClr val="accent1"/>
                </a:solidFill>
              </a:rPr>
              <a:t>2</a:t>
            </a:r>
            <a:r>
              <a:rPr lang="en-US" altLang="en-US" sz="2200">
                <a:solidFill>
                  <a:schemeClr val="accent1"/>
                </a:solidFill>
                <a:cs typeface="Times New Roman" panose="02020603050405020304" pitchFamily="18" charset="0"/>
              </a:rPr>
              <a:t>—</a:t>
            </a:r>
            <a:r>
              <a:rPr lang="en-US" altLang="en-US" sz="2200">
                <a:solidFill>
                  <a:schemeClr val="accent1"/>
                </a:solidFill>
              </a:rPr>
              <a:t>CH</a:t>
            </a:r>
            <a:r>
              <a:rPr lang="en-US" altLang="en-US" sz="2200" baseline="-25000">
                <a:solidFill>
                  <a:schemeClr val="accent1"/>
                </a:solidFill>
              </a:rPr>
              <a:t>2</a:t>
            </a:r>
            <a:r>
              <a:rPr lang="en-US" altLang="en-US" sz="2200">
                <a:solidFill>
                  <a:schemeClr val="accent1"/>
                </a:solidFill>
                <a:cs typeface="Times New Roman" panose="02020603050405020304" pitchFamily="18" charset="0"/>
              </a:rPr>
              <a:t>—</a:t>
            </a:r>
            <a:r>
              <a:rPr lang="en-US" altLang="en-US" sz="2200">
                <a:solidFill>
                  <a:schemeClr val="accent1"/>
                </a:solidFill>
              </a:rPr>
              <a:t>CH</a:t>
            </a:r>
            <a:r>
              <a:rPr lang="en-US" altLang="en-US" sz="2200" baseline="-25000">
                <a:solidFill>
                  <a:schemeClr val="accent1"/>
                </a:solidFill>
              </a:rPr>
              <a:t>2</a:t>
            </a:r>
            <a:r>
              <a:rPr lang="en-US" altLang="en-US" sz="2200">
                <a:solidFill>
                  <a:schemeClr val="accent1"/>
                </a:solidFill>
                <a:cs typeface="Times New Roman" panose="02020603050405020304" pitchFamily="18" charset="0"/>
              </a:rPr>
              <a:t>—</a:t>
            </a:r>
            <a:r>
              <a:rPr lang="en-US" altLang="en-US" sz="2200">
                <a:solidFill>
                  <a:schemeClr val="accent1"/>
                </a:solidFill>
              </a:rPr>
              <a:t>CH</a:t>
            </a:r>
            <a:r>
              <a:rPr lang="en-US" altLang="en-US" sz="2200" baseline="-25000">
                <a:solidFill>
                  <a:schemeClr val="accent1"/>
                </a:solidFill>
              </a:rPr>
              <a:t>2</a:t>
            </a:r>
            <a:r>
              <a:rPr lang="en-US" altLang="en-US" sz="2200">
                <a:solidFill>
                  <a:schemeClr val="accent1"/>
                </a:solidFill>
                <a:cs typeface="Times New Roman" panose="02020603050405020304" pitchFamily="18" charset="0"/>
              </a:rPr>
              <a:t>—</a:t>
            </a:r>
            <a:r>
              <a:rPr lang="en-US" altLang="en-US" sz="2200">
                <a:solidFill>
                  <a:schemeClr val="accent2"/>
                </a:solidFill>
              </a:rPr>
              <a:t>CH=CH</a:t>
            </a:r>
            <a:r>
              <a:rPr lang="en-US" altLang="en-US" sz="2200">
                <a:solidFill>
                  <a:schemeClr val="accent1"/>
                </a:solidFill>
                <a:cs typeface="Times New Roman" panose="02020603050405020304" pitchFamily="18" charset="0"/>
              </a:rPr>
              <a:t>—</a:t>
            </a:r>
            <a:r>
              <a:rPr lang="en-US" altLang="en-US" sz="2200">
                <a:solidFill>
                  <a:schemeClr val="accent1"/>
                </a:solidFill>
              </a:rPr>
              <a:t>CH</a:t>
            </a:r>
            <a:r>
              <a:rPr lang="en-US" altLang="en-US" sz="2200" baseline="-25000">
                <a:solidFill>
                  <a:schemeClr val="accent1"/>
                </a:solidFill>
              </a:rPr>
              <a:t>2</a:t>
            </a:r>
            <a:r>
              <a:rPr lang="en-US" altLang="en-US" sz="2200">
                <a:solidFill>
                  <a:schemeClr val="accent1"/>
                </a:solidFill>
                <a:cs typeface="Times New Roman" panose="02020603050405020304" pitchFamily="18" charset="0"/>
              </a:rPr>
              <a:t>—</a:t>
            </a:r>
            <a:r>
              <a:rPr lang="en-US" altLang="en-US" sz="2200">
                <a:solidFill>
                  <a:schemeClr val="accent1"/>
                </a:solidFill>
              </a:rPr>
              <a:t>CH</a:t>
            </a:r>
            <a:r>
              <a:rPr lang="en-US" altLang="en-US" sz="2200" baseline="-25000">
                <a:solidFill>
                  <a:schemeClr val="accent1"/>
                </a:solidFill>
              </a:rPr>
              <a:t>2</a:t>
            </a:r>
            <a:r>
              <a:rPr lang="en-US" altLang="en-US" sz="2200">
                <a:solidFill>
                  <a:schemeClr val="accent1"/>
                </a:solidFill>
                <a:cs typeface="Times New Roman" panose="02020603050405020304" pitchFamily="18" charset="0"/>
              </a:rPr>
              <a:t>—</a:t>
            </a:r>
            <a:r>
              <a:rPr lang="en-US" altLang="en-US" sz="2200">
                <a:solidFill>
                  <a:schemeClr val="accent1"/>
                </a:solidFill>
              </a:rPr>
              <a:t>COOH</a:t>
            </a:r>
          </a:p>
          <a:p>
            <a:pPr eaLnBrk="1" hangingPunct="1">
              <a:spcAft>
                <a:spcPct val="10000"/>
              </a:spcAft>
              <a:buFont typeface="Wingdings" panose="05000000000000000000" pitchFamily="2" charset="2"/>
              <a:buNone/>
            </a:pPr>
            <a:endParaRPr lang="en-US" altLang="en-US" sz="2200">
              <a:solidFill>
                <a:schemeClr val="accent1"/>
              </a:solidFill>
            </a:endParaRPr>
          </a:p>
        </p:txBody>
      </p:sp>
      <p:sp>
        <p:nvSpPr>
          <p:cNvPr id="48132" name="Slide Number Placeholder 5">
            <a:extLst>
              <a:ext uri="{FF2B5EF4-FFF2-40B4-BE49-F238E27FC236}">
                <a16:creationId xmlns:a16="http://schemas.microsoft.com/office/drawing/2014/main" id="{82CC6BAF-7560-483D-A8E4-2BEE5A49A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552A67-7ED4-47F2-A9A1-89D32FC4CBB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</p:spTree>
  </p:cSld>
  <p:clrMapOvr>
    <a:masterClrMapping/>
  </p:clrMapOvr>
  <p:transition spd="med">
    <p:dissolve/>
    <p:sndAc>
      <p:stSnd>
        <p:snd r:embed="rId3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4CF0C2F6-AB0D-40BE-8841-B60FD82C2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Types of Lipids</a:t>
            </a:r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67724C60-39C5-4EE8-BE63-133DD743BA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The types of lipids containing fatty acids are</a:t>
            </a:r>
          </a:p>
          <a:p>
            <a:pPr eaLnBrk="1" hangingPunct="1"/>
            <a:r>
              <a:rPr lang="en-US" altLang="en-US"/>
              <a:t>Waxes.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Fats and oils (triacylglycerols).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Glycerophospholipids.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           </a:t>
            </a:r>
          </a:p>
          <a:p>
            <a:pPr eaLnBrk="1" hangingPunct="1"/>
            <a:r>
              <a:rPr lang="en-US" altLang="en-US"/>
              <a:t>Prostaglandins.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11268" name="Slide Number Placeholder 5">
            <a:extLst>
              <a:ext uri="{FF2B5EF4-FFF2-40B4-BE49-F238E27FC236}">
                <a16:creationId xmlns:a16="http://schemas.microsoft.com/office/drawing/2014/main" id="{71019161-D977-43F1-9B3C-C8EAD39CA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961800-7DBB-4030-9C75-47AAFE6A8A0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</p:spTree>
  </p:cSld>
  <p:clrMapOvr>
    <a:masterClrMapping/>
  </p:clrMapOvr>
  <p:transition spd="med">
    <p:dissolve/>
    <p:sndAc>
      <p:stSnd>
        <p:snd r:embed="rId3" name="c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CA0B0BB-FC82-4584-B5AF-B12957A1BD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Structures of Lipids</a:t>
            </a: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90A50070-3731-436F-8716-070C54D809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</a:p>
        </p:txBody>
      </p:sp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B4216DBC-92DB-4B10-B874-D89123233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815F9D-D8D1-4E7F-A741-D03922D7894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graphicFrame>
        <p:nvGraphicFramePr>
          <p:cNvPr id="13317" name="Object 3">
            <a:extLst>
              <a:ext uri="{FF2B5EF4-FFF2-40B4-BE49-F238E27FC236}">
                <a16:creationId xmlns:a16="http://schemas.microsoft.com/office/drawing/2014/main" id="{78234DB9-230E-49DC-AC63-5CA676FD73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1524000"/>
          <a:ext cx="5029200" cy="474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0" imgH="0" progId="Paint.Picture">
                  <p:embed/>
                </p:oleObj>
              </mc:Choice>
              <mc:Fallback>
                <p:oleObj name="Bitmap Image" r:id="rId4" imgW="0" imgH="0" progId="Paint.Picture">
                  <p:embed/>
                  <p:pic>
                    <p:nvPicPr>
                      <p:cNvPr id="13317" name="Object 3">
                        <a:extLst>
                          <a:ext uri="{FF2B5EF4-FFF2-40B4-BE49-F238E27FC236}">
                            <a16:creationId xmlns:a16="http://schemas.microsoft.com/office/drawing/2014/main" id="{78234DB9-230E-49DC-AC63-5CA676FD73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524000"/>
                        <a:ext cx="5029200" cy="474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Rectangle 7">
            <a:extLst>
              <a:ext uri="{FF2B5EF4-FFF2-40B4-BE49-F238E27FC236}">
                <a16:creationId xmlns:a16="http://schemas.microsoft.com/office/drawing/2014/main" id="{9769456D-7714-4DB5-8953-C9AB2F69C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6324600"/>
            <a:ext cx="5486400" cy="230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IQ" altLang="en-US" sz="900"/>
          </a:p>
        </p:txBody>
      </p:sp>
    </p:spTree>
  </p:cSld>
  <p:clrMapOvr>
    <a:masterClrMapping/>
  </p:clrMapOvr>
  <p:transition spd="med">
    <p:dissolve/>
    <p:sndAc>
      <p:stSnd>
        <p:snd r:embed="rId3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0FB8CD02-880E-4EB2-BF50-3148E8CF80F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6875463" cy="45307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b="1"/>
              <a:t>Fatty Acids </a:t>
            </a:r>
          </a:p>
        </p:txBody>
      </p:sp>
      <p:graphicFrame>
        <p:nvGraphicFramePr>
          <p:cNvPr id="15363" name="Object 5">
            <a:extLst>
              <a:ext uri="{FF2B5EF4-FFF2-40B4-BE49-F238E27FC236}">
                <a16:creationId xmlns:a16="http://schemas.microsoft.com/office/drawing/2014/main" id="{827B562C-FF91-4E0E-9E60-15B237863288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3352800" y="2286000"/>
          <a:ext cx="236855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0" imgH="0" progId="Paint.Picture">
                  <p:embed/>
                </p:oleObj>
              </mc:Choice>
              <mc:Fallback>
                <p:oleObj name="Bitmap Image" r:id="rId4" imgW="0" imgH="0" progId="Paint.Picture">
                  <p:embed/>
                  <p:pic>
                    <p:nvPicPr>
                      <p:cNvPr id="15363" name="Object 5">
                        <a:extLst>
                          <a:ext uri="{FF2B5EF4-FFF2-40B4-BE49-F238E27FC236}">
                            <a16:creationId xmlns:a16="http://schemas.microsoft.com/office/drawing/2014/main" id="{827B562C-FF91-4E0E-9E60-15B2378632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286000"/>
                        <a:ext cx="236855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Slide Number Placeholder 6">
            <a:extLst>
              <a:ext uri="{FF2B5EF4-FFF2-40B4-BE49-F238E27FC236}">
                <a16:creationId xmlns:a16="http://schemas.microsoft.com/office/drawing/2014/main" id="{514234FC-4FA0-4E35-A8F2-7BF4202B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E1C153-27DF-474B-8F1C-ABD8E0641A8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107042F0-9E00-43EF-82EF-86C753FFA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867400"/>
            <a:ext cx="3200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IQ" altLang="en-US" sz="1800"/>
          </a:p>
        </p:txBody>
      </p:sp>
    </p:spTree>
  </p:cSld>
  <p:clrMapOvr>
    <a:masterClrMapping/>
  </p:clrMapOvr>
  <p:transition spd="med">
    <p:dissolve/>
    <p:sndAc>
      <p:stSnd>
        <p:snd r:embed="rId3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C6D68DD-2C66-48D0-856A-10DB9AD13F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Fatty Acids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92CD57E-09E6-48E2-A9B9-18EEE1BB6C1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5715000" cy="5943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accent2"/>
                </a:solidFill>
              </a:rPr>
              <a:t>Fatty acids </a:t>
            </a:r>
            <a:endParaRPr lang="en-US" altLang="en-US"/>
          </a:p>
          <a:p>
            <a:pPr eaLnBrk="1" hangingPunct="1"/>
            <a:r>
              <a:rPr lang="en-US" altLang="en-US"/>
              <a:t>Are long-chain carboxylic acids.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Typically contain 12-18 carbon atoms.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Are insoluble in water.</a:t>
            </a:r>
          </a:p>
          <a:p>
            <a:pPr eaLnBrk="1" hangingPunct="1"/>
            <a:r>
              <a:rPr lang="en-US" altLang="en-US"/>
              <a:t>Can be saturated or unsaturated.</a:t>
            </a:r>
          </a:p>
          <a:p>
            <a:pPr eaLnBrk="1" hangingPunct="1"/>
            <a:endParaRPr lang="en-US" altLang="en-US"/>
          </a:p>
        </p:txBody>
      </p:sp>
      <p:graphicFrame>
        <p:nvGraphicFramePr>
          <p:cNvPr id="17412" name="Object 5">
            <a:extLst>
              <a:ext uri="{FF2B5EF4-FFF2-40B4-BE49-F238E27FC236}">
                <a16:creationId xmlns:a16="http://schemas.microsoft.com/office/drawing/2014/main" id="{E67B12E7-BD82-4840-9F73-F1E64C57B490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524625" y="1676400"/>
          <a:ext cx="2619375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0" imgH="0" progId="Paint.Picture">
                  <p:embed/>
                </p:oleObj>
              </mc:Choice>
              <mc:Fallback>
                <p:oleObj name="Bitmap Image" r:id="rId4" imgW="0" imgH="0" progId="Paint.Picture">
                  <p:embed/>
                  <p:pic>
                    <p:nvPicPr>
                      <p:cNvPr id="17412" name="Object 5">
                        <a:extLst>
                          <a:ext uri="{FF2B5EF4-FFF2-40B4-BE49-F238E27FC236}">
                            <a16:creationId xmlns:a16="http://schemas.microsoft.com/office/drawing/2014/main" id="{E67B12E7-BD82-4840-9F73-F1E64C57B4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1676400"/>
                        <a:ext cx="2619375" cy="387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Slide Number Placeholder 6">
            <a:extLst>
              <a:ext uri="{FF2B5EF4-FFF2-40B4-BE49-F238E27FC236}">
                <a16:creationId xmlns:a16="http://schemas.microsoft.com/office/drawing/2014/main" id="{6145875D-0F17-401A-BFAC-A20D70B8F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45E914-C4AD-4DBE-8848-8F064F1CEBE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7414" name="Rectangle 4">
            <a:extLst>
              <a:ext uri="{FF2B5EF4-FFF2-40B4-BE49-F238E27FC236}">
                <a16:creationId xmlns:a16="http://schemas.microsoft.com/office/drawing/2014/main" id="{DA39CD81-A5EC-469E-8F91-238A031F9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6324600"/>
            <a:ext cx="2971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IQ" altLang="en-US" sz="1800"/>
          </a:p>
        </p:txBody>
      </p:sp>
    </p:spTree>
  </p:cSld>
  <p:clrMapOvr>
    <a:masterClrMapping/>
  </p:clrMapOvr>
  <p:transition spd="med">
    <p:dissolve/>
    <p:sndAc>
      <p:stSnd>
        <p:snd r:embed="rId3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9957186-3EB2-42AF-A08A-5EA58DAFF3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Fatty Acid Formulas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DA8C7F2-9A3C-4BA7-8DF9-45CB836193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991600" cy="55626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altLang="en-US"/>
              <a:t>The </a:t>
            </a:r>
            <a:r>
              <a:rPr lang="en-US" altLang="en-US">
                <a:solidFill>
                  <a:schemeClr val="accent2"/>
                </a:solidFill>
              </a:rPr>
              <a:t>formulas for fatty acids</a:t>
            </a:r>
            <a:r>
              <a:rPr lang="en-US" altLang="en-US"/>
              <a:t> are written as 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</a:pPr>
            <a:r>
              <a:rPr lang="en-US" altLang="en-US"/>
              <a:t>Condensed formulas.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</a:pPr>
            <a:r>
              <a:rPr lang="en-US" altLang="en-US"/>
              <a:t>Line-bond formulas.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</a:pPr>
            <a:r>
              <a:rPr lang="en-US" altLang="en-US"/>
              <a:t>For example caprylic acid with 8 carbon atoms.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altLang="en-US"/>
              <a:t> 	CH</a:t>
            </a:r>
            <a:r>
              <a:rPr lang="en-US" altLang="en-US" baseline="-25000"/>
              <a:t>3</a:t>
            </a:r>
            <a:r>
              <a:rPr lang="en-US" altLang="en-US">
                <a:cs typeface="Times New Roman" panose="02020603050405020304" pitchFamily="18" charset="0"/>
              </a:rPr>
              <a:t>—</a:t>
            </a:r>
            <a:r>
              <a:rPr lang="en-US" altLang="en-US"/>
              <a:t>(CH</a:t>
            </a:r>
            <a:r>
              <a:rPr lang="en-US" altLang="en-US" baseline="-25000"/>
              <a:t>2</a:t>
            </a:r>
            <a:r>
              <a:rPr lang="en-US" altLang="en-US"/>
              <a:t>)</a:t>
            </a:r>
            <a:r>
              <a:rPr lang="en-US" altLang="en-US" baseline="-25000"/>
              <a:t>6</a:t>
            </a:r>
            <a:r>
              <a:rPr lang="en-US" altLang="en-US">
                <a:cs typeface="Times New Roman" panose="02020603050405020304" pitchFamily="18" charset="0"/>
              </a:rPr>
              <a:t>—</a:t>
            </a:r>
            <a:r>
              <a:rPr lang="en-US" altLang="en-US"/>
              <a:t>COOH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altLang="en-US"/>
              <a:t>	CH</a:t>
            </a:r>
            <a:r>
              <a:rPr lang="en-US" altLang="en-US" baseline="-25000"/>
              <a:t>3</a:t>
            </a:r>
            <a:r>
              <a:rPr lang="en-US" altLang="en-US">
                <a:cs typeface="Times New Roman" panose="02020603050405020304" pitchFamily="18" charset="0"/>
              </a:rPr>
              <a:t>—</a:t>
            </a:r>
            <a:r>
              <a:rPr lang="en-US" altLang="en-US"/>
              <a:t>CH</a:t>
            </a:r>
            <a:r>
              <a:rPr lang="en-US" altLang="en-US" baseline="-25000"/>
              <a:t>2</a:t>
            </a:r>
            <a:r>
              <a:rPr lang="en-US" altLang="en-US">
                <a:cs typeface="Times New Roman" panose="02020603050405020304" pitchFamily="18" charset="0"/>
              </a:rPr>
              <a:t>—</a:t>
            </a:r>
            <a:r>
              <a:rPr lang="en-US" altLang="en-US"/>
              <a:t>CH</a:t>
            </a:r>
            <a:r>
              <a:rPr lang="en-US" altLang="en-US" baseline="-25000"/>
              <a:t>2</a:t>
            </a:r>
            <a:r>
              <a:rPr lang="en-US" altLang="en-US">
                <a:cs typeface="Times New Roman" panose="02020603050405020304" pitchFamily="18" charset="0"/>
              </a:rPr>
              <a:t>—</a:t>
            </a:r>
            <a:r>
              <a:rPr lang="en-US" altLang="en-US"/>
              <a:t>CH</a:t>
            </a:r>
            <a:r>
              <a:rPr lang="en-US" altLang="en-US" baseline="-25000"/>
              <a:t>2</a:t>
            </a:r>
            <a:r>
              <a:rPr lang="en-US" altLang="en-US">
                <a:cs typeface="Times New Roman" panose="02020603050405020304" pitchFamily="18" charset="0"/>
              </a:rPr>
              <a:t>—</a:t>
            </a:r>
            <a:r>
              <a:rPr lang="en-US" altLang="en-US"/>
              <a:t>CH</a:t>
            </a:r>
            <a:r>
              <a:rPr lang="en-US" altLang="en-US" baseline="-25000"/>
              <a:t>2</a:t>
            </a:r>
            <a:r>
              <a:rPr lang="en-US" altLang="en-US">
                <a:cs typeface="Times New Roman" panose="02020603050405020304" pitchFamily="18" charset="0"/>
              </a:rPr>
              <a:t>—</a:t>
            </a:r>
            <a:r>
              <a:rPr lang="en-US" altLang="en-US"/>
              <a:t>CH</a:t>
            </a:r>
            <a:r>
              <a:rPr lang="en-US" altLang="en-US" baseline="-25000"/>
              <a:t>2</a:t>
            </a:r>
            <a:r>
              <a:rPr lang="en-US" altLang="en-US">
                <a:cs typeface="Times New Roman" panose="02020603050405020304" pitchFamily="18" charset="0"/>
              </a:rPr>
              <a:t>—</a:t>
            </a:r>
            <a:r>
              <a:rPr lang="en-US" altLang="en-US"/>
              <a:t>CH</a:t>
            </a:r>
            <a:r>
              <a:rPr lang="en-US" altLang="en-US" baseline="-25000"/>
              <a:t>2</a:t>
            </a:r>
            <a:r>
              <a:rPr lang="en-US" altLang="en-US">
                <a:cs typeface="Times New Roman" panose="02020603050405020304" pitchFamily="18" charset="0"/>
              </a:rPr>
              <a:t>—</a:t>
            </a:r>
            <a:r>
              <a:rPr lang="en-US" altLang="en-US"/>
              <a:t>COOH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altLang="en-US"/>
              <a:t>							            	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590BC7A4-E16C-487F-81D1-B00FA77ED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6B7609-4D0C-4143-8199-E8F7748481F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graphicFrame>
        <p:nvGraphicFramePr>
          <p:cNvPr id="19461" name="Object 4">
            <a:extLst>
              <a:ext uri="{FF2B5EF4-FFF2-40B4-BE49-F238E27FC236}">
                <a16:creationId xmlns:a16="http://schemas.microsoft.com/office/drawing/2014/main" id="{9802C731-7A2C-4341-8D94-5CF8499069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5213350"/>
          <a:ext cx="42672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2190750" imgH="571500" progId="ChemWindow.Document">
                  <p:embed/>
                </p:oleObj>
              </mc:Choice>
              <mc:Fallback>
                <p:oleObj name="Document" r:id="rId4" imgW="2190750" imgH="571500" progId="ChemWindow.Document">
                  <p:embed/>
                  <p:pic>
                    <p:nvPicPr>
                      <p:cNvPr id="19461" name="Object 4">
                        <a:extLst>
                          <a:ext uri="{FF2B5EF4-FFF2-40B4-BE49-F238E27FC236}">
                            <a16:creationId xmlns:a16="http://schemas.microsoft.com/office/drawing/2014/main" id="{9802C731-7A2C-4341-8D94-5CF8499069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213350"/>
                        <a:ext cx="42672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dissolve/>
    <p:sndAc>
      <p:stSnd>
        <p:snd r:embed="rId3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F2C9F81E-7E15-47F7-9535-5339230F9E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Saturated Fatty Acids</a:t>
            </a: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3310AF7-37E5-4B1F-87F7-531BA0A9BD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6400800" cy="6096000"/>
          </a:xfrm>
        </p:spPr>
        <p:txBody>
          <a:bodyPr/>
          <a:lstStyle/>
          <a:p>
            <a:pPr eaLnBrk="1" hangingPunct="1">
              <a:spcBef>
                <a:spcPct val="15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accent2"/>
                </a:solidFill>
              </a:rPr>
              <a:t>Saturated fatty acids</a:t>
            </a:r>
            <a:r>
              <a:rPr lang="en-US" altLang="en-US"/>
              <a:t> have</a:t>
            </a:r>
          </a:p>
          <a:p>
            <a:pPr eaLnBrk="1" hangingPunct="1">
              <a:spcBef>
                <a:spcPct val="15000"/>
              </a:spcBef>
              <a:spcAft>
                <a:spcPct val="5000"/>
              </a:spcAft>
            </a:pPr>
            <a:r>
              <a:rPr lang="en-US" altLang="en-US"/>
              <a:t>Single C–C bonds.Molecules that fit closely together in a regular pattern.Strong attractions between fatty acid chains.High melting points that make them solids at room temperature</a:t>
            </a:r>
          </a:p>
        </p:txBody>
      </p:sp>
      <p:sp>
        <p:nvSpPr>
          <p:cNvPr id="21508" name="Slide Number Placeholder 5">
            <a:extLst>
              <a:ext uri="{FF2B5EF4-FFF2-40B4-BE49-F238E27FC236}">
                <a16:creationId xmlns:a16="http://schemas.microsoft.com/office/drawing/2014/main" id="{73438E81-F6DE-47BE-A3E7-DA40F87D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CBE292-B27A-4C21-98B2-65ECD266770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graphicFrame>
        <p:nvGraphicFramePr>
          <p:cNvPr id="21509" name="Object 4">
            <a:extLst>
              <a:ext uri="{FF2B5EF4-FFF2-40B4-BE49-F238E27FC236}">
                <a16:creationId xmlns:a16="http://schemas.microsoft.com/office/drawing/2014/main" id="{BE7D4FEA-0031-443D-877D-8B62E86ADE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1752600"/>
          <a:ext cx="2506663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0" imgH="0" progId="Paint.Picture">
                  <p:embed/>
                </p:oleObj>
              </mc:Choice>
              <mc:Fallback>
                <p:oleObj name="Bitmap Image" r:id="rId4" imgW="0" imgH="0" progId="Paint.Picture">
                  <p:embed/>
                  <p:pic>
                    <p:nvPicPr>
                      <p:cNvPr id="21509" name="Object 4">
                        <a:extLst>
                          <a:ext uri="{FF2B5EF4-FFF2-40B4-BE49-F238E27FC236}">
                            <a16:creationId xmlns:a16="http://schemas.microsoft.com/office/drawing/2014/main" id="{BE7D4FEA-0031-443D-877D-8B62E86ADE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752600"/>
                        <a:ext cx="2506663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5">
            <a:extLst>
              <a:ext uri="{FF2B5EF4-FFF2-40B4-BE49-F238E27FC236}">
                <a16:creationId xmlns:a16="http://schemas.microsoft.com/office/drawing/2014/main" id="{B82D3B30-94EB-41DE-AF23-1FF4387DF7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5181600"/>
          <a:ext cx="5791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0" imgH="0" progId="Paint.Picture">
                  <p:embed/>
                </p:oleObj>
              </mc:Choice>
              <mc:Fallback>
                <p:oleObj name="Bitmap Image" r:id="rId6" imgW="0" imgH="0" progId="Paint.Picture">
                  <p:embed/>
                  <p:pic>
                    <p:nvPicPr>
                      <p:cNvPr id="21510" name="Object 5">
                        <a:extLst>
                          <a:ext uri="{FF2B5EF4-FFF2-40B4-BE49-F238E27FC236}">
                            <a16:creationId xmlns:a16="http://schemas.microsoft.com/office/drawing/2014/main" id="{B82D3B30-94EB-41DE-AF23-1FF4387DF7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181600"/>
                        <a:ext cx="57912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Rectangle 6">
            <a:extLst>
              <a:ext uri="{FF2B5EF4-FFF2-40B4-BE49-F238E27FC236}">
                <a16:creationId xmlns:a16="http://schemas.microsoft.com/office/drawing/2014/main" id="{9D3C8ACD-7BB6-4E2C-88FB-1C6BF2CF7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6248400"/>
            <a:ext cx="6248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IQ" altLang="en-US" sz="1800"/>
          </a:p>
        </p:txBody>
      </p:sp>
    </p:spTree>
  </p:cSld>
  <p:clrMapOvr>
    <a:masterClrMapping/>
  </p:clrMapOvr>
  <p:transition spd="med">
    <p:dissolve/>
    <p:sndAc>
      <p:stSnd>
        <p:snd r:embed="rId3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B24842B6-05B3-4879-80CA-84310B96EB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Some Saturated Fatty Acids</a:t>
            </a: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B7875A37-14CA-4D60-B6C8-37742FF9FB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75438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/>
              <a:t> </a:t>
            </a:r>
          </a:p>
        </p:txBody>
      </p:sp>
      <p:sp>
        <p:nvSpPr>
          <p:cNvPr id="23556" name="Slide Number Placeholder 5">
            <a:extLst>
              <a:ext uri="{FF2B5EF4-FFF2-40B4-BE49-F238E27FC236}">
                <a16:creationId xmlns:a16="http://schemas.microsoft.com/office/drawing/2014/main" id="{3DB028AD-8315-4AB9-B5E5-B951CC3D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EFB94E-3DC8-496D-9C23-18D8FA56538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pic>
        <p:nvPicPr>
          <p:cNvPr id="23557" name="Picture 3" descr="tlc1f18T01A_a">
            <a:extLst>
              <a:ext uri="{FF2B5EF4-FFF2-40B4-BE49-F238E27FC236}">
                <a16:creationId xmlns:a16="http://schemas.microsoft.com/office/drawing/2014/main" id="{05BEF378-BB7D-4CEF-931E-095515751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70104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5">
            <a:extLst>
              <a:ext uri="{FF2B5EF4-FFF2-40B4-BE49-F238E27FC236}">
                <a16:creationId xmlns:a16="http://schemas.microsoft.com/office/drawing/2014/main" id="{9D09E862-49BB-4C4F-8256-DEE52F7D4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6019800"/>
            <a:ext cx="6248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IQ" altLang="en-US" sz="1800"/>
          </a:p>
        </p:txBody>
      </p:sp>
    </p:spTree>
  </p:cSld>
  <p:clrMapOvr>
    <a:masterClrMapping/>
  </p:clrMapOvr>
  <p:transition spd="med">
    <p:dissolve/>
    <p:sndAc>
      <p:stSnd>
        <p:snd r:embed="rId3" name="camera.wav"/>
      </p:stSnd>
    </p:sndAc>
  </p:transition>
</p:sld>
</file>

<file path=ppt/theme/theme1.xml><?xml version="1.0" encoding="utf-8"?>
<a:theme xmlns:a="http://schemas.openxmlformats.org/drawingml/2006/main" name="Radial">
  <a:themeElements>
    <a:clrScheme name="Radial 12">
      <a:dk1>
        <a:srgbClr val="000000"/>
      </a:dk1>
      <a:lt1>
        <a:srgbClr val="FFFFFF"/>
      </a:lt1>
      <a:dk2>
        <a:srgbClr val="FFFFFF"/>
      </a:dk2>
      <a:lt2>
        <a:srgbClr val="FF9900"/>
      </a:lt2>
      <a:accent1>
        <a:srgbClr val="99CCFF"/>
      </a:accent1>
      <a:accent2>
        <a:srgbClr val="CC0000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0000"/>
      </a:accent6>
      <a:hlink>
        <a:srgbClr val="FF9900"/>
      </a:hlink>
      <a:folHlink>
        <a:srgbClr val="3333FF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1">
        <a:dk1>
          <a:srgbClr val="000000"/>
        </a:dk1>
        <a:lt1>
          <a:srgbClr val="FFFFFF"/>
        </a:lt1>
        <a:dk2>
          <a:srgbClr val="FFFFFF"/>
        </a:dk2>
        <a:lt2>
          <a:srgbClr val="00CC00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12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99CCF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0000"/>
        </a:accent6>
        <a:hlink>
          <a:srgbClr val="FF9900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13">
        <a:dk1>
          <a:srgbClr val="000000"/>
        </a:dk1>
        <a:lt1>
          <a:srgbClr val="FFFFFF"/>
        </a:lt1>
        <a:dk2>
          <a:srgbClr val="336699"/>
        </a:dk2>
        <a:lt2>
          <a:srgbClr val="FF6600"/>
        </a:lt2>
        <a:accent1>
          <a:srgbClr val="00808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5C00"/>
        </a:accent6>
        <a:hlink>
          <a:srgbClr val="FF66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99CCF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0000"/>
        </a:accent6>
        <a:hlink>
          <a:srgbClr val="FF9900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4">
        <a:dk1>
          <a:srgbClr val="000000"/>
        </a:dk1>
        <a:lt1>
          <a:srgbClr val="FFFFFF"/>
        </a:lt1>
        <a:dk2>
          <a:srgbClr val="336699"/>
        </a:dk2>
        <a:lt2>
          <a:srgbClr val="FF6600"/>
        </a:lt2>
        <a:accent1>
          <a:srgbClr val="00808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5C00"/>
        </a:accent6>
        <a:hlink>
          <a:srgbClr val="FF66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99CCF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0000"/>
        </a:accent6>
        <a:hlink>
          <a:srgbClr val="FF9900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FFFFF"/>
        </a:lt1>
        <a:dk2>
          <a:srgbClr val="336699"/>
        </a:dk2>
        <a:lt2>
          <a:srgbClr val="FF6600"/>
        </a:lt2>
        <a:accent1>
          <a:srgbClr val="00808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5C00"/>
        </a:accent6>
        <a:hlink>
          <a:srgbClr val="FF66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99CCF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0000"/>
        </a:accent6>
        <a:hlink>
          <a:srgbClr val="FF9900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336699"/>
        </a:dk2>
        <a:lt2>
          <a:srgbClr val="FF6600"/>
        </a:lt2>
        <a:accent1>
          <a:srgbClr val="00808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5C00"/>
        </a:accent6>
        <a:hlink>
          <a:srgbClr val="FF66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4.2 Atomic Spectra and Energy Levels</Template>
  <TotalTime>1228</TotalTime>
  <Words>721</Words>
  <Application>Microsoft Office PowerPoint</Application>
  <PresentationFormat>On-screen Show (4:3)</PresentationFormat>
  <Paragraphs>161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Arial Black</vt:lpstr>
      <vt:lpstr>Times New Roman</vt:lpstr>
      <vt:lpstr>Wingdings</vt:lpstr>
      <vt:lpstr>Radial</vt:lpstr>
      <vt:lpstr>2_Custom Design</vt:lpstr>
      <vt:lpstr>1_Custom Design</vt:lpstr>
      <vt:lpstr>Custom Design</vt:lpstr>
      <vt:lpstr>Bitmap Image</vt:lpstr>
      <vt:lpstr>Document</vt:lpstr>
      <vt:lpstr>Lipids</vt:lpstr>
      <vt:lpstr>Lipids</vt:lpstr>
      <vt:lpstr>Types of Lipids</vt:lpstr>
      <vt:lpstr>Structures of Lipids</vt:lpstr>
      <vt:lpstr>PowerPoint Presentation</vt:lpstr>
      <vt:lpstr>Fatty Acids</vt:lpstr>
      <vt:lpstr>Fatty Acid Formulas</vt:lpstr>
      <vt:lpstr>Saturated Fatty Acids</vt:lpstr>
      <vt:lpstr>Some Saturated Fatty Acids</vt:lpstr>
      <vt:lpstr>Unsaturated Fatty Acids</vt:lpstr>
      <vt:lpstr>Properties of Unsaturated Fatty Acids</vt:lpstr>
      <vt:lpstr>Unsaturated Fatty Acids</vt:lpstr>
      <vt:lpstr>Comparing Melting Points of Some Fatty Acids</vt:lpstr>
      <vt:lpstr>Learning Check </vt:lpstr>
      <vt:lpstr>Solution </vt:lpstr>
      <vt:lpstr>Prostaglandins</vt:lpstr>
      <vt:lpstr>Prostaglandins in the Body</vt:lpstr>
      <vt:lpstr>Omega-6 and Omega 3- Fatty Acids</vt:lpstr>
      <vt:lpstr>Some Omega-6 and Omega-3  Fatty Acids</vt:lpstr>
      <vt:lpstr>Learning Check</vt:lpstr>
      <vt:lpstr>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</dc:title>
  <dc:creator>Timberlake</dc:creator>
  <cp:lastModifiedBy>haider sabih</cp:lastModifiedBy>
  <cp:revision>123</cp:revision>
  <dcterms:created xsi:type="dcterms:W3CDTF">2000-08-19T22:52:03Z</dcterms:created>
  <dcterms:modified xsi:type="dcterms:W3CDTF">2024-02-25T14:54:29Z</dcterms:modified>
</cp:coreProperties>
</file>