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06" r:id="rId3"/>
    <p:sldId id="333" r:id="rId4"/>
    <p:sldId id="335" r:id="rId5"/>
    <p:sldId id="256" r:id="rId6"/>
    <p:sldId id="257" r:id="rId7"/>
    <p:sldId id="258" r:id="rId8"/>
    <p:sldId id="259" r:id="rId9"/>
    <p:sldId id="26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183" autoAdjust="0"/>
  </p:normalViewPr>
  <p:slideViewPr>
    <p:cSldViewPr>
      <p:cViewPr varScale="1">
        <p:scale>
          <a:sx n="69" d="100"/>
          <a:sy n="69" d="100"/>
        </p:scale>
        <p:origin x="185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323C-ABCC-4C40-AB59-3109F7142E90}" type="datetimeFigureOut">
              <a:rPr lang="en-US" smtClean="0"/>
              <a:pPr/>
              <a:t>12/20/2025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59A7-3820-413B-911E-9A6C915575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323C-ABCC-4C40-AB59-3109F7142E90}" type="datetimeFigureOut">
              <a:rPr lang="en-US" smtClean="0"/>
              <a:pPr/>
              <a:t>12/20/2025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59A7-3820-413B-911E-9A6C915575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323C-ABCC-4C40-AB59-3109F7142E90}" type="datetimeFigureOut">
              <a:rPr lang="en-US" smtClean="0"/>
              <a:pPr/>
              <a:t>12/20/2025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59A7-3820-413B-911E-9A6C915575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323C-ABCC-4C40-AB59-3109F7142E90}" type="datetimeFigureOut">
              <a:rPr lang="en-US" smtClean="0"/>
              <a:pPr/>
              <a:t>12/20/2025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59A7-3820-413B-911E-9A6C915575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323C-ABCC-4C40-AB59-3109F7142E90}" type="datetimeFigureOut">
              <a:rPr lang="en-US" smtClean="0"/>
              <a:pPr/>
              <a:t>12/20/2025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59A7-3820-413B-911E-9A6C915575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323C-ABCC-4C40-AB59-3109F7142E90}" type="datetimeFigureOut">
              <a:rPr lang="en-US" smtClean="0"/>
              <a:pPr/>
              <a:t>12/20/2025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59A7-3820-413B-911E-9A6C915575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323C-ABCC-4C40-AB59-3109F7142E90}" type="datetimeFigureOut">
              <a:rPr lang="en-US" smtClean="0"/>
              <a:pPr/>
              <a:t>12/20/2025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59A7-3820-413B-911E-9A6C915575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323C-ABCC-4C40-AB59-3109F7142E90}" type="datetimeFigureOut">
              <a:rPr lang="en-US" smtClean="0"/>
              <a:pPr/>
              <a:t>12/20/2025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59A7-3820-413B-911E-9A6C915575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323C-ABCC-4C40-AB59-3109F7142E90}" type="datetimeFigureOut">
              <a:rPr lang="en-US" smtClean="0"/>
              <a:pPr/>
              <a:t>12/20/2025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59A7-3820-413B-911E-9A6C915575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323C-ABCC-4C40-AB59-3109F7142E90}" type="datetimeFigureOut">
              <a:rPr lang="en-US" smtClean="0"/>
              <a:pPr/>
              <a:t>12/20/2025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59A7-3820-413B-911E-9A6C915575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9323C-ABCC-4C40-AB59-3109F7142E90}" type="datetimeFigureOut">
              <a:rPr lang="en-US" smtClean="0"/>
              <a:pPr/>
              <a:t>12/20/2025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259A7-3820-413B-911E-9A6C915575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1D4A5-148B-D296-E872-3B0C71E634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986FC0-7733-D40C-DC43-1D7FA4FF98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0EE92-3B41-5F4C-B6B5-B12983D6C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8053-EFE8-6B48-BE1B-5D28D0A5F4BF}" type="datetimeFigureOut">
              <a:rPr lang="en-US" smtClean="0"/>
              <a:t>12/20/2025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FF384B-7978-5FEC-BAEF-1B657FB9F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9DD070-510B-B48A-6465-E958DF48F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F07-EFCD-0749-A30A-743005A65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654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8007F-EC21-1A16-E052-606F11C18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98E15-D6BE-46A1-0C58-648F44B60D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48DAD1-C67E-5C2E-CB23-FE29776FD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8053-EFE8-6B48-BE1B-5D28D0A5F4BF}" type="datetimeFigureOut">
              <a:rPr lang="en-US" smtClean="0"/>
              <a:t>12/20/2025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3F64C6-B601-0D69-B1F8-55377F745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71597A-B65F-48A4-4F39-D2309D737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F07-EFCD-0749-A30A-743005A65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3392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BDD22-51B3-08C4-DC1A-E39D645AE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C2EE4C-952A-88B8-40D0-8B64A71CD7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53E0B-AC79-799A-2B44-C5A9F6F48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8053-EFE8-6B48-BE1B-5D28D0A5F4BF}" type="datetimeFigureOut">
              <a:rPr lang="en-US" smtClean="0"/>
              <a:t>12/20/2025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93933-5B6B-DE52-8803-73903EC54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2D58B8-D431-E082-DE04-D9BAAF5E6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F07-EFCD-0749-A30A-743005A65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769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A8886-6543-0CB2-848D-EA2056363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5BFB4-EB3A-C6B4-05CE-7CA484FFFD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DF0D7E-930A-5101-E85F-F175602B76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EA9CC8-BB06-2FE8-2CF6-1BA76B03E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8053-EFE8-6B48-BE1B-5D28D0A5F4BF}" type="datetimeFigureOut">
              <a:rPr lang="en-US" smtClean="0"/>
              <a:t>12/20/2025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605729-D201-69DD-8A53-12B78642E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C48C14-5693-F73A-3F30-7011C3826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F07-EFCD-0749-A30A-743005A65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5401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778C9-6C18-501C-2C9B-BBEF5A653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0911D4-C19D-52FB-0F1B-52063C478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E63801-EA16-6C67-E142-AB1B0956E4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5A5973-12D4-B33F-AED9-162E092F1D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15451C-38AB-1C2B-E049-47F4D9782E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5C9C48-3469-23E1-6F9F-6F568E46A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8053-EFE8-6B48-BE1B-5D28D0A5F4BF}" type="datetimeFigureOut">
              <a:rPr lang="en-US" smtClean="0"/>
              <a:t>12/20/2025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1921CE-1003-5F48-D695-3B00367F2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29A431-4AE9-7CF9-B1F4-F8431DCCC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F07-EFCD-0749-A30A-743005A65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196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CFE35-1EBF-8AC9-53D4-DF125269D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15FDA-0EFE-C84C-AC24-D44B0D88B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8053-EFE8-6B48-BE1B-5D28D0A5F4BF}" type="datetimeFigureOut">
              <a:rPr lang="en-US" smtClean="0"/>
              <a:t>12/20/2025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EBBF37-CB5B-C045-AF5B-180267A06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682CC9-7127-59B2-82C5-A4B8EB2C1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F07-EFCD-0749-A30A-743005A65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5553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3F0B9A-6CDE-0E30-8B8B-9ED11535B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8053-EFE8-6B48-BE1B-5D28D0A5F4BF}" type="datetimeFigureOut">
              <a:rPr lang="en-US" smtClean="0"/>
              <a:t>12/20/2025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D43C9D-492A-E5FA-723B-9406BE40C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6D4CA7-E0A6-C850-C354-F62954DB0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F07-EFCD-0749-A30A-743005A65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0148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7BB50-E597-C290-5F5F-4BF551991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C9097-25A4-B910-2E85-8F0B6E7DC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33A32-3D70-CDAD-63B9-8C0783C1C6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1E68BF-AE72-26F7-05E4-02B6929B4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8053-EFE8-6B48-BE1B-5D28D0A5F4BF}" type="datetimeFigureOut">
              <a:rPr lang="en-US" smtClean="0"/>
              <a:t>12/20/2025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06B02B-028C-DEEC-7106-7B1820E78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984DB4-A657-2690-D736-EB0BFF413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F07-EFCD-0749-A30A-743005A65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8329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37716-AA4F-4BB1-FB26-79D7F8CF1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8BEC15-166D-6951-06B8-E8A3B967F6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9EE552-C09D-A1D2-54A4-A645F6B84B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24BC17-5DC1-7C78-3331-8CE683979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8053-EFE8-6B48-BE1B-5D28D0A5F4BF}" type="datetimeFigureOut">
              <a:rPr lang="en-US" smtClean="0"/>
              <a:t>12/20/2025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A23FBE-0FD9-555C-5FB1-5012E184D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BABA4F-DD01-517D-F58D-8DF0E7F87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F07-EFCD-0749-A30A-743005A65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887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31173-86F4-1975-38E0-D40211F7B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5E5D8C-DA28-3C30-5AC5-88DDEBF1A5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5ACC9-DDBC-0387-CDDB-811BC98A2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8053-EFE8-6B48-BE1B-5D28D0A5F4BF}" type="datetimeFigureOut">
              <a:rPr lang="en-US" smtClean="0"/>
              <a:t>12/20/2025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FBD46A-0F86-E898-E0B1-F80C01928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A4B49-8AC7-3A57-75FF-E9909FD21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F07-EFCD-0749-A30A-743005A65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8003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93D67D-3333-FFAE-5820-CE369DFA2C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20BF8F-4EAE-4A1F-931D-2D3FDDE439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86F88B-2E1E-8FC9-B4A6-308B95A04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8053-EFE8-6B48-BE1B-5D28D0A5F4BF}" type="datetimeFigureOut">
              <a:rPr lang="en-US" smtClean="0"/>
              <a:t>12/20/2025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662DD-ED96-B220-E5D3-AAF44C39C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C0B08-E6AE-6F1E-8FCD-8FA90C5AF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5FF07-EFCD-0749-A30A-743005A65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137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9323C-ABCC-4C40-AB59-3109F7142E90}" type="datetimeFigureOut">
              <a:rPr lang="en-US" smtClean="0"/>
              <a:pPr/>
              <a:t>12/20/2025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259A7-3820-413B-911E-9A6C9155752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B34D38-2407-AC7C-18D1-95931C464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693325-A693-68DD-597B-C31EB69086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5F3E1E-1396-980C-A87D-D33FEED636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968053-EFE8-6B48-BE1B-5D28D0A5F4BF}" type="datetimeFigureOut">
              <a:rPr lang="en-US" smtClean="0"/>
              <a:t>12/20/2025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8F6FF-CE02-3989-3601-8C1898F20C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3FB8F5-5E8C-F77B-E337-A4931F6B68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05FF07-EFCD-0749-A30A-743005A65E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589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FC0F9-9493-DC7A-C023-4543A61E8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561348"/>
            <a:ext cx="8083462" cy="1386540"/>
          </a:xfrm>
          <a:ln>
            <a:solidFill>
              <a:schemeClr val="bg1"/>
            </a:solidFill>
          </a:ln>
        </p:spPr>
        <p:txBody>
          <a:bodyPr rtlCol="0">
            <a:normAutofit fontScale="90000"/>
          </a:bodyPr>
          <a:lstStyle/>
          <a:p>
            <a:pPr>
              <a:defRPr/>
            </a:pPr>
            <a:br>
              <a:rPr lang="en-ZA" sz="3600" b="1" dirty="0">
                <a:solidFill>
                  <a:srgbClr val="002060"/>
                </a:solidFill>
              </a:rPr>
            </a:br>
            <a:br>
              <a:rPr lang="en-ZA" sz="3600" b="1" dirty="0">
                <a:solidFill>
                  <a:srgbClr val="002060"/>
                </a:solidFill>
              </a:rPr>
            </a:br>
            <a:br>
              <a:rPr lang="en-ZA" sz="3600" b="1" dirty="0">
                <a:solidFill>
                  <a:srgbClr val="002060"/>
                </a:solidFill>
              </a:rPr>
            </a:br>
            <a:br>
              <a:rPr lang="en-ZA" sz="3600" b="1" dirty="0">
                <a:solidFill>
                  <a:srgbClr val="002060"/>
                </a:solidFill>
              </a:rPr>
            </a:br>
            <a:r>
              <a:rPr lang="en-US" b="1" dirty="0">
                <a:solidFill>
                  <a:srgbClr val="540000"/>
                </a:solidFill>
              </a:rPr>
              <a:t>Practical Human Anatomy and Histology</a:t>
            </a:r>
            <a:endParaRPr lang="en-US" sz="3600" b="1" dirty="0">
              <a:solidFill>
                <a:srgbClr val="54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A215EE-EDE2-F417-EAD8-C4441B44AD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3352800"/>
            <a:ext cx="7620000" cy="2814324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4200" b="1" dirty="0">
                <a:solidFill>
                  <a:srgbClr val="C00000"/>
                </a:solidFill>
                <a:latin typeface="+mj-lt"/>
              </a:rPr>
              <a:t>Lab. 4</a:t>
            </a:r>
          </a:p>
          <a:p>
            <a:pPr>
              <a:defRPr/>
            </a:pP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>
                <a:latin typeface="Times New Roman" panose="02020603050405020304" pitchFamily="18" charset="0"/>
                <a:cs typeface="+mj-cs"/>
              </a:rPr>
              <a:t>first stage</a:t>
            </a:r>
          </a:p>
          <a:p>
            <a:pPr>
              <a:defRPr/>
            </a:pPr>
            <a:br>
              <a:rPr lang="en-US" sz="3600" b="1" dirty="0">
                <a:latin typeface="Times New Roman" panose="02020603050405020304" pitchFamily="18" charset="0"/>
                <a:cs typeface="+mj-cs"/>
              </a:rPr>
            </a:br>
            <a:r>
              <a:rPr lang="en-US" sz="2800" b="1" dirty="0">
                <a:latin typeface="Times New Roman" panose="02020603050405020304" pitchFamily="18" charset="0"/>
                <a:cs typeface="+mj-cs"/>
              </a:rPr>
              <a:t>Department Of Clinical Laboratory Sciences </a:t>
            </a:r>
            <a:br>
              <a:rPr lang="en-US" b="1" dirty="0">
                <a:latin typeface="Times New Roman" panose="02020603050405020304" pitchFamily="18" charset="0"/>
                <a:cs typeface="+mj-cs"/>
              </a:rPr>
            </a:br>
            <a:endParaRPr lang="ar-IQ" sz="1100" dirty="0">
              <a:cs typeface="+mj-cs"/>
            </a:endParaRPr>
          </a:p>
          <a:p>
            <a:pPr>
              <a:defRPr/>
            </a:pPr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8A6B92-EE9A-073E-1DD7-499C1F3C42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148" y="143214"/>
            <a:ext cx="1392728" cy="13865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02208F-3B14-2F3C-CE26-0BB77396B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72" y="213421"/>
            <a:ext cx="1392728" cy="14115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B4DDF93-D732-6B19-C772-D010F556F5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2754" y="685800"/>
            <a:ext cx="4290246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Objectives </a:t>
            </a:r>
            <a:endParaRPr lang="ar-IQ" alt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9C2D83-E254-65BE-EA15-1C6D75E86514}"/>
              </a:ext>
            </a:extLst>
          </p:cNvPr>
          <p:cNvSpPr txBox="1"/>
          <p:nvPr/>
        </p:nvSpPr>
        <p:spPr>
          <a:xfrm>
            <a:off x="585787" y="1905000"/>
            <a:ext cx="797242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</a:t>
            </a:r>
            <a:r>
              <a:rPr lang="en-US" sz="32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Identification of heart chambers, major vessels on models/pro-sections.</a:t>
            </a:r>
          </a:p>
          <a:p>
            <a:pPr defTabSz="685800"/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en-US" sz="32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Microscopic identification of heart wall, arteries, veins, and capillaries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D4EB352-462A-2A02-ECAE-2A05C6FD8E95}"/>
              </a:ext>
            </a:extLst>
          </p:cNvPr>
          <p:cNvSpPr txBox="1"/>
          <p:nvPr/>
        </p:nvSpPr>
        <p:spPr>
          <a:xfrm>
            <a:off x="282496" y="3200400"/>
            <a:ext cx="76962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heart is composed of 4 chambers:</a:t>
            </a:r>
          </a:p>
          <a:p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Right atrium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Right ventricle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Left atrium</a:t>
            </a:r>
            <a:b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Left ventricle</a:t>
            </a:r>
            <a:endParaRPr lang="en-US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E12BE3-A304-4113-5B96-70E8B197207B}"/>
              </a:ext>
            </a:extLst>
          </p:cNvPr>
          <p:cNvSpPr txBox="1"/>
          <p:nvPr/>
        </p:nvSpPr>
        <p:spPr>
          <a:xfrm>
            <a:off x="228600" y="18048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Chambers of Heart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B84CFF-F6DE-2F0F-9958-B9FF0B0DB28E}"/>
              </a:ext>
            </a:extLst>
          </p:cNvPr>
          <p:cNvSpPr txBox="1"/>
          <p:nvPr/>
        </p:nvSpPr>
        <p:spPr>
          <a:xfrm>
            <a:off x="260194" y="1250743"/>
            <a:ext cx="865520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0" i="0" dirty="0">
                <a:solidFill>
                  <a:srgbClr val="0206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heart is a conical hollow muscular organ situated in the middle mediastinum and is enclosed within the pericardium. It pumps blood to various parts of the body to meet their nutritive requirements.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101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4876800" cy="1219199"/>
          </a:xfrm>
        </p:spPr>
        <p:txBody>
          <a:bodyPr/>
          <a:lstStyle/>
          <a:p>
            <a:r>
              <a:rPr lang="en-US" dirty="0"/>
              <a:t>Circulatory system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40410" t="13542" r="27379" b="14583"/>
          <a:stretch>
            <a:fillRect/>
          </a:stretch>
        </p:blipFill>
        <p:spPr bwMode="auto">
          <a:xfrm>
            <a:off x="2857500" y="1152525"/>
            <a:ext cx="4953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0139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833" t="5555" r="3333" b="10000"/>
          <a:stretch>
            <a:fillRect/>
          </a:stretch>
        </p:blipFill>
        <p:spPr bwMode="auto">
          <a:xfrm>
            <a:off x="533400" y="381000"/>
            <a:ext cx="8305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71053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333" t="3584" r="3333" b="10414"/>
          <a:stretch>
            <a:fillRect/>
          </a:stretch>
        </p:blipFill>
        <p:spPr bwMode="auto">
          <a:xfrm>
            <a:off x="304800" y="609600"/>
            <a:ext cx="8534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34167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000" t="4266" r="4167" b="10414"/>
          <a:stretch>
            <a:fillRect/>
          </a:stretch>
        </p:blipFill>
        <p:spPr bwMode="auto">
          <a:xfrm>
            <a:off x="457200" y="457200"/>
            <a:ext cx="83058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02136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000" t="4595" r="2500" b="10414"/>
          <a:stretch>
            <a:fillRect/>
          </a:stretch>
        </p:blipFill>
        <p:spPr bwMode="auto">
          <a:xfrm>
            <a:off x="457200" y="609600"/>
            <a:ext cx="8458200" cy="5638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78436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114</Words>
  <Application>Microsoft Office PowerPoint</Application>
  <PresentationFormat>On-screen Show (4:3)</PresentationFormat>
  <Paragraphs>12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Times New Roman</vt:lpstr>
      <vt:lpstr>Office Theme</vt:lpstr>
      <vt:lpstr>1_Office Theme</vt:lpstr>
      <vt:lpstr>    Practical Human Anatomy and Histology</vt:lpstr>
      <vt:lpstr>Learning Objectives </vt:lpstr>
      <vt:lpstr>PowerPoint Presentation</vt:lpstr>
      <vt:lpstr>Circulatory system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najwan</dc:creator>
  <cp:lastModifiedBy>Hiba hyder K.</cp:lastModifiedBy>
  <cp:revision>26</cp:revision>
  <dcterms:created xsi:type="dcterms:W3CDTF">2020-05-05T13:14:57Z</dcterms:created>
  <dcterms:modified xsi:type="dcterms:W3CDTF">2025-12-20T14:20:43Z</dcterms:modified>
</cp:coreProperties>
</file>