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7" r:id="rId4"/>
    <p:sldId id="268" r:id="rId5"/>
    <p:sldId id="269" r:id="rId6"/>
    <p:sldId id="270" r:id="rId7"/>
    <p:sldId id="265" r:id="rId8"/>
    <p:sldId id="271" r:id="rId9"/>
    <p:sldId id="257" r:id="rId10"/>
    <p:sldId id="258" r:id="rId11"/>
    <p:sldId id="259" r:id="rId12"/>
    <p:sldId id="260"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D9323C-ABCC-4C40-AB59-3109F7142E90}" type="datetimeFigureOut">
              <a:rPr lang="en-US" smtClean="0"/>
              <a:pPr/>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259A7-3820-413B-911E-9A6C9155752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D9323C-ABCC-4C40-AB59-3109F7142E90}" type="datetimeFigureOut">
              <a:rPr lang="en-US" smtClean="0"/>
              <a:pPr/>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259A7-3820-413B-911E-9A6C9155752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D9323C-ABCC-4C40-AB59-3109F7142E90}" type="datetimeFigureOut">
              <a:rPr lang="en-US" smtClean="0"/>
              <a:pPr/>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259A7-3820-413B-911E-9A6C9155752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D9323C-ABCC-4C40-AB59-3109F7142E90}" type="datetimeFigureOut">
              <a:rPr lang="en-US" smtClean="0"/>
              <a:pPr/>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259A7-3820-413B-911E-9A6C9155752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D9323C-ABCC-4C40-AB59-3109F7142E90}" type="datetimeFigureOut">
              <a:rPr lang="en-US" smtClean="0"/>
              <a:pPr/>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259A7-3820-413B-911E-9A6C9155752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D9323C-ABCC-4C40-AB59-3109F7142E90}" type="datetimeFigureOut">
              <a:rPr lang="en-US" smtClean="0"/>
              <a:pPr/>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C259A7-3820-413B-911E-9A6C9155752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D9323C-ABCC-4C40-AB59-3109F7142E90}" type="datetimeFigureOut">
              <a:rPr lang="en-US" smtClean="0"/>
              <a:pPr/>
              <a:t>5/6/2020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C259A7-3820-413B-911E-9A6C9155752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D9323C-ABCC-4C40-AB59-3109F7142E90}" type="datetimeFigureOut">
              <a:rPr lang="en-US" smtClean="0"/>
              <a:pPr/>
              <a:t>5/6/2020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C259A7-3820-413B-911E-9A6C9155752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D9323C-ABCC-4C40-AB59-3109F7142E90}" type="datetimeFigureOut">
              <a:rPr lang="en-US" smtClean="0"/>
              <a:pPr/>
              <a:t>5/6/2020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C259A7-3820-413B-911E-9A6C9155752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D9323C-ABCC-4C40-AB59-3109F7142E90}" type="datetimeFigureOut">
              <a:rPr lang="en-US" smtClean="0"/>
              <a:pPr/>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C259A7-3820-413B-911E-9A6C9155752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D9323C-ABCC-4C40-AB59-3109F7142E90}" type="datetimeFigureOut">
              <a:rPr lang="en-US" smtClean="0"/>
              <a:pPr/>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C259A7-3820-413B-911E-9A6C9155752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D9323C-ABCC-4C40-AB59-3109F7142E90}" type="datetimeFigureOut">
              <a:rPr lang="en-US" smtClean="0"/>
              <a:pPr/>
              <a:t>5/6/2020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C259A7-3820-413B-911E-9A6C9155752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media/audio1.wav"/><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media/audio10.wav"/><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audio" Target="../media/audio11.wav"/><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audio" Target="../media/audio12.wav"/><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3.wav"/></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4.wav"/></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5.wav"/></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6.wav"/></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7.wav"/></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8.wav"/></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9.wav"/><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0"/>
            <a:ext cx="4876800" cy="1219199"/>
          </a:xfrm>
        </p:spPr>
        <p:txBody>
          <a:bodyPr/>
          <a:lstStyle/>
          <a:p>
            <a:r>
              <a:rPr lang="en-US" dirty="0" smtClean="0"/>
              <a:t>Circulatory system</a:t>
            </a:r>
            <a:endParaRPr lang="en-US" dirty="0"/>
          </a:p>
        </p:txBody>
      </p:sp>
      <p:pic>
        <p:nvPicPr>
          <p:cNvPr id="1026" name="Picture 2"/>
          <p:cNvPicPr>
            <a:picLocks noChangeAspect="1" noChangeArrowheads="1"/>
          </p:cNvPicPr>
          <p:nvPr/>
        </p:nvPicPr>
        <p:blipFill>
          <a:blip r:embed="rId3" cstate="print"/>
          <a:srcRect l="40410" t="13542" r="27379" b="14583"/>
          <a:stretch>
            <a:fillRect/>
          </a:stretch>
        </p:blipFill>
        <p:spPr bwMode="auto">
          <a:xfrm>
            <a:off x="2819400" y="1600200"/>
            <a:ext cx="4953000" cy="5257800"/>
          </a:xfrm>
          <a:prstGeom prst="rect">
            <a:avLst/>
          </a:prstGeom>
          <a:noFill/>
          <a:ln w="9525">
            <a:noFill/>
            <a:miter lim="800000"/>
            <a:headEnd/>
            <a:tailEnd/>
          </a:ln>
        </p:spPr>
      </p:pic>
      <p:pic>
        <p:nvPicPr>
          <p:cNvPr id="4" name="~PP2755.WAV">
            <a:hlinkClick r:id="" action="ppaction://media"/>
          </p:cNvPr>
          <p:cNvPicPr>
            <a:picLocks noRot="1" noChangeAspect="1"/>
          </p:cNvPicPr>
          <p:nvPr>
            <a:wavAudioFile r:embed="rId1" name="~PP2755.WAV"/>
          </p:nvPr>
        </p:nvPicPr>
        <p:blipFill>
          <a:blip r:embed="rId4" cstate="print"/>
          <a:stretch>
            <a:fillRect/>
          </a:stretch>
        </p:blipFill>
        <p:spPr>
          <a:xfrm>
            <a:off x="8696325" y="6410325"/>
            <a:ext cx="304800" cy="304800"/>
          </a:xfrm>
          <a:prstGeom prst="rect">
            <a:avLst/>
          </a:prstGeom>
        </p:spPr>
      </p:pic>
    </p:spTree>
  </p:cSld>
  <p:clrMapOvr>
    <a:masterClrMapping/>
  </p:clrMapOvr>
  <p:transition advTm="1013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cstate="print"/>
          <a:srcRect l="3333" r="3333" b="10414"/>
          <a:stretch>
            <a:fillRect/>
          </a:stretch>
        </p:blipFill>
        <p:spPr bwMode="auto">
          <a:xfrm>
            <a:off x="304800" y="381000"/>
            <a:ext cx="8534400" cy="5715000"/>
          </a:xfrm>
          <a:prstGeom prst="rect">
            <a:avLst/>
          </a:prstGeom>
          <a:noFill/>
          <a:ln w="9525">
            <a:noFill/>
            <a:miter lim="800000"/>
            <a:headEnd/>
            <a:tailEnd/>
          </a:ln>
        </p:spPr>
      </p:pic>
      <p:pic>
        <p:nvPicPr>
          <p:cNvPr id="3" name="~PP1758.WAV">
            <a:hlinkClick r:id="" action="ppaction://media"/>
          </p:cNvPr>
          <p:cNvPicPr>
            <a:picLocks noRot="1" noChangeAspect="1"/>
          </p:cNvPicPr>
          <p:nvPr>
            <a:wavAudioFile r:embed="rId1" name="~PP1758.WAV"/>
          </p:nvPr>
        </p:nvPicPr>
        <p:blipFill>
          <a:blip r:embed="rId4" cstate="print"/>
          <a:stretch>
            <a:fillRect/>
          </a:stretch>
        </p:blipFill>
        <p:spPr>
          <a:xfrm>
            <a:off x="8696325" y="6410325"/>
            <a:ext cx="304800" cy="304800"/>
          </a:xfrm>
          <a:prstGeom prst="rect">
            <a:avLst/>
          </a:prstGeom>
        </p:spPr>
      </p:pic>
    </p:spTree>
  </p:cSld>
  <p:clrMapOvr>
    <a:masterClrMapping/>
  </p:clrMapOvr>
  <p:transition advTm="13416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cstate="print"/>
          <a:srcRect b="10414"/>
          <a:stretch>
            <a:fillRect/>
          </a:stretch>
        </p:blipFill>
        <p:spPr bwMode="auto">
          <a:xfrm>
            <a:off x="0" y="152400"/>
            <a:ext cx="9144000" cy="6400800"/>
          </a:xfrm>
          <a:prstGeom prst="rect">
            <a:avLst/>
          </a:prstGeom>
          <a:noFill/>
          <a:ln w="9525">
            <a:noFill/>
            <a:miter lim="800000"/>
            <a:headEnd/>
            <a:tailEnd/>
          </a:ln>
        </p:spPr>
      </p:pic>
      <p:pic>
        <p:nvPicPr>
          <p:cNvPr id="3" name="~PP3928.WAV">
            <a:hlinkClick r:id="" action="ppaction://media"/>
          </p:cNvPr>
          <p:cNvPicPr>
            <a:picLocks noRot="1" noChangeAspect="1"/>
          </p:cNvPicPr>
          <p:nvPr>
            <a:wavAudioFile r:embed="rId1" name="~PP3928.WAV"/>
          </p:nvPr>
        </p:nvPicPr>
        <p:blipFill>
          <a:blip r:embed="rId4" cstate="print"/>
          <a:stretch>
            <a:fillRect/>
          </a:stretch>
        </p:blipFill>
        <p:spPr>
          <a:xfrm>
            <a:off x="8696325" y="6410325"/>
            <a:ext cx="304800" cy="304800"/>
          </a:xfrm>
          <a:prstGeom prst="rect">
            <a:avLst/>
          </a:prstGeom>
        </p:spPr>
      </p:pic>
    </p:spTree>
  </p:cSld>
  <p:clrMapOvr>
    <a:masterClrMapping/>
  </p:clrMapOvr>
  <p:transition advTm="10213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3" cstate="print"/>
          <a:srcRect b="10414"/>
          <a:stretch>
            <a:fillRect/>
          </a:stretch>
        </p:blipFill>
        <p:spPr bwMode="auto">
          <a:xfrm>
            <a:off x="0" y="0"/>
            <a:ext cx="9144000" cy="5943599"/>
          </a:xfrm>
          <a:prstGeom prst="rect">
            <a:avLst/>
          </a:prstGeom>
          <a:noFill/>
          <a:ln w="9525">
            <a:noFill/>
            <a:miter lim="800000"/>
            <a:headEnd/>
            <a:tailEnd/>
          </a:ln>
        </p:spPr>
      </p:pic>
      <p:pic>
        <p:nvPicPr>
          <p:cNvPr id="3" name="~PP546.WAV">
            <a:hlinkClick r:id="" action="ppaction://media"/>
          </p:cNvPr>
          <p:cNvPicPr>
            <a:picLocks noRot="1" noChangeAspect="1"/>
          </p:cNvPicPr>
          <p:nvPr>
            <a:wavAudioFile r:embed="rId1" name="~PP546.WAV"/>
          </p:nvPr>
        </p:nvPicPr>
        <p:blipFill>
          <a:blip r:embed="rId4" cstate="print"/>
          <a:stretch>
            <a:fillRect/>
          </a:stretch>
        </p:blipFill>
        <p:spPr>
          <a:xfrm>
            <a:off x="8696325" y="6410325"/>
            <a:ext cx="304800" cy="304800"/>
          </a:xfrm>
          <a:prstGeom prst="rect">
            <a:avLst/>
          </a:prstGeom>
        </p:spPr>
      </p:pic>
    </p:spTree>
  </p:cSld>
  <p:clrMapOvr>
    <a:masterClrMapping/>
  </p:clrMapOvr>
  <p:transition advTm="7843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15400" cy="6858000"/>
          </a:xfrm>
        </p:spPr>
        <p:txBody>
          <a:bodyPr>
            <a:normAutofit/>
          </a:bodyPr>
          <a:lstStyle/>
          <a:p>
            <a:pPr>
              <a:buNone/>
            </a:pPr>
            <a:r>
              <a:rPr lang="en-US" b="1" u="sng" dirty="0" smtClean="0"/>
              <a:t>The </a:t>
            </a:r>
            <a:r>
              <a:rPr lang="en-US" b="1" u="sng" dirty="0"/>
              <a:t>Blood Vascular System</a:t>
            </a:r>
          </a:p>
          <a:p>
            <a:pPr algn="just">
              <a:buNone/>
            </a:pPr>
            <a:r>
              <a:rPr lang="en-US" dirty="0" smtClean="0"/>
              <a:t>    The </a:t>
            </a:r>
            <a:r>
              <a:rPr lang="en-US" dirty="0"/>
              <a:t>mammalian </a:t>
            </a:r>
            <a:r>
              <a:rPr lang="en-US" b="1" dirty="0"/>
              <a:t>blood vascular system consists of the heart, major arteries, arterioles, capillaries,</a:t>
            </a:r>
          </a:p>
          <a:p>
            <a:pPr algn="just">
              <a:buNone/>
            </a:pPr>
            <a:r>
              <a:rPr lang="en-US" dirty="0" smtClean="0"/>
              <a:t>     </a:t>
            </a:r>
            <a:r>
              <a:rPr lang="en-US" dirty="0" err="1" smtClean="0"/>
              <a:t>venules</a:t>
            </a:r>
            <a:r>
              <a:rPr lang="en-US" dirty="0"/>
              <a:t>, and veins. The main function of this system is to deliver oxygenated blood to cells and</a:t>
            </a:r>
          </a:p>
          <a:p>
            <a:pPr algn="just">
              <a:buNone/>
            </a:pPr>
            <a:r>
              <a:rPr lang="en-US" dirty="0" smtClean="0"/>
              <a:t>    tissues </a:t>
            </a:r>
            <a:r>
              <a:rPr lang="en-US" dirty="0"/>
              <a:t>and to return venous blood to the lungs for </a:t>
            </a:r>
            <a:r>
              <a:rPr lang="en-US" dirty="0" smtClean="0"/>
              <a:t>   gaseous </a:t>
            </a:r>
            <a:r>
              <a:rPr lang="en-US" dirty="0"/>
              <a:t>exchange. </a:t>
            </a:r>
            <a:endParaRPr lang="en-US" dirty="0" smtClean="0"/>
          </a:p>
        </p:txBody>
      </p:sp>
      <p:pic>
        <p:nvPicPr>
          <p:cNvPr id="4" name="~PP2225.WAV">
            <a:hlinkClick r:id="" action="ppaction://media"/>
          </p:cNvPr>
          <p:cNvPicPr>
            <a:picLocks noRot="1" noChangeAspect="1"/>
          </p:cNvPicPr>
          <p:nvPr>
            <a:wavAudioFile r:embed="rId1" name="~PP2225.WAV"/>
          </p:nvPr>
        </p:nvPicPr>
        <p:blipFill>
          <a:blip r:embed="rId3" cstate="print"/>
          <a:stretch>
            <a:fillRect/>
          </a:stretch>
        </p:blipFill>
        <p:spPr>
          <a:xfrm>
            <a:off x="8696325" y="6410325"/>
            <a:ext cx="304800" cy="304800"/>
          </a:xfrm>
          <a:prstGeom prst="rect">
            <a:avLst/>
          </a:prstGeom>
        </p:spPr>
      </p:pic>
    </p:spTree>
  </p:cSld>
  <p:clrMapOvr>
    <a:masterClrMapping/>
  </p:clrMapOvr>
  <p:transition advTm="2807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normAutofit fontScale="92500" lnSpcReduction="20000"/>
          </a:bodyPr>
          <a:lstStyle/>
          <a:p>
            <a:pPr>
              <a:buNone/>
            </a:pPr>
            <a:r>
              <a:rPr lang="en-US" u="sng" dirty="0" smtClean="0"/>
              <a:t>Types of Arteries </a:t>
            </a:r>
          </a:p>
          <a:p>
            <a:pPr>
              <a:buNone/>
            </a:pPr>
            <a:endParaRPr lang="en-US" u="sng" dirty="0" smtClean="0"/>
          </a:p>
          <a:p>
            <a:pPr>
              <a:buNone/>
            </a:pPr>
            <a:r>
              <a:rPr lang="en-US" b="1" dirty="0" smtClean="0"/>
              <a:t>   1- </a:t>
            </a:r>
            <a:r>
              <a:rPr lang="en-US" sz="2800" b="1" dirty="0" smtClean="0"/>
              <a:t>Elastic arteries (large arteries):</a:t>
            </a:r>
            <a:r>
              <a:rPr lang="en-US" sz="2800" u="sng" dirty="0" smtClean="0"/>
              <a:t> </a:t>
            </a:r>
            <a:r>
              <a:rPr lang="en-US" sz="2800" dirty="0" smtClean="0"/>
              <a:t>are the largest blood vessels in the body and include the pulmonary trunk and aorta with their major branches, The walls of these vessels are primarily composed of elastic connective tissue fibers. These fibers provide great resilience and flexibility during blood flow. </a:t>
            </a:r>
          </a:p>
          <a:p>
            <a:pPr>
              <a:buNone/>
            </a:pPr>
            <a:r>
              <a:rPr lang="en-US" sz="2800" dirty="0" smtClean="0"/>
              <a:t>2-</a:t>
            </a:r>
            <a:r>
              <a:rPr lang="en-US" sz="2800" b="1" dirty="0" smtClean="0"/>
              <a:t> muscular arteries(medium size</a:t>
            </a:r>
            <a:r>
              <a:rPr lang="en-US" sz="2800" dirty="0" smtClean="0"/>
              <a:t>):</a:t>
            </a:r>
            <a:r>
              <a:rPr lang="en-US" sz="2800" b="1" dirty="0" smtClean="0"/>
              <a:t> </a:t>
            </a:r>
            <a:r>
              <a:rPr lang="en-US" sz="2800" dirty="0" smtClean="0"/>
              <a:t>the most numerous vessels in the body. In contrast to the walls of elastic arteries, those of muscular arteries contain greater amount of smooth muscle fibers. </a:t>
            </a:r>
          </a:p>
          <a:p>
            <a:pPr>
              <a:buNone/>
            </a:pPr>
            <a:r>
              <a:rPr lang="en-US" sz="2800" b="1" dirty="0" smtClean="0"/>
              <a:t>3- . Arterioles: </a:t>
            </a:r>
            <a:r>
              <a:rPr lang="en-US" sz="2800" dirty="0" smtClean="0"/>
              <a:t>are the smallest branches of the arterial system. Their walls consist of one to five layers of smooth muscle fibers. Arterioles deliver blood to the smallest blood vessels, the capillaries. Capillaries connect arterioles with    the smallest veins or </a:t>
            </a:r>
            <a:r>
              <a:rPr lang="en-US" sz="2800" dirty="0" err="1" smtClean="0"/>
              <a:t>venules</a:t>
            </a:r>
            <a:endParaRPr lang="en-US" sz="2800" dirty="0" smtClean="0"/>
          </a:p>
          <a:p>
            <a:pPr>
              <a:buNone/>
            </a:pPr>
            <a:endParaRPr lang="en-US" sz="2800" dirty="0" smtClean="0"/>
          </a:p>
          <a:p>
            <a:pPr>
              <a:buNone/>
            </a:pPr>
            <a:r>
              <a:rPr lang="en-US" sz="2800" b="1" dirty="0" smtClean="0"/>
              <a:t> </a:t>
            </a:r>
            <a:endParaRPr lang="en-US" sz="2800" u="sng" dirty="0" smtClean="0"/>
          </a:p>
          <a:p>
            <a:pPr>
              <a:buNone/>
            </a:pPr>
            <a:endParaRPr lang="en-US" dirty="0" smtClean="0"/>
          </a:p>
          <a:p>
            <a:pPr>
              <a:buNone/>
            </a:pPr>
            <a:endParaRPr lang="en-US" dirty="0"/>
          </a:p>
        </p:txBody>
      </p:sp>
      <p:pic>
        <p:nvPicPr>
          <p:cNvPr id="4" name="~PP1345.WAV">
            <a:hlinkClick r:id="" action="ppaction://media"/>
          </p:cNvPr>
          <p:cNvPicPr>
            <a:picLocks noRot="1" noChangeAspect="1"/>
          </p:cNvPicPr>
          <p:nvPr>
            <a:wavAudioFile r:embed="rId1" name="~PP1345.WAV"/>
          </p:nvPr>
        </p:nvPicPr>
        <p:blipFill>
          <a:blip r:embed="rId3" cstate="print"/>
          <a:stretch>
            <a:fillRect/>
          </a:stretch>
        </p:blipFill>
        <p:spPr>
          <a:xfrm>
            <a:off x="8696325" y="6410325"/>
            <a:ext cx="304800" cy="304800"/>
          </a:xfrm>
          <a:prstGeom prst="rect">
            <a:avLst/>
          </a:prstGeom>
        </p:spPr>
      </p:pic>
    </p:spTree>
  </p:cSld>
  <p:clrMapOvr>
    <a:masterClrMapping/>
  </p:clrMapOvr>
  <p:transition advTm="12604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77500" lnSpcReduction="20000"/>
          </a:bodyPr>
          <a:lstStyle/>
          <a:p>
            <a:pPr>
              <a:buNone/>
            </a:pPr>
            <a:r>
              <a:rPr lang="en-US" u="sng" dirty="0" smtClean="0"/>
              <a:t>Structural Plan of Arteries </a:t>
            </a:r>
          </a:p>
          <a:p>
            <a:pPr>
              <a:buNone/>
            </a:pPr>
            <a:r>
              <a:rPr lang="en-US" u="sng" dirty="0" smtClean="0"/>
              <a:t> </a:t>
            </a:r>
            <a:r>
              <a:rPr lang="en-US" dirty="0" smtClean="0"/>
              <a:t>The wall of artery contains three concentric layers or </a:t>
            </a:r>
            <a:r>
              <a:rPr lang="en-US" b="1" dirty="0" smtClean="0"/>
              <a:t>tunics. </a:t>
            </a:r>
          </a:p>
          <a:p>
            <a:pPr>
              <a:buNone/>
            </a:pPr>
            <a:r>
              <a:rPr lang="en-US" b="1" dirty="0" smtClean="0"/>
              <a:t>1-tunica </a:t>
            </a:r>
            <a:r>
              <a:rPr lang="en-US" b="1" dirty="0" err="1" smtClean="0"/>
              <a:t>intima</a:t>
            </a:r>
            <a:r>
              <a:rPr lang="en-US" b="1" dirty="0" smtClean="0"/>
              <a:t>: </a:t>
            </a:r>
            <a:r>
              <a:rPr lang="en-US" dirty="0" smtClean="0"/>
              <a:t>The innermost layer This layer consists of a simple </a:t>
            </a:r>
            <a:r>
              <a:rPr lang="en-US" dirty="0" err="1" smtClean="0"/>
              <a:t>squamous</a:t>
            </a:r>
            <a:r>
              <a:rPr lang="en-US" dirty="0" smtClean="0"/>
              <a:t> epithelium, called endothelium in the vascular system, and the underlying </a:t>
            </a:r>
            <a:r>
              <a:rPr lang="en-US" dirty="0" err="1" smtClean="0"/>
              <a:t>subendothelial</a:t>
            </a:r>
            <a:r>
              <a:rPr lang="en-US" dirty="0" smtClean="0"/>
              <a:t> connective tissue</a:t>
            </a:r>
            <a:r>
              <a:rPr lang="en-US" b="1" dirty="0" smtClean="0"/>
              <a:t>. </a:t>
            </a:r>
          </a:p>
          <a:p>
            <a:pPr>
              <a:buNone/>
            </a:pPr>
            <a:r>
              <a:rPr lang="en-US" b="1" dirty="0" smtClean="0"/>
              <a:t>2-Tunica media: </a:t>
            </a:r>
            <a:r>
              <a:rPr lang="en-US" dirty="0" smtClean="0"/>
              <a:t>The middle layer, composed primarily of smooth muscle fibers. Interspersed among the smooth muscle cells are variable amounts of elastic and reticular fibers. </a:t>
            </a:r>
          </a:p>
          <a:p>
            <a:pPr>
              <a:buNone/>
            </a:pPr>
            <a:r>
              <a:rPr lang="en-US" b="1" dirty="0" smtClean="0"/>
              <a:t>3-tunica adventitia:</a:t>
            </a:r>
            <a:r>
              <a:rPr lang="en-US" dirty="0" smtClean="0"/>
              <a:t> The outermost layer</a:t>
            </a:r>
            <a:r>
              <a:rPr lang="en-US" b="1" dirty="0" smtClean="0"/>
              <a:t> </a:t>
            </a:r>
            <a:r>
              <a:rPr lang="en-US" dirty="0" smtClean="0"/>
              <a:t>composed primarily of collagen</a:t>
            </a:r>
            <a:r>
              <a:rPr lang="en-US" b="1" dirty="0" smtClean="0"/>
              <a:t> </a:t>
            </a:r>
            <a:r>
              <a:rPr lang="en-US" dirty="0" smtClean="0"/>
              <a:t>and elastic connective tissue fibers; adventitia consists primarily of collagen type I.</a:t>
            </a:r>
          </a:p>
          <a:p>
            <a:pPr>
              <a:buNone/>
            </a:pPr>
            <a:r>
              <a:rPr lang="en-US" dirty="0" smtClean="0"/>
              <a:t>   </a:t>
            </a:r>
          </a:p>
          <a:p>
            <a:pPr>
              <a:buNone/>
            </a:pPr>
            <a:r>
              <a:rPr lang="en-US" dirty="0" smtClean="0"/>
              <a:t>    The walls of some muscular arteries also exhibit two thin, wavy bands of elastic fibers. The </a:t>
            </a:r>
            <a:r>
              <a:rPr lang="en-US" b="1" dirty="0" smtClean="0"/>
              <a:t>internal elastic lamina </a:t>
            </a:r>
            <a:r>
              <a:rPr lang="en-US" dirty="0" smtClean="0"/>
              <a:t>is located between the tunica </a:t>
            </a:r>
            <a:r>
              <a:rPr lang="en-US" dirty="0" err="1" smtClean="0"/>
              <a:t>intima</a:t>
            </a:r>
            <a:r>
              <a:rPr lang="en-US" dirty="0" smtClean="0"/>
              <a:t> and the tunica media</a:t>
            </a:r>
            <a:r>
              <a:rPr lang="en-US" b="1" dirty="0" smtClean="0"/>
              <a:t>; </a:t>
            </a:r>
            <a:r>
              <a:rPr lang="en-US" dirty="0" smtClean="0"/>
              <a:t>this layer is not</a:t>
            </a:r>
          </a:p>
          <a:p>
            <a:pPr>
              <a:buNone/>
            </a:pPr>
            <a:r>
              <a:rPr lang="en-US" dirty="0" smtClean="0"/>
              <a:t>     seen in smaller arteries. The </a:t>
            </a:r>
            <a:r>
              <a:rPr lang="en-US" b="1" dirty="0" smtClean="0"/>
              <a:t>external elastic lamina is </a:t>
            </a:r>
            <a:r>
              <a:rPr lang="en-US" dirty="0" smtClean="0"/>
              <a:t>located on the periphery of the muscular tunica media and is primarily seen in large muscular arteries.</a:t>
            </a:r>
            <a:endParaRPr lang="en-US" u="sng" dirty="0" smtClean="0"/>
          </a:p>
          <a:p>
            <a:pPr>
              <a:buNone/>
            </a:pPr>
            <a:endParaRPr lang="en-US" u="sng" dirty="0" smtClean="0"/>
          </a:p>
          <a:p>
            <a:pPr>
              <a:buNone/>
            </a:pPr>
            <a:endParaRPr lang="en-US" dirty="0"/>
          </a:p>
        </p:txBody>
      </p:sp>
      <p:pic>
        <p:nvPicPr>
          <p:cNvPr id="4" name="~PP352.WAV">
            <a:hlinkClick r:id="" action="ppaction://media"/>
          </p:cNvPr>
          <p:cNvPicPr>
            <a:picLocks noRot="1" noChangeAspect="1"/>
          </p:cNvPicPr>
          <p:nvPr>
            <a:wavAudioFile r:embed="rId1" name="~PP352.WAV"/>
          </p:nvPr>
        </p:nvPicPr>
        <p:blipFill>
          <a:blip r:embed="rId3" cstate="print"/>
          <a:stretch>
            <a:fillRect/>
          </a:stretch>
        </p:blipFill>
        <p:spPr>
          <a:xfrm>
            <a:off x="8696325" y="6410325"/>
            <a:ext cx="304800" cy="304800"/>
          </a:xfrm>
          <a:prstGeom prst="rect">
            <a:avLst/>
          </a:prstGeom>
        </p:spPr>
      </p:pic>
    </p:spTree>
  </p:cSld>
  <p:clrMapOvr>
    <a:masterClrMapping/>
  </p:clrMapOvr>
  <p:transition advTm="14230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a:bodyPr>
          <a:lstStyle/>
          <a:p>
            <a:pPr>
              <a:buNone/>
            </a:pPr>
            <a:r>
              <a:rPr lang="en-US" u="sng" dirty="0" smtClean="0"/>
              <a:t>Structural Plan of Veins </a:t>
            </a:r>
          </a:p>
          <a:p>
            <a:pPr>
              <a:buNone/>
            </a:pPr>
            <a:r>
              <a:rPr lang="en-US" sz="3000" dirty="0" smtClean="0"/>
              <a:t>Capillaries unite to form larger blood vessels called </a:t>
            </a:r>
            <a:r>
              <a:rPr lang="en-US" sz="3000" b="1" dirty="0" err="1" smtClean="0"/>
              <a:t>venules</a:t>
            </a:r>
            <a:r>
              <a:rPr lang="en-US" sz="3000" b="1" dirty="0" smtClean="0"/>
              <a:t>; </a:t>
            </a:r>
          </a:p>
          <a:p>
            <a:pPr>
              <a:buNone/>
            </a:pPr>
            <a:r>
              <a:rPr lang="en-US" sz="3000" dirty="0" smtClean="0"/>
              <a:t>   The venous blood initially flows into smaller </a:t>
            </a:r>
            <a:r>
              <a:rPr lang="en-US" sz="3000" dirty="0" err="1" smtClean="0"/>
              <a:t>postcapillary</a:t>
            </a:r>
            <a:r>
              <a:rPr lang="en-US" sz="3000" dirty="0" smtClean="0"/>
              <a:t> </a:t>
            </a:r>
            <a:r>
              <a:rPr lang="en-US" sz="3000" dirty="0" err="1" smtClean="0"/>
              <a:t>venules</a:t>
            </a:r>
            <a:r>
              <a:rPr lang="en-US" sz="3000" dirty="0" smtClean="0"/>
              <a:t> and then into veins of increasing size.</a:t>
            </a:r>
          </a:p>
          <a:p>
            <a:pPr>
              <a:buNone/>
            </a:pPr>
            <a:r>
              <a:rPr lang="en-US" sz="3000" dirty="0" smtClean="0"/>
              <a:t>The veins are classified as small, medium, and large. Compared with arteries, veins typically are more numerous and have thinner walls, larger diameters, and greater structural variation. </a:t>
            </a:r>
          </a:p>
          <a:p>
            <a:pPr>
              <a:buNone/>
            </a:pPr>
            <a:r>
              <a:rPr lang="en-US" sz="3000" dirty="0" smtClean="0"/>
              <a:t>Small-sized and medium-sized veins, particularly in the extremities, have </a:t>
            </a:r>
            <a:r>
              <a:rPr lang="en-US" sz="3000" b="1" dirty="0" smtClean="0"/>
              <a:t>valves. </a:t>
            </a:r>
            <a:r>
              <a:rPr lang="en-US" sz="3000" dirty="0" smtClean="0"/>
              <a:t>Because of the low blood pressure in the veins, blood flow to the heart in the veins is slow and can even back up. The presence of valves in veins assists venous blood flow by preventing backflow</a:t>
            </a:r>
          </a:p>
          <a:p>
            <a:pPr>
              <a:buNone/>
            </a:pPr>
            <a:endParaRPr lang="en-US" u="sng" dirty="0" smtClean="0"/>
          </a:p>
          <a:p>
            <a:pPr>
              <a:buNone/>
            </a:pPr>
            <a:endParaRPr lang="en-US" dirty="0" smtClean="0"/>
          </a:p>
          <a:p>
            <a:pPr>
              <a:buNone/>
            </a:pPr>
            <a:endParaRPr lang="en-US" dirty="0"/>
          </a:p>
        </p:txBody>
      </p:sp>
      <p:pic>
        <p:nvPicPr>
          <p:cNvPr id="4" name="~PP1149.WAV">
            <a:hlinkClick r:id="" action="ppaction://media"/>
          </p:cNvPr>
          <p:cNvPicPr>
            <a:picLocks noRot="1" noChangeAspect="1"/>
          </p:cNvPicPr>
          <p:nvPr>
            <a:wavAudioFile r:embed="rId1" name="~PP1149.WAV"/>
          </p:nvPr>
        </p:nvPicPr>
        <p:blipFill>
          <a:blip r:embed="rId3" cstate="print"/>
          <a:stretch>
            <a:fillRect/>
          </a:stretch>
        </p:blipFill>
        <p:spPr>
          <a:xfrm>
            <a:off x="8696325" y="6410325"/>
            <a:ext cx="304800" cy="304800"/>
          </a:xfrm>
          <a:prstGeom prst="rect">
            <a:avLst/>
          </a:prstGeom>
        </p:spPr>
      </p:pic>
    </p:spTree>
  </p:cSld>
  <p:clrMapOvr>
    <a:masterClrMapping/>
  </p:clrMapOvr>
  <p:transition advTm="12355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dirty="0" smtClean="0"/>
              <a:t>   The walls of the veins, like the arteries, also exhibit three layers or tunics. However, the muscular</a:t>
            </a:r>
          </a:p>
          <a:p>
            <a:pPr>
              <a:buNone/>
            </a:pPr>
            <a:r>
              <a:rPr lang="en-US" dirty="0" smtClean="0"/>
              <a:t>    layer is much less prominent. The tunica </a:t>
            </a:r>
            <a:r>
              <a:rPr lang="en-US" dirty="0" err="1" smtClean="0"/>
              <a:t>intima</a:t>
            </a:r>
            <a:r>
              <a:rPr lang="en-US" dirty="0" smtClean="0"/>
              <a:t> in large veins exhibits a prominent endothelium</a:t>
            </a:r>
          </a:p>
          <a:p>
            <a:pPr>
              <a:buNone/>
            </a:pPr>
            <a:r>
              <a:rPr lang="en-US" dirty="0" smtClean="0"/>
              <a:t>    and </a:t>
            </a:r>
            <a:r>
              <a:rPr lang="en-US" dirty="0" err="1" smtClean="0"/>
              <a:t>subendothelial</a:t>
            </a:r>
            <a:r>
              <a:rPr lang="en-US" dirty="0" smtClean="0"/>
              <a:t> connective tissue. In large veins, the muscular </a:t>
            </a:r>
            <a:r>
              <a:rPr lang="en-US" b="1" dirty="0" smtClean="0"/>
              <a:t>tunica media is thin,</a:t>
            </a:r>
            <a:r>
              <a:rPr lang="en-US" dirty="0" smtClean="0"/>
              <a:t>. And the </a:t>
            </a:r>
            <a:r>
              <a:rPr lang="en-US" b="1" dirty="0" smtClean="0"/>
              <a:t>tunica adventitia is </a:t>
            </a:r>
            <a:r>
              <a:rPr lang="en-US" dirty="0" smtClean="0"/>
              <a:t>the thickest and best-developed layer of the three tunics. Longitudinal bundles of smooth muscle fibers are common in the connective tissue </a:t>
            </a:r>
            <a:r>
              <a:rPr lang="en-US" smtClean="0"/>
              <a:t>of this layer.  </a:t>
            </a:r>
            <a:endParaRPr lang="en-US" dirty="0" smtClean="0"/>
          </a:p>
          <a:p>
            <a:pPr>
              <a:buNone/>
            </a:pPr>
            <a:endParaRPr lang="en-US" dirty="0"/>
          </a:p>
        </p:txBody>
      </p:sp>
      <p:pic>
        <p:nvPicPr>
          <p:cNvPr id="4" name="~PP461.WAV">
            <a:hlinkClick r:id="" action="ppaction://media"/>
          </p:cNvPr>
          <p:cNvPicPr>
            <a:picLocks noRot="1" noChangeAspect="1"/>
          </p:cNvPicPr>
          <p:nvPr>
            <a:wavAudioFile r:embed="rId1" name="~PP461.WAV"/>
          </p:nvPr>
        </p:nvPicPr>
        <p:blipFill>
          <a:blip r:embed="rId3" cstate="print"/>
          <a:stretch>
            <a:fillRect/>
          </a:stretch>
        </p:blipFill>
        <p:spPr>
          <a:xfrm>
            <a:off x="8696325" y="6410325"/>
            <a:ext cx="304800" cy="304800"/>
          </a:xfrm>
          <a:prstGeom prst="rect">
            <a:avLst/>
          </a:prstGeom>
        </p:spPr>
      </p:pic>
    </p:spTree>
  </p:cSld>
  <p:clrMapOvr>
    <a:masterClrMapping/>
  </p:clrMapOvr>
  <p:transition advTm="7298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lstStyle/>
          <a:p>
            <a:pPr>
              <a:buNone/>
            </a:pPr>
            <a:r>
              <a:rPr lang="en-US" b="1" dirty="0" err="1"/>
              <a:t>Vasa</a:t>
            </a:r>
            <a:r>
              <a:rPr lang="en-US" b="1" dirty="0"/>
              <a:t> </a:t>
            </a:r>
            <a:r>
              <a:rPr lang="en-US" b="1" dirty="0" err="1"/>
              <a:t>Vasorum</a:t>
            </a:r>
            <a:endParaRPr lang="en-US" b="1" dirty="0"/>
          </a:p>
          <a:p>
            <a:pPr>
              <a:buNone/>
            </a:pPr>
            <a:r>
              <a:rPr lang="en-US" dirty="0" smtClean="0"/>
              <a:t>   The </a:t>
            </a:r>
            <a:r>
              <a:rPr lang="en-US" dirty="0"/>
              <a:t>walls of larger arteries and veins are too thick to receive nourishment by direct diffusion from</a:t>
            </a:r>
          </a:p>
          <a:p>
            <a:pPr>
              <a:buNone/>
            </a:pPr>
            <a:r>
              <a:rPr lang="en-US" dirty="0" smtClean="0"/>
              <a:t>    their </a:t>
            </a:r>
            <a:r>
              <a:rPr lang="en-US" dirty="0" err="1"/>
              <a:t>lumina</a:t>
            </a:r>
            <a:r>
              <a:rPr lang="en-US" dirty="0"/>
              <a:t>. As a result, these walls are supplied by their own small blood vessels called the </a:t>
            </a:r>
            <a:r>
              <a:rPr lang="en-US" b="1" dirty="0" err="1"/>
              <a:t>vasa</a:t>
            </a:r>
            <a:endParaRPr lang="en-US" b="1" dirty="0"/>
          </a:p>
          <a:p>
            <a:pPr>
              <a:buNone/>
            </a:pPr>
            <a:r>
              <a:rPr lang="en-US" b="1" dirty="0" smtClean="0"/>
              <a:t>    </a:t>
            </a:r>
            <a:r>
              <a:rPr lang="en-US" b="1" dirty="0" err="1" smtClean="0"/>
              <a:t>vasorum</a:t>
            </a:r>
            <a:r>
              <a:rPr lang="en-US" b="1" dirty="0" smtClean="0"/>
              <a:t> </a:t>
            </a:r>
            <a:r>
              <a:rPr lang="en-US" b="1" dirty="0"/>
              <a:t>(vessels of the vessel). </a:t>
            </a:r>
            <a:r>
              <a:rPr lang="en-US" dirty="0"/>
              <a:t>The </a:t>
            </a:r>
            <a:r>
              <a:rPr lang="en-US" dirty="0" err="1"/>
              <a:t>vasa</a:t>
            </a:r>
            <a:r>
              <a:rPr lang="en-US" dirty="0"/>
              <a:t> </a:t>
            </a:r>
            <a:r>
              <a:rPr lang="en-US" dirty="0" err="1"/>
              <a:t>vasorum</a:t>
            </a:r>
            <a:r>
              <a:rPr lang="en-US" dirty="0"/>
              <a:t> allows for exchange of nutrients and metabolites</a:t>
            </a:r>
          </a:p>
          <a:p>
            <a:pPr>
              <a:buNone/>
            </a:pPr>
            <a:r>
              <a:rPr lang="en-US" dirty="0" smtClean="0"/>
              <a:t>    with </a:t>
            </a:r>
            <a:r>
              <a:rPr lang="en-US" dirty="0"/>
              <a:t>cells in the tunica adventitia and tunica media.</a:t>
            </a:r>
          </a:p>
        </p:txBody>
      </p:sp>
      <p:pic>
        <p:nvPicPr>
          <p:cNvPr id="4" name="~PP928.WAV">
            <a:hlinkClick r:id="" action="ppaction://media"/>
          </p:cNvPr>
          <p:cNvPicPr>
            <a:picLocks noRot="1" noChangeAspect="1"/>
          </p:cNvPicPr>
          <p:nvPr>
            <a:wavAudioFile r:embed="rId1" name="~PP928.WAV"/>
          </p:nvPr>
        </p:nvPicPr>
        <p:blipFill>
          <a:blip r:embed="rId3" cstate="print"/>
          <a:stretch>
            <a:fillRect/>
          </a:stretch>
        </p:blipFill>
        <p:spPr>
          <a:xfrm>
            <a:off x="8696325" y="6410325"/>
            <a:ext cx="304800" cy="304800"/>
          </a:xfrm>
          <a:prstGeom prst="rect">
            <a:avLst/>
          </a:prstGeom>
        </p:spPr>
      </p:pic>
    </p:spTree>
  </p:cSld>
  <p:clrMapOvr>
    <a:masterClrMapping/>
  </p:clrMapOvr>
  <p:transition advTm="7401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b="1" u="sng" dirty="0" smtClean="0"/>
              <a:t>Types of Capillaries</a:t>
            </a:r>
          </a:p>
          <a:p>
            <a:pPr>
              <a:buNone/>
            </a:pPr>
            <a:r>
              <a:rPr lang="en-US" dirty="0" smtClean="0"/>
              <a:t>   Capillaries are the smallest blood vessels. Their average diameter is about 8 </a:t>
            </a:r>
            <a:r>
              <a:rPr lang="en-US" dirty="0" err="1" smtClean="0"/>
              <a:t>μm</a:t>
            </a:r>
            <a:r>
              <a:rPr lang="en-US" dirty="0" smtClean="0"/>
              <a:t>, which is about</a:t>
            </a:r>
          </a:p>
          <a:p>
            <a:pPr>
              <a:buNone/>
            </a:pPr>
            <a:r>
              <a:rPr lang="en-US" dirty="0" smtClean="0"/>
              <a:t>    the size of an erythrocyte (red blood cell). There are three types of capillaries </a:t>
            </a:r>
          </a:p>
          <a:p>
            <a:pPr>
              <a:buNone/>
            </a:pPr>
            <a:r>
              <a:rPr lang="en-US" b="1" dirty="0" smtClean="0"/>
              <a:t>1-Continuous capillaries: </a:t>
            </a:r>
            <a:r>
              <a:rPr lang="en-US" dirty="0" smtClean="0"/>
              <a:t>are the most common found in muscle, nerve tissue and skin </a:t>
            </a:r>
          </a:p>
          <a:p>
            <a:pPr>
              <a:buNone/>
            </a:pPr>
            <a:r>
              <a:rPr lang="en-US" dirty="0" smtClean="0"/>
              <a:t>2- </a:t>
            </a:r>
            <a:r>
              <a:rPr lang="en-US" b="1" dirty="0" smtClean="0"/>
              <a:t>fenestrated capillaries</a:t>
            </a:r>
            <a:r>
              <a:rPr lang="en-US" dirty="0" smtClean="0"/>
              <a:t>:  found in  kidney </a:t>
            </a:r>
            <a:r>
              <a:rPr lang="en-US" dirty="0" err="1" smtClean="0"/>
              <a:t>glomeruli</a:t>
            </a:r>
            <a:r>
              <a:rPr lang="en-US" dirty="0" smtClean="0"/>
              <a:t>, endocrine tissues, small intestine </a:t>
            </a:r>
          </a:p>
          <a:p>
            <a:pPr>
              <a:buNone/>
            </a:pPr>
            <a:r>
              <a:rPr lang="en-US" dirty="0" smtClean="0"/>
              <a:t>3- </a:t>
            </a:r>
            <a:r>
              <a:rPr lang="en-US" b="1" dirty="0" smtClean="0"/>
              <a:t>Sinusoidal (discontinuous) capillaries</a:t>
            </a:r>
            <a:r>
              <a:rPr lang="en-US" dirty="0" smtClean="0"/>
              <a:t>:  found in liver, spleen and bone marrow</a:t>
            </a:r>
            <a:endParaRPr lang="en-US" dirty="0"/>
          </a:p>
        </p:txBody>
      </p:sp>
      <p:pic>
        <p:nvPicPr>
          <p:cNvPr id="4" name="~PP1944.WAV">
            <a:hlinkClick r:id="" action="ppaction://media"/>
          </p:cNvPr>
          <p:cNvPicPr>
            <a:picLocks noRot="1" noChangeAspect="1"/>
          </p:cNvPicPr>
          <p:nvPr>
            <a:wavAudioFile r:embed="rId1" name="~PP1944.WAV"/>
          </p:nvPr>
        </p:nvPicPr>
        <p:blipFill>
          <a:blip r:embed="rId3" cstate="print"/>
          <a:stretch>
            <a:fillRect/>
          </a:stretch>
        </p:blipFill>
        <p:spPr>
          <a:xfrm>
            <a:off x="8696325" y="6410325"/>
            <a:ext cx="304800" cy="304800"/>
          </a:xfrm>
          <a:prstGeom prst="rect">
            <a:avLst/>
          </a:prstGeom>
        </p:spPr>
      </p:pic>
    </p:spTree>
  </p:cSld>
  <p:clrMapOvr>
    <a:masterClrMapping/>
  </p:clrMapOvr>
  <p:transition advTm="7967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srcRect l="5833" r="3333" b="10000"/>
          <a:stretch>
            <a:fillRect/>
          </a:stretch>
        </p:blipFill>
        <p:spPr bwMode="auto">
          <a:xfrm>
            <a:off x="533400" y="0"/>
            <a:ext cx="8305800" cy="6172200"/>
          </a:xfrm>
          <a:prstGeom prst="rect">
            <a:avLst/>
          </a:prstGeom>
          <a:noFill/>
          <a:ln w="9525">
            <a:noFill/>
            <a:miter lim="800000"/>
            <a:headEnd/>
            <a:tailEnd/>
          </a:ln>
        </p:spPr>
      </p:pic>
      <p:pic>
        <p:nvPicPr>
          <p:cNvPr id="3" name="~PP1111.WAV">
            <a:hlinkClick r:id="" action="ppaction://media"/>
          </p:cNvPr>
          <p:cNvPicPr>
            <a:picLocks noRot="1" noChangeAspect="1"/>
          </p:cNvPicPr>
          <p:nvPr>
            <a:wavAudioFile r:embed="rId1" name="~PP1111.WAV"/>
          </p:nvPr>
        </p:nvPicPr>
        <p:blipFill>
          <a:blip r:embed="rId4" cstate="print"/>
          <a:stretch>
            <a:fillRect/>
          </a:stretch>
        </p:blipFill>
        <p:spPr>
          <a:xfrm>
            <a:off x="8696325" y="6410325"/>
            <a:ext cx="304800" cy="304800"/>
          </a:xfrm>
          <a:prstGeom prst="rect">
            <a:avLst/>
          </a:prstGeom>
        </p:spPr>
      </p:pic>
    </p:spTree>
  </p:cSld>
  <p:clrMapOvr>
    <a:masterClrMapping/>
  </p:clrMapOvr>
  <p:transition advTm="17105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TotalTime>
  <Words>719</Words>
  <Application>Microsoft Office PowerPoint</Application>
  <PresentationFormat>On-screen Show (4:3)</PresentationFormat>
  <Paragraphs>40</Paragraphs>
  <Slides>12</Slides>
  <Notes>0</Notes>
  <HiddenSlides>0</HiddenSlides>
  <MMClips>12</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Circulatory system</vt:lpstr>
      <vt:lpstr>Slide 2</vt:lpstr>
      <vt:lpstr>Slide 3</vt:lpstr>
      <vt:lpstr>Slide 4</vt:lpstr>
      <vt:lpstr>Slide 5</vt:lpstr>
      <vt:lpstr>Slide 6</vt:lpstr>
      <vt:lpstr>Slide 7</vt:lpstr>
      <vt:lpstr>Slide 8</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najwan</dc:creator>
  <cp:lastModifiedBy>najwan</cp:lastModifiedBy>
  <cp:revision>18</cp:revision>
  <dcterms:created xsi:type="dcterms:W3CDTF">2020-05-05T13:14:57Z</dcterms:created>
  <dcterms:modified xsi:type="dcterms:W3CDTF">2020-05-06T14:06:07Z</dcterms:modified>
</cp:coreProperties>
</file>