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33" r:id="rId3"/>
    <p:sldId id="285" r:id="rId4"/>
    <p:sldId id="283" r:id="rId5"/>
    <p:sldId id="258" r:id="rId6"/>
    <p:sldId id="274" r:id="rId7"/>
    <p:sldId id="260" r:id="rId8"/>
    <p:sldId id="275" r:id="rId9"/>
    <p:sldId id="266" r:id="rId10"/>
    <p:sldId id="267" r:id="rId11"/>
    <p:sldId id="277" r:id="rId12"/>
    <p:sldId id="334" r:id="rId13"/>
    <p:sldId id="335" r:id="rId14"/>
    <p:sldId id="272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1T18:32:51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1T18:32:52.4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1T18:32:53.1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D4A5-148B-D296-E872-3B0C71E63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86FC0-7733-D40C-DC43-1D7FA4FF9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0EE92-3B41-5F4C-B6B5-B12983D6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F384B-7978-5FEC-BAEF-1B657FB9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DD070-510B-B48A-6465-E958DF48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1173-86F4-1975-38E0-D40211F7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E5D8C-DA28-3C30-5AC5-88DDEBF1A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ACC9-DDBC-0387-CDDB-811BC98A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BD46A-0F86-E898-E0B1-F80C0192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4B49-8AC7-3A57-75FF-E9909FD2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8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93D67D-3333-FFAE-5820-CE369DFA2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0BF8F-4EAE-4A1F-931D-2D3FDDE43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6F88B-2E1E-8FC9-B4A6-308B95A0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662DD-ED96-B220-E5D3-AAF44C39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C0B08-E6AE-6F1E-8FCD-8FA90C5A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007F-EC21-1A16-E052-606F11C18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98E15-D6BE-46A1-0C58-648F44B60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8DAD1-C67E-5C2E-CB23-FE29776F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F64C6-B601-0D69-B1F8-55377F74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1597A-B65F-48A4-4F39-D2309D73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DD22-51B3-08C4-DC1A-E39D645A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2EE4C-952A-88B8-40D0-8B64A71CD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53E0B-AC79-799A-2B44-C5A9F6F4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93933-5B6B-DE52-8803-73903EC5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D58B8-D431-E082-DE04-D9BAAF5E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1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8886-6543-0CB2-848D-EA205636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5BFB4-EB3A-C6B4-05CE-7CA484FFF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F0D7E-930A-5101-E85F-F175602B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A9CC8-BB06-2FE8-2CF6-1BA76B03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05729-D201-69DD-8A53-12B78642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48C14-5693-F73A-3F30-7011C382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78C9-6C18-501C-2C9B-BBEF5A65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911D4-C19D-52FB-0F1B-52063C478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63801-EA16-6C67-E142-AB1B0956E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5A5973-12D4-B33F-AED9-162E092F1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5451C-38AB-1C2B-E049-47F4D9782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5C9C48-3469-23E1-6F9F-6F568E46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921CE-1003-5F48-D695-3B00367F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9A431-4AE9-7CF9-B1F4-F8431DCC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5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FE35-1EBF-8AC9-53D4-DF125269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15FDA-0EFE-C84C-AC24-D44B0D88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BBF37-CB5B-C045-AF5B-180267A0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82CC9-7127-59B2-82C5-A4B8EB2C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6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F0B9A-6CDE-0E30-8B8B-9ED11535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43C9D-492A-E5FA-723B-9406BE40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D4CA7-E0A6-C850-C354-F62954DB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9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BB50-E597-C290-5F5F-4BF55199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C9097-25A4-B910-2E85-8F0B6E7DC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33A32-3D70-CDAD-63B9-8C0783C1C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E68BF-AE72-26F7-05E4-02B6929B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6B02B-028C-DEEC-7106-7B1820E7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84DB4-A657-2690-D736-EB0BFF41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4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7716-AA4F-4BB1-FB26-79D7F8CF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BEC15-166D-6951-06B8-E8A3B967F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EE552-C09D-A1D2-54A4-A645F6B84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4BC17-5DC1-7C78-3331-8CE68397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23FBE-0FD9-555C-5FB1-5012E184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ABA4F-DD01-517D-F58D-8DF0E7F8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34D38-2407-AC7C-18D1-95931C46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93325-A693-68DD-597B-C31EB690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F3E1E-1396-980C-A87D-D33FEED63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968053-EFE8-6B48-BE1B-5D28D0A5F4B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8F6FF-CE02-3989-3601-8C1898F20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FB8F5-5E8C-F77B-E337-A4931F6B6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05FF07-EFCD-0749-A30A-743005A6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4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C0F9-9493-DC7A-C023-4543A61E8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52" y="1818928"/>
            <a:ext cx="9829800" cy="1848720"/>
          </a:xfrm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ZA" sz="4800" b="1" dirty="0">
                <a:solidFill>
                  <a:srgbClr val="002060"/>
                </a:solidFill>
              </a:rPr>
            </a:br>
            <a:br>
              <a:rPr lang="en-ZA" sz="4800" b="1" dirty="0">
                <a:solidFill>
                  <a:srgbClr val="002060"/>
                </a:solidFill>
              </a:rPr>
            </a:br>
            <a:br>
              <a:rPr lang="en-ZA" sz="4800" b="1" dirty="0">
                <a:solidFill>
                  <a:srgbClr val="002060"/>
                </a:solidFill>
              </a:rPr>
            </a:br>
            <a:br>
              <a:rPr lang="en-ZA" sz="4800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540000"/>
                </a:solidFill>
              </a:rPr>
              <a:t>Practical Human Anatomy and Histology</a:t>
            </a:r>
            <a:endParaRPr lang="en-US" sz="4800" b="1" dirty="0">
              <a:solidFill>
                <a:srgbClr val="54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215EE-EDE2-F417-EAD8-C4441B44A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859" y="3930190"/>
            <a:ext cx="8652386" cy="2286000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sz="4700" b="1" dirty="0">
                <a:solidFill>
                  <a:srgbClr val="FF0000"/>
                </a:solidFill>
                <a:latin typeface="+mj-lt"/>
              </a:rPr>
              <a:t>Lab. 2</a:t>
            </a:r>
          </a:p>
          <a:p>
            <a:pPr>
              <a:defRPr/>
            </a:pPr>
            <a:b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>
                <a:latin typeface="Times New Roman" panose="02020603050405020304" pitchFamily="18" charset="0"/>
                <a:cs typeface="+mj-cs"/>
              </a:rPr>
              <a:t>first stage</a:t>
            </a:r>
          </a:p>
          <a:p>
            <a:pPr>
              <a:defRPr/>
            </a:pPr>
            <a:br>
              <a:rPr lang="en-US" sz="4300" b="1" dirty="0">
                <a:latin typeface="Times New Roman" panose="02020603050405020304" pitchFamily="18" charset="0"/>
                <a:cs typeface="+mj-cs"/>
              </a:rPr>
            </a:br>
            <a:r>
              <a:rPr lang="en-US" sz="3200" b="1" dirty="0">
                <a:latin typeface="Times New Roman" panose="02020603050405020304" pitchFamily="18" charset="0"/>
                <a:cs typeface="+mj-cs"/>
              </a:rPr>
              <a:t>Department Of Clinical Laboratory Sciences </a:t>
            </a:r>
            <a:br>
              <a:rPr lang="en-US" sz="3000" b="1" dirty="0">
                <a:latin typeface="Times New Roman" panose="02020603050405020304" pitchFamily="18" charset="0"/>
                <a:cs typeface="+mj-cs"/>
              </a:rPr>
            </a:br>
            <a:endParaRPr lang="ar-IQ" sz="1700" dirty="0">
              <a:cs typeface="+mj-cs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A6B92-EE9A-073E-1DD7-499C1F3C4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29" y="238182"/>
            <a:ext cx="1587803" cy="158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02208F-3B14-2F3C-CE26-0BB77396B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7" y="238182"/>
            <a:ext cx="1467310" cy="14871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7933D-2D40-B911-E67A-6AA04A1C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5" y="700618"/>
            <a:ext cx="4160203" cy="17574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Cells of connective tissues</a:t>
            </a:r>
            <a:endParaRPr lang="en-US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divided into two types:</a:t>
            </a:r>
          </a:p>
          <a:p>
            <a:pPr marL="0" indent="0" algn="just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1- Fixed cells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2- Transient cells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10C35-AF59-D55D-2490-4C1579C01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1" y="440117"/>
            <a:ext cx="7199298" cy="5977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CC4466-7B9E-8F11-AD43-800E3A6B17B9}"/>
              </a:ext>
            </a:extLst>
          </p:cNvPr>
          <p:cNvSpPr txBox="1"/>
          <p:nvPr/>
        </p:nvSpPr>
        <p:spPr>
          <a:xfrm>
            <a:off x="490455" y="3281135"/>
            <a:ext cx="425852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Fixed Cells: 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normal components of connective tissue.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1-Fibroblasts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produce and maintain the extracellular matrix. They are the most common cell type in connective tissue.</a:t>
            </a:r>
          </a:p>
        </p:txBody>
      </p:sp>
    </p:spTree>
    <p:extLst>
      <p:ext uri="{BB962C8B-B14F-4D97-AF65-F5344CB8AC3E}">
        <p14:creationId xmlns:p14="http://schemas.microsoft.com/office/powerpoint/2010/main" val="377373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92" y="1198582"/>
            <a:ext cx="5941479" cy="316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8" y="1104774"/>
            <a:ext cx="5349704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1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structure of cartilage matrix and cells&#10;&#10;AI-generated content may be incorrect.">
            <a:extLst>
              <a:ext uri="{FF2B5EF4-FFF2-40B4-BE49-F238E27FC236}">
                <a16:creationId xmlns:a16="http://schemas.microsoft.com/office/drawing/2014/main" id="{7D666A15-AC8E-5806-D580-93C4442B2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31" y="99548"/>
            <a:ext cx="8154538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the human body&#10;&#10;AI-generated content may be incorrect.">
            <a:extLst>
              <a:ext uri="{FF2B5EF4-FFF2-40B4-BE49-F238E27FC236}">
                <a16:creationId xmlns:a16="http://schemas.microsoft.com/office/drawing/2014/main" id="{83378388-D2C3-69B5-F502-12BBB1EA3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20" y="0"/>
            <a:ext cx="6383749" cy="67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4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F2B23-22A8-57CB-3E66-AE8C4478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58" y="466681"/>
            <a:ext cx="10974555" cy="5792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uscular</a:t>
            </a:r>
            <a:r>
              <a:rPr lang="en-US" sz="3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Tissue: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three types of muscles: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lphaLcPeriod"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Skeletal muscle-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contains bundles of very long, multinucleated cells with cross-striations. e.g. muscles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tongue, diaphragm, eyes, and upper esophagus</a:t>
            </a:r>
          </a:p>
          <a:p>
            <a:pPr marL="514350" indent="-514350" algn="just">
              <a:buAutoNum type="alphaLcPeriod"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Smooth muscles-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are present in the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viscera e.g. muscle in the wall of stomach.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Cardiac muscle-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is seen only in the heart.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Contraction of this muscle helps in pumping of blood throughout our body.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0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68" y="117987"/>
            <a:ext cx="8849278" cy="66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7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42" y="1"/>
            <a:ext cx="7934632" cy="67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70" y="320707"/>
            <a:ext cx="6735097" cy="63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90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2" y="157316"/>
            <a:ext cx="8337754" cy="6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5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B4DDF93-D732-6B19-C772-D010F556F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3673" y="394623"/>
            <a:ext cx="4621776" cy="962025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Learning Objectives </a:t>
            </a:r>
            <a:endParaRPr lang="ar-IQ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C2D83-E254-65BE-EA15-1C6D75E86514}"/>
              </a:ext>
            </a:extLst>
          </p:cNvPr>
          <p:cNvSpPr txBox="1"/>
          <p:nvPr/>
        </p:nvSpPr>
        <p:spPr>
          <a:xfrm>
            <a:off x="883673" y="1904518"/>
            <a:ext cx="111891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1-Preparation of tissue glass slide.</a:t>
            </a:r>
            <a:endParaRPr lang="en-US" sz="3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Identification of various epithelial tissue slides.</a:t>
            </a:r>
            <a:endParaRPr lang="en-US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Identification of various connective tissue slides (including cartilage and bone). </a:t>
            </a:r>
            <a:endParaRPr lang="en-US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 Identification of muscular tissue slides (skeletal, cardiac, smooth).</a:t>
            </a:r>
            <a:endParaRPr lang="en-US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142" y="3942736"/>
            <a:ext cx="8957188" cy="946458"/>
          </a:xfrm>
        </p:spPr>
        <p:txBody>
          <a:bodyPr>
            <a:normAutofit/>
          </a:bodyPr>
          <a:lstStyle/>
          <a:p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tissue glass slide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960" y="747250"/>
            <a:ext cx="292608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BCA39E-CDF5-7ED4-5E0E-4C76427C0F07}"/>
              </a:ext>
            </a:extLst>
          </p:cNvPr>
          <p:cNvSpPr txBox="1"/>
          <p:nvPr/>
        </p:nvSpPr>
        <p:spPr>
          <a:xfrm>
            <a:off x="691195" y="293201"/>
            <a:ext cx="79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Tissues of Human body: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A3F2F8-D284-9B31-C8C8-FA2316799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t="26486" r="1079" b="17759"/>
          <a:stretch>
            <a:fillRect/>
          </a:stretch>
        </p:blipFill>
        <p:spPr>
          <a:xfrm>
            <a:off x="2271251" y="839388"/>
            <a:ext cx="8659105" cy="57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3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F3295-B163-C1DF-5E08-149F2879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070" y="580032"/>
            <a:ext cx="10776155" cy="56979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Epithelial Tissues:</a:t>
            </a:r>
            <a:endParaRPr lang="en-US" sz="24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Epithelial tissues are widespread throughout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body. They form the covering of all body surfaces, line body cavities and hollow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organs, and are the major tissue in glands.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9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Function: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i. Protection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ii. Secretion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iii. Absorption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iv. Forms glands &amp; ducts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Epithelium can be simple or stratified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7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8" y="571101"/>
            <a:ext cx="10058400" cy="55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3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84" y="180521"/>
            <a:ext cx="4281713" cy="649695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91F001-B6C6-41AA-5AA6-9EF9AE596C14}"/>
              </a:ext>
            </a:extLst>
          </p:cNvPr>
          <p:cNvGrpSpPr/>
          <p:nvPr/>
        </p:nvGrpSpPr>
        <p:grpSpPr>
          <a:xfrm>
            <a:off x="4994570" y="1622141"/>
            <a:ext cx="360" cy="360"/>
            <a:chOff x="4994570" y="162214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27E9E2B-7B43-77F2-E92A-68A5B1CC394F}"/>
                    </a:ext>
                  </a:extLst>
                </p14:cNvPr>
                <p14:cNvContentPartPr/>
                <p14:nvPr/>
              </p14:nvContentPartPr>
              <p14:xfrm>
                <a:off x="4994570" y="1622141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27E9E2B-7B43-77F2-E92A-68A5B1CC394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76930" y="16045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2AC3158-4BC1-8D51-CBDD-D22B54C8B6B9}"/>
                    </a:ext>
                  </a:extLst>
                </p14:cNvPr>
                <p14:cNvContentPartPr/>
                <p14:nvPr/>
              </p14:nvContentPartPr>
              <p14:xfrm>
                <a:off x="4994570" y="1622141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2AC3158-4BC1-8D51-CBDD-D22B54C8B6B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76930" y="16045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123B0F-4DCC-B15B-AF38-1E426BEF0191}"/>
                  </a:ext>
                </a:extLst>
              </p14:cNvPr>
              <p14:cNvContentPartPr/>
              <p14:nvPr/>
            </p14:nvContentPartPr>
            <p14:xfrm>
              <a:off x="4630970" y="264454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123B0F-4DCC-B15B-AF38-1E426BEF01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2970" y="2626901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02B723E-836E-0548-2FD7-414F959C4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2" y="412403"/>
            <a:ext cx="4617720" cy="60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9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" y="221005"/>
            <a:ext cx="3998329" cy="6636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1570"/>
            <a:ext cx="6706591" cy="62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3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0FFFE-3241-67BD-6561-3A4FACC32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208584"/>
            <a:ext cx="11234057" cy="1875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Connective Tissue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/>
              <a:t>provides support, binds together, and protects tissues and organs of the body.</a:t>
            </a:r>
          </a:p>
          <a:p>
            <a:pPr algn="just"/>
            <a:r>
              <a:rPr lang="en-US" sz="2400" dirty="0"/>
              <a:t>Connective tissue consists of three main components: </a:t>
            </a:r>
            <a:r>
              <a:rPr lang="en-US" sz="2400" b="1" dirty="0"/>
              <a:t>cells</a:t>
            </a:r>
            <a:r>
              <a:rPr lang="en-US" sz="2400" dirty="0"/>
              <a:t>, </a:t>
            </a:r>
            <a:r>
              <a:rPr lang="en-US" sz="2400" b="1" dirty="0"/>
              <a:t>protein fibers</a:t>
            </a:r>
            <a:r>
              <a:rPr lang="en-US" sz="2400" dirty="0"/>
              <a:t>, and an amorphous </a:t>
            </a:r>
            <a:r>
              <a:rPr lang="en-US" sz="2400" b="1" dirty="0"/>
              <a:t>ground substance</a:t>
            </a:r>
            <a:r>
              <a:rPr lang="en-US" sz="2400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3D695-DB80-2B48-2DE3-23DABCA38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7" y="2047862"/>
            <a:ext cx="8020732" cy="48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298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Helvetica</vt:lpstr>
      <vt:lpstr>Times New Roman</vt:lpstr>
      <vt:lpstr>Office Theme</vt:lpstr>
      <vt:lpstr>    Practical Human Anatomy and Histology</vt:lpstr>
      <vt:lpstr>Learning Objectives </vt:lpstr>
      <vt:lpstr>Preparation of tissue glass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Heba Haider Kadim</dc:creator>
  <cp:lastModifiedBy>Hiba hyder K.</cp:lastModifiedBy>
  <cp:revision>13</cp:revision>
  <dcterms:created xsi:type="dcterms:W3CDTF">2025-11-30T20:40:00Z</dcterms:created>
  <dcterms:modified xsi:type="dcterms:W3CDTF">2025-12-20T14:10:17Z</dcterms:modified>
</cp:coreProperties>
</file>