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65" r:id="rId3"/>
    <p:sldId id="266" r:id="rId4"/>
    <p:sldId id="267" r:id="rId5"/>
    <p:sldId id="268" r:id="rId6"/>
    <p:sldId id="269" r:id="rId7"/>
    <p:sldId id="270"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B29D4E-5B1E-490B-9CF3-89A6029B10BE}"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1264506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B29D4E-5B1E-490B-9CF3-89A6029B10BE}"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2666533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B29D4E-5B1E-490B-9CF3-89A6029B10BE}"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253296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B29D4E-5B1E-490B-9CF3-89A6029B10BE}"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257689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9B29D4E-5B1E-490B-9CF3-89A6029B10BE}"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326181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B29D4E-5B1E-490B-9CF3-89A6029B10BE}"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137299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B29D4E-5B1E-490B-9CF3-89A6029B10BE}"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1189125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B29D4E-5B1E-490B-9CF3-89A6029B10BE}"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499539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29D4E-5B1E-490B-9CF3-89A6029B10BE}"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828468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B29D4E-5B1E-490B-9CF3-89A6029B10BE}"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96708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B29D4E-5B1E-490B-9CF3-89A6029B10BE}"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C67260-E19D-4CA9-B1A4-6486D02A6211}" type="slidenum">
              <a:rPr lang="en-US" smtClean="0"/>
              <a:t>‹#›</a:t>
            </a:fld>
            <a:endParaRPr lang="en-US"/>
          </a:p>
        </p:txBody>
      </p:sp>
    </p:spTree>
    <p:extLst>
      <p:ext uri="{BB962C8B-B14F-4D97-AF65-F5344CB8AC3E}">
        <p14:creationId xmlns:p14="http://schemas.microsoft.com/office/powerpoint/2010/main" val="331754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29D4E-5B1E-490B-9CF3-89A6029B10BE}" type="datetimeFigureOut">
              <a:rPr lang="en-US" smtClean="0"/>
              <a:t>12/18/2024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67260-E19D-4CA9-B1A4-6486D02A6211}" type="slidenum">
              <a:rPr lang="en-US" smtClean="0"/>
              <a:t>‹#›</a:t>
            </a:fld>
            <a:endParaRPr lang="en-US"/>
          </a:p>
        </p:txBody>
      </p:sp>
    </p:spTree>
    <p:extLst>
      <p:ext uri="{BB962C8B-B14F-4D97-AF65-F5344CB8AC3E}">
        <p14:creationId xmlns:p14="http://schemas.microsoft.com/office/powerpoint/2010/main" val="2705872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3237" y="429490"/>
            <a:ext cx="11090564" cy="6179127"/>
          </a:xfrm>
        </p:spPr>
        <p:txBody>
          <a:bodyPr/>
          <a:lstStyle/>
          <a:p>
            <a:pPr marL="0" indent="0" algn="r">
              <a:buNone/>
            </a:pPr>
            <a:r>
              <a:rPr lang="ar-IQ" b="1" cap="all" dirty="0">
                <a:solidFill>
                  <a:srgbClr val="FF0000"/>
                </a:solidFill>
              </a:rPr>
              <a:t>جامعة </a:t>
            </a:r>
            <a:r>
              <a:rPr lang="ar-IQ" b="1" cap="all" dirty="0" smtClean="0">
                <a:solidFill>
                  <a:srgbClr val="FF0000"/>
                </a:solidFill>
              </a:rPr>
              <a:t>بغداد</a:t>
            </a:r>
          </a:p>
          <a:p>
            <a:pPr marL="0" indent="0" algn="r">
              <a:buNone/>
            </a:pPr>
            <a:r>
              <a:rPr lang="ar-IQ" b="1" cap="all" dirty="0" smtClean="0">
                <a:solidFill>
                  <a:srgbClr val="FF0000"/>
                </a:solidFill>
              </a:rPr>
              <a:t>كلية </a:t>
            </a:r>
            <a:r>
              <a:rPr lang="ar-IQ" b="1" cap="all" dirty="0">
                <a:solidFill>
                  <a:srgbClr val="FF0000"/>
                </a:solidFill>
              </a:rPr>
              <a:t>التربية للعلوم الصرفة/ابن الهيثم</a:t>
            </a:r>
          </a:p>
          <a:p>
            <a:pPr marL="0" indent="0" algn="r">
              <a:buNone/>
            </a:pPr>
            <a:r>
              <a:rPr lang="ar-IQ" b="1" cap="all" dirty="0">
                <a:solidFill>
                  <a:srgbClr val="FF0000"/>
                </a:solidFill>
              </a:rPr>
              <a:t>قسم علوم الحاسبات</a:t>
            </a:r>
          </a:p>
          <a:p>
            <a:pPr marL="0" indent="0" algn="r">
              <a:buNone/>
            </a:pPr>
            <a:r>
              <a:rPr lang="ar-IQ" b="1" cap="all" dirty="0">
                <a:solidFill>
                  <a:srgbClr val="FF0000"/>
                </a:solidFill>
              </a:rPr>
              <a:t>المرحلة </a:t>
            </a:r>
            <a:r>
              <a:rPr lang="ar-IQ" b="1" cap="all" dirty="0" smtClean="0">
                <a:solidFill>
                  <a:srgbClr val="FF0000"/>
                </a:solidFill>
              </a:rPr>
              <a:t>الاولى</a:t>
            </a:r>
            <a:endParaRPr lang="en-US" b="1" cap="all" dirty="0">
              <a:solidFill>
                <a:srgbClr val="FF0000"/>
              </a:solidFill>
            </a:endParaRPr>
          </a:p>
          <a:p>
            <a:pPr marL="0" indent="0" algn="ctr">
              <a:buNone/>
            </a:pPr>
            <a:r>
              <a:rPr lang="ar-SA" sz="4000" b="1" cap="all" dirty="0">
                <a:solidFill>
                  <a:srgbClr val="FF0000"/>
                </a:solidFill>
              </a:rPr>
              <a:t>تركيـــــب </a:t>
            </a:r>
            <a:r>
              <a:rPr lang="ar-SA" sz="4000" b="1" cap="all" dirty="0">
                <a:solidFill>
                  <a:srgbClr val="FF0000"/>
                </a:solidFill>
              </a:rPr>
              <a:t>الحاســـــــــــــو</a:t>
            </a:r>
            <a:r>
              <a:rPr lang="ar-IQ" sz="4000" b="1" cap="all" dirty="0">
                <a:solidFill>
                  <a:srgbClr val="FF0000"/>
                </a:solidFill>
              </a:rPr>
              <a:t>ب</a:t>
            </a:r>
            <a:endParaRPr lang="ar-IQ" sz="4000" b="1" cap="all" dirty="0">
              <a:solidFill>
                <a:srgbClr val="FF0000"/>
              </a:solidFill>
            </a:endParaRPr>
          </a:p>
          <a:p>
            <a:pPr marL="0" indent="0" algn="ctr">
              <a:buNone/>
            </a:pPr>
            <a:r>
              <a:rPr lang="ar-IQ" sz="4800" dirty="0" smtClean="0"/>
              <a:t>2024 – 2025</a:t>
            </a:r>
          </a:p>
          <a:p>
            <a:pPr marL="0" indent="0" algn="ctr" rtl="1">
              <a:buNone/>
            </a:pPr>
            <a:r>
              <a:rPr lang="ar-IQ" sz="4800" dirty="0" smtClean="0"/>
              <a:t>المحاضره الرابعة</a:t>
            </a:r>
          </a:p>
          <a:p>
            <a:pPr marL="0" indent="0" algn="ctr" rtl="1">
              <a:buNone/>
            </a:pPr>
            <a:r>
              <a:rPr lang="en-US" sz="4800" dirty="0" smtClean="0"/>
              <a:t>Data Storage</a:t>
            </a:r>
          </a:p>
          <a:p>
            <a:pPr marL="0" indent="0" algn="ctr" rtl="1">
              <a:buNone/>
            </a:pPr>
            <a:r>
              <a:rPr lang="ar-IQ" sz="4800" dirty="0" smtClean="0"/>
              <a:t>أ.م.سميره شمس</a:t>
            </a:r>
            <a:endParaRPr lang="en-US" sz="4800" dirty="0"/>
          </a:p>
        </p:txBody>
      </p:sp>
    </p:spTree>
    <p:extLst>
      <p:ext uri="{BB962C8B-B14F-4D97-AF65-F5344CB8AC3E}">
        <p14:creationId xmlns:p14="http://schemas.microsoft.com/office/powerpoint/2010/main" val="386367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1"/>
            <a:ext cx="10515600" cy="1108364"/>
          </a:xfrm>
        </p:spPr>
        <p:txBody>
          <a:bodyPr>
            <a:normAutofit fontScale="90000"/>
          </a:bodyPr>
          <a:lstStyle/>
          <a:p>
            <a:pPr lvl="0" indent="-228600" algn="ctr">
              <a:lnSpc>
                <a:spcPct val="150000"/>
              </a:lnSpc>
              <a:spcBef>
                <a:spcPts val="0"/>
              </a:spcBef>
              <a:spcAft>
                <a:spcPts val="1000"/>
              </a:spcAft>
            </a:pPr>
            <a:r>
              <a:rPr lang="en-US" sz="3700" b="1" dirty="0" smtClean="0">
                <a:solidFill>
                  <a:srgbClr val="00B0F0"/>
                </a:solidFill>
                <a:latin typeface="Times New Roman" panose="02020603050405020304" pitchFamily="18" charset="0"/>
                <a:ea typeface="Calibri" panose="020F0502020204030204" pitchFamily="34" charset="0"/>
                <a:cs typeface="Arial" panose="020B0604020202020204" pitchFamily="34" charset="0"/>
              </a:rPr>
              <a:t/>
            </a:r>
            <a:br>
              <a:rPr lang="en-US" sz="3700" b="1" dirty="0" smtClean="0">
                <a:solidFill>
                  <a:srgbClr val="00B0F0"/>
                </a:solidFill>
                <a:latin typeface="Times New Roman" panose="02020603050405020304" pitchFamily="18" charset="0"/>
                <a:ea typeface="Calibri" panose="020F0502020204030204" pitchFamily="34" charset="0"/>
                <a:cs typeface="Arial" panose="020B0604020202020204" pitchFamily="34" charset="0"/>
              </a:rPr>
            </a:br>
            <a:r>
              <a:rPr lang="en-US" sz="3700" b="1" dirty="0" smtClean="0">
                <a:solidFill>
                  <a:srgbClr val="00B0F0"/>
                </a:solidFill>
                <a:latin typeface="Times New Roman" panose="02020603050405020304" pitchFamily="18" charset="0"/>
                <a:ea typeface="Calibri" panose="020F0502020204030204" pitchFamily="34" charset="0"/>
                <a:cs typeface="Arial" panose="020B0604020202020204" pitchFamily="34" charset="0"/>
              </a:rPr>
              <a:t>Data </a:t>
            </a:r>
            <a:r>
              <a:rPr lang="en-US" sz="37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Storage</a:t>
            </a:r>
            <a:r>
              <a:rPr lang="en-US" sz="1700"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1700"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a:xfrm>
            <a:off x="263235" y="1149926"/>
            <a:ext cx="11748655" cy="5361709"/>
          </a:xfrm>
        </p:spPr>
        <p:txBody>
          <a:bodyPr>
            <a:normAutofit/>
          </a:bodyPr>
          <a:lstStyle/>
          <a:p>
            <a:pPr marL="0" marR="0" indent="0">
              <a:lnSpc>
                <a:spcPct val="150000"/>
              </a:lnSpc>
              <a:spcBef>
                <a:spcPts val="0"/>
              </a:spcBef>
              <a:spcAft>
                <a:spcPts val="1000"/>
              </a:spcAft>
              <a:buNone/>
            </a:pPr>
            <a:r>
              <a:rPr lang="en-US" sz="3200" b="1" dirty="0" smtClean="0">
                <a:latin typeface="Times New Roman" panose="02020603050405020304" pitchFamily="18" charset="0"/>
                <a:ea typeface="Calibri" panose="020F0502020204030204" pitchFamily="34" charset="0"/>
                <a:cs typeface="Arial" panose="020B0604020202020204" pitchFamily="34" charset="0"/>
              </a:rPr>
              <a:t>Classified </a:t>
            </a:r>
            <a:r>
              <a:rPr lang="en-US" sz="3200" b="1" dirty="0">
                <a:latin typeface="Times New Roman" panose="02020603050405020304" pitchFamily="18" charset="0"/>
                <a:ea typeface="Calibri" panose="020F0502020204030204" pitchFamily="34" charset="0"/>
                <a:cs typeface="Arial" panose="020B0604020202020204" pitchFamily="34" charset="0"/>
              </a:rPr>
              <a:t>according to the access method:</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0"/>
              </a:spcAft>
              <a:buFont typeface="Symbol" panose="05050102010706020507" pitchFamily="18" charset="2"/>
              <a:buChar char=""/>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Sequential Access Media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is a storage system where the data is stored and read in a fixed order. One example of this is video cassette.</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50000"/>
              </a:lnSpc>
              <a:spcBef>
                <a:spcPts val="0"/>
              </a:spcBef>
              <a:spcAft>
                <a:spcPts val="1000"/>
              </a:spcAft>
              <a:buFont typeface="Symbol" panose="05050102010706020507" pitchFamily="18" charset="2"/>
              <a:buChar char=""/>
            </a:pP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Random-access media</a:t>
            </a:r>
            <a:r>
              <a:rPr lang="en-US" sz="16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is a form of computer data storage; allow stored data to be accessed directly in any random order such as hard disks, floppy disk, CD, and DVD.</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53984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00B0F0"/>
                </a:solidFill>
                <a:latin typeface="Times New Roman" panose="02020603050405020304" pitchFamily="18" charset="0"/>
                <a:ea typeface="Calibri" panose="020F0502020204030204" pitchFamily="34" charset="0"/>
                <a:cs typeface="Arial" panose="020B0604020202020204" pitchFamily="34" charset="0"/>
              </a:rPr>
              <a:t>1- Hard </a:t>
            </a:r>
            <a:r>
              <a:rPr lang="en-US" sz="3600" b="1" dirty="0">
                <a:solidFill>
                  <a:srgbClr val="00B0F0"/>
                </a:solidFill>
                <a:latin typeface="Times New Roman" panose="02020603050405020304" pitchFamily="18" charset="0"/>
                <a:ea typeface="Calibri" panose="020F0502020204030204" pitchFamily="34" charset="0"/>
                <a:cs typeface="Arial" panose="020B0604020202020204" pitchFamily="34" charset="0"/>
              </a:rPr>
              <a:t>Disk</a:t>
            </a:r>
            <a:endParaRPr lang="en-US" sz="3600" dirty="0">
              <a:solidFill>
                <a:srgbClr val="00B0F0"/>
              </a:solidFill>
            </a:endParaRPr>
          </a:p>
        </p:txBody>
      </p:sp>
      <p:sp>
        <p:nvSpPr>
          <p:cNvPr id="3" name="Content Placeholder 2"/>
          <p:cNvSpPr>
            <a:spLocks noGrp="1"/>
          </p:cNvSpPr>
          <p:nvPr>
            <p:ph idx="1"/>
          </p:nvPr>
        </p:nvSpPr>
        <p:spPr>
          <a:xfrm>
            <a:off x="124691" y="1371600"/>
            <a:ext cx="11914909" cy="5306291"/>
          </a:xfrm>
        </p:spPr>
        <p:txBody>
          <a:bodyPr>
            <a:normAutofit fontScale="92500" lnSpcReduction="20000"/>
          </a:bodyPr>
          <a:lstStyle/>
          <a:p>
            <a:pPr marL="0" marR="0" indent="0" algn="just">
              <a:lnSpc>
                <a:spcPct val="150000"/>
              </a:lnSpc>
              <a:spcBef>
                <a:spcPts val="0"/>
              </a:spcBef>
              <a:spcAft>
                <a:spcPts val="1000"/>
              </a:spcAft>
              <a:buNone/>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FF0000"/>
                </a:solidFill>
                <a:latin typeface="Times New Roman" panose="02020603050405020304" pitchFamily="18" charset="0"/>
                <a:ea typeface="Calibri" panose="020F0502020204030204" pitchFamily="34" charset="0"/>
                <a:cs typeface="Arial" panose="020B0604020202020204" pitchFamily="34" charset="0"/>
              </a:rPr>
              <a:t>Is a data storage device used for storing and retrieving digital information using rapidly rotating disks (platters) coated with magnetic material</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HD retains its data even when powered off, </a:t>
            </a:r>
            <a:r>
              <a:rPr lang="en-US" sz="2000" dirty="0">
                <a:latin typeface="Calibri" panose="020F0502020204030204" pitchFamily="34" charset="0"/>
                <a:ea typeface="Calibri" panose="020F0502020204030204" pitchFamily="34" charset="0"/>
                <a:cs typeface="Arial" panose="020B0604020202020204" pitchFamily="34" charset="0"/>
              </a:rPr>
              <a:t>it</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00B050"/>
                </a:solidFill>
                <a:latin typeface="Times New Roman" panose="02020603050405020304" pitchFamily="18" charset="0"/>
                <a:ea typeface="Calibri" panose="020F0502020204030204" pitchFamily="34" charset="0"/>
                <a:cs typeface="Arial" panose="020B0604020202020204" pitchFamily="34" charset="0"/>
              </a:rPr>
              <a:t>is found in the basic unit of compute (case) that is built –into the system unit.</a:t>
            </a:r>
            <a:endParaRPr lang="en-US" sz="2000" dirty="0">
              <a:solidFill>
                <a:srgbClr val="00B050"/>
              </a:solidFill>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HD consists of one or more rigid ("hard") rapidly rotating disks (platters) with magnetic heads arranged on a moving actuator arm to read and write data to the surfaces.</a:t>
            </a:r>
            <a:r>
              <a:rPr lang="en-US" sz="2000" dirty="0">
                <a:latin typeface="Calibri" panose="020F0502020204030204" pitchFamily="34" charset="0"/>
                <a:ea typeface="Calibri" panose="020F0502020204030204" pitchFamily="34" charset="0"/>
                <a:cs typeface="Arial" panose="020B0604020202020204" pitchFamily="34" charset="0"/>
              </a:rPr>
              <a:t> </a:t>
            </a:r>
          </a:p>
          <a:p>
            <a:pPr marL="0" indent="0" algn="just">
              <a:lnSpc>
                <a:spcPct val="150000"/>
              </a:lnSpc>
              <a:spcBef>
                <a:spcPts val="0"/>
              </a:spcBef>
              <a:spcAft>
                <a:spcPts val="1000"/>
              </a:spcAft>
              <a:buNone/>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The hard disk platters spin at a high rate of speed, typically 5400 to 7200 revolutions per minute (RPM</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t>
            </a:r>
            <a:r>
              <a:rPr lang="en-US" sz="2000"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Storage capacities of hard disks for personal computers range from 10 GB to 120 GB (one billion bytes are called a gigabyte).</a:t>
            </a:r>
          </a:p>
          <a:p>
            <a:pPr marL="0" marR="0" indent="0" algn="just">
              <a:lnSpc>
                <a:spcPct val="150000"/>
              </a:lnSpc>
              <a:spcBef>
                <a:spcPts val="0"/>
              </a:spcBef>
              <a:spcAft>
                <a:spcPts val="100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812984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45020"/>
          </a:xfrm>
        </p:spPr>
        <p:txBody>
          <a:bodyPr>
            <a:noAutofit/>
          </a:bodyPr>
          <a:lstStyle/>
          <a:p>
            <a:pPr lvl="0" indent="-360045">
              <a:lnSpc>
                <a:spcPct val="150000"/>
              </a:lnSpc>
              <a:spcBef>
                <a:spcPts val="0"/>
              </a:spcBef>
              <a:spcAft>
                <a:spcPts val="1000"/>
              </a:spcAft>
            </a:pPr>
            <a:r>
              <a:rPr lang="en-US" sz="3600" b="1"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Hard Disc contains mechanical and electronic parts</a:t>
            </a:r>
            <a: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a:t>
            </a:r>
            <a:br>
              <a:rPr lang="en-US" sz="36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br>
            <a:endParaRPr lang="en-US" sz="3600"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7817" y="1163782"/>
            <a:ext cx="11804073" cy="5430982"/>
          </a:xfrm>
        </p:spPr>
        <p:txBody>
          <a:bodyPr>
            <a:normAutofit fontScale="92500" lnSpcReduction="10000"/>
          </a:bodyPr>
          <a:lstStyle/>
          <a:p>
            <a:pPr marL="342900" marR="0" lvl="0" indent="-342900">
              <a:lnSpc>
                <a:spcPct val="150000"/>
              </a:lnSpc>
              <a:spcBef>
                <a:spcPts val="0"/>
              </a:spcBef>
              <a:spcAft>
                <a:spcPts val="0"/>
              </a:spcAft>
              <a:buFont typeface="+mj-lt"/>
              <a:buAutoNum type="alphaLcPeriod"/>
            </a:pPr>
            <a:r>
              <a:rPr lang="en-US" b="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Mechanical </a:t>
            </a: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parts:</a:t>
            </a:r>
            <a:endPar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Symbol" panose="05050102010706020507" pitchFamily="18" charset="2"/>
              <a:buChar char=""/>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One Platter or several platters coated with magnetic material.</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Symbol" panose="05050102010706020507" pitchFamily="18" charset="2"/>
              <a:buChar char=""/>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Reading and writing heads.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Symbol" panose="05050102010706020507" pitchFamily="18" charset="2"/>
              <a:buChar char=""/>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Arm holds the Reading and writing heads.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Symbol" panose="05050102010706020507" pitchFamily="18" charset="2"/>
              <a:buChar char=""/>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Mechanical system to move the arm.</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0"/>
              </a:spcAft>
              <a:buFont typeface="Symbol" panose="05050102010706020507" pitchFamily="18" charset="2"/>
              <a:buChar char=""/>
            </a:pP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Motor to rotate the platters.</a:t>
            </a:r>
            <a:r>
              <a:rPr lang="en-US" sz="1200"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50000"/>
              </a:lnSpc>
              <a:spcBef>
                <a:spcPts val="0"/>
              </a:spcBef>
              <a:spcAft>
                <a:spcPts val="1000"/>
              </a:spcAft>
              <a:buFont typeface="+mj-lt"/>
              <a:buAutoNum type="alphaLcPeriod"/>
            </a:pPr>
            <a:r>
              <a:rPr lang="en-US" b="1" dirty="0">
                <a:solidFill>
                  <a:srgbClr val="FF0000"/>
                </a:solidFill>
                <a:latin typeface="Times New Roman" panose="02020603050405020304" pitchFamily="18" charset="0"/>
                <a:ea typeface="Calibri" panose="020F0502020204030204" pitchFamily="34" charset="0"/>
                <a:cs typeface="Arial" panose="020B0604020202020204" pitchFamily="34" charset="0"/>
              </a:rPr>
              <a:t>Electronic </a:t>
            </a:r>
            <a:r>
              <a:rPr lang="en-US" b="1" dirty="0" smtClean="0">
                <a:solidFill>
                  <a:srgbClr val="FF0000"/>
                </a:solidFill>
                <a:latin typeface="Times New Roman" panose="02020603050405020304" pitchFamily="18" charset="0"/>
                <a:ea typeface="Calibri" panose="020F0502020204030204" pitchFamily="34" charset="0"/>
                <a:cs typeface="Arial" panose="020B0604020202020204" pitchFamily="34" charset="0"/>
              </a:rPr>
              <a:t>Parts</a:t>
            </a:r>
            <a:r>
              <a:rPr lang="en-US"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t>
            </a:r>
            <a:r>
              <a:rPr lang="en-US" sz="2000" dirty="0" smtClean="0">
                <a:latin typeface="Calibri" panose="020F0502020204030204" pitchFamily="34" charset="0"/>
                <a:ea typeface="Calibri" panose="020F0502020204030204" pitchFamily="34" charset="0"/>
                <a:cs typeface="Arial" panose="020B0604020202020204" pitchFamily="34" charset="0"/>
              </a:rPr>
              <a:t> </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Is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electronic panel on the down of hard disk, and responsibility of this section </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is control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of reading and writing process on the hard disk and also control the motor which rotates platters</a:t>
            </a:r>
          </a:p>
          <a:p>
            <a:pPr marL="0" marR="0" indent="0" algn="just">
              <a:lnSpc>
                <a:spcPct val="150000"/>
              </a:lnSpc>
              <a:spcBef>
                <a:spcPts val="0"/>
              </a:spcBef>
              <a:spcAft>
                <a:spcPts val="1000"/>
              </a:spcAft>
              <a:buNone/>
            </a:pP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605236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Hard Disk</a:t>
            </a:r>
            <a:endParaRPr lang="en-US" dirty="0"/>
          </a:p>
        </p:txBody>
      </p:sp>
      <p:sp>
        <p:nvSpPr>
          <p:cNvPr id="3" name="Content Placeholder 2"/>
          <p:cNvSpPr>
            <a:spLocks noGrp="1"/>
          </p:cNvSpPr>
          <p:nvPr>
            <p:ph idx="1"/>
          </p:nvPr>
        </p:nvSpPr>
        <p:spPr>
          <a:xfrm>
            <a:off x="124691" y="1316182"/>
            <a:ext cx="11887200" cy="5375563"/>
          </a:xfrm>
        </p:spPr>
        <p:txBody>
          <a:bodyPr>
            <a:normAutofit/>
          </a:bodyPr>
          <a:lstStyle/>
          <a:p>
            <a:pPr marL="0" marR="0" algn="just">
              <a:lnSpc>
                <a:spcPct val="150000"/>
              </a:lnSpc>
              <a:spcBef>
                <a:spcPts val="0"/>
              </a:spcBef>
              <a:spcAft>
                <a:spcPts val="1000"/>
              </a:spcAft>
            </a:pPr>
            <a:r>
              <a:rPr lang="en-US"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Data storage on the platters, when an </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increases the number of platters</a:t>
            </a:r>
            <a:r>
              <a:rPr lang="en-US" sz="2400" dirty="0">
                <a:solidFill>
                  <a:srgbClr val="92D050"/>
                </a:solidFill>
                <a:latin typeface="Calibri" panose="020F0502020204030204" pitchFamily="34" charset="0"/>
                <a:ea typeface="Calibri" panose="020F0502020204030204" pitchFamily="34" charset="0"/>
                <a:cs typeface="Arial" panose="020B0604020202020204" pitchFamily="34" charset="0"/>
              </a:rPr>
              <a:t>, </a:t>
            </a:r>
            <a:r>
              <a:rPr lang="en-US" sz="2400" dirty="0">
                <a:solidFill>
                  <a:srgbClr val="92D050"/>
                </a:solidFill>
                <a:latin typeface="Times New Roman" panose="02020603050405020304" pitchFamily="18" charset="0"/>
                <a:ea typeface="Calibri" panose="020F0502020204030204" pitchFamily="34" charset="0"/>
                <a:cs typeface="Arial" panose="020B0604020202020204" pitchFamily="34" charset="0"/>
              </a:rPr>
              <a:t>increases the storage Capacity of hard disk.</a:t>
            </a:r>
            <a:r>
              <a:rPr lang="en-US" sz="2400" dirty="0">
                <a:solidFill>
                  <a:srgbClr val="000000"/>
                </a:solidFill>
                <a:latin typeface="Times New Roman" panose="02020603050405020304" pitchFamily="18" charset="0"/>
                <a:ea typeface="Calibri" panose="020F0502020204030204" pitchFamily="34" charset="0"/>
                <a:cs typeface="Arial" panose="020B0604020202020204" pitchFamily="34" charset="0"/>
              </a:rPr>
              <a:t> The platters made of aluminum and the modern platter made ​​from glass-reinforced ceramic which is the best performance to resistance of high temperatures. For each platter content two reading and writing heads, one for read and other for write which their location one of the down of platter and the other on the top of platter.</a:t>
            </a:r>
            <a:endParaRPr lang="en-US" sz="2400"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pic>
        <p:nvPicPr>
          <p:cNvPr id="4" name="صورة 3" descr="C:\Users\Al-Ra'y\Desktop\مازن\hard-drive-PLATTER.GIF"/>
          <p:cNvPicPr/>
          <p:nvPr/>
        </p:nvPicPr>
        <p:blipFill>
          <a:blip r:embed="rId2" cstate="print"/>
          <a:srcRect/>
          <a:stretch>
            <a:fillRect/>
          </a:stretch>
        </p:blipFill>
        <p:spPr bwMode="auto">
          <a:xfrm>
            <a:off x="3893127" y="4294909"/>
            <a:ext cx="7079673" cy="2148753"/>
          </a:xfrm>
          <a:prstGeom prst="rect">
            <a:avLst/>
          </a:prstGeom>
          <a:noFill/>
          <a:ln w="9525">
            <a:noFill/>
            <a:miter lim="800000"/>
            <a:headEnd/>
            <a:tailEnd/>
          </a:ln>
        </p:spPr>
      </p:pic>
    </p:spTree>
    <p:extLst>
      <p:ext uri="{BB962C8B-B14F-4D97-AF65-F5344CB8AC3E}">
        <p14:creationId xmlns:p14="http://schemas.microsoft.com/office/powerpoint/2010/main" val="4051223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365125"/>
            <a:ext cx="11707091" cy="1325563"/>
          </a:xfrm>
        </p:spPr>
        <p:txBody>
          <a:bodyPr/>
          <a:lstStyle/>
          <a:p>
            <a:r>
              <a:rPr lang="en-US" b="1" dirty="0">
                <a:solidFill>
                  <a:srgbClr val="000000"/>
                </a:solidFill>
                <a:latin typeface="Times New Roman" panose="02020603050405020304" pitchFamily="18" charset="0"/>
                <a:ea typeface="Calibri" panose="020F0502020204030204" pitchFamily="34" charset="0"/>
                <a:cs typeface="Arial" panose="020B0604020202020204" pitchFamily="34" charset="0"/>
              </a:rPr>
              <a:t>2-Compact </a:t>
            </a:r>
            <a:r>
              <a:rPr lang="en-US"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Disc</a:t>
            </a:r>
            <a:r>
              <a:rPr lang="en-US" sz="3200" dirty="0">
                <a:latin typeface="Calibri" panose="020F0502020204030204" pitchFamily="34" charset="0"/>
                <a:ea typeface="Calibri" panose="020F0502020204030204" pitchFamily="34" charset="0"/>
                <a:cs typeface="Arial" panose="020B0604020202020204" pitchFamily="34" charset="0"/>
              </a:rPr>
              <a:t/>
            </a:r>
            <a:br>
              <a:rPr lang="en-US" sz="3200" dirty="0">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a:xfrm>
            <a:off x="124691" y="1163782"/>
            <a:ext cx="11928764" cy="5375563"/>
          </a:xfrm>
        </p:spPr>
        <p:txBody>
          <a:bodyPr>
            <a:normAutofit/>
          </a:bodyPr>
          <a:lstStyle/>
          <a:p>
            <a:pPr marL="0" indent="0" algn="just">
              <a:lnSpc>
                <a:spcPct val="115000"/>
              </a:lnSpc>
              <a:spcBef>
                <a:spcPts val="0"/>
              </a:spcBef>
              <a:spcAft>
                <a:spcPts val="1000"/>
              </a:spcAft>
              <a:buNone/>
            </a:pP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compact disk (CD), also called an </a:t>
            </a:r>
            <a:r>
              <a:rPr lang="en-US" dirty="0">
                <a:solidFill>
                  <a:srgbClr val="92D050"/>
                </a:solidFill>
                <a:latin typeface="Times New Roman" panose="02020603050405020304" pitchFamily="18" charset="0"/>
                <a:ea typeface="Calibri" panose="020F0502020204030204" pitchFamily="34" charset="0"/>
                <a:cs typeface="Arial" panose="020B0604020202020204" pitchFamily="34" charset="0"/>
              </a:rPr>
              <a:t>optical disc</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 is a flat round, portable storage. It is a small plastic disc used for the storage of digital data, covered with a transparent coating so that it can be read by a laser beam. It is popular because low cost and easy to use</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t>
            </a:r>
            <a:r>
              <a:rPr lang="en-US" sz="2000"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rPr>
              <a:t>The capacity of a CD-ROM is 650 MB of data or about 70 minutes of audio</a:t>
            </a:r>
            <a:r>
              <a:rPr lang="en-US"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t>
            </a:r>
            <a:endParaRPr lang="en-US"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marL="0" marR="0" indent="0" algn="just">
              <a:lnSpc>
                <a:spcPct val="115000"/>
              </a:lnSpc>
              <a:spcBef>
                <a:spcPts val="0"/>
              </a:spcBef>
              <a:spcAft>
                <a:spcPts val="1000"/>
              </a:spcAft>
              <a:buNone/>
            </a:pPr>
            <a:r>
              <a:rPr lang="en-US" dirty="0" smtClean="0">
                <a:solidFill>
                  <a:srgbClr val="92D050"/>
                </a:solidFill>
                <a:latin typeface="Times New Roman" panose="02020603050405020304" pitchFamily="18" charset="0"/>
                <a:ea typeface="Calibri" panose="020F0502020204030204" pitchFamily="34" charset="0"/>
                <a:cs typeface="Arial" panose="020B0604020202020204" pitchFamily="34" charset="0"/>
              </a:rPr>
              <a:t>A </a:t>
            </a:r>
            <a:r>
              <a:rPr lang="en-US" dirty="0">
                <a:solidFill>
                  <a:srgbClr val="92D050"/>
                </a:solidFill>
                <a:latin typeface="Times New Roman" panose="02020603050405020304" pitchFamily="18" charset="0"/>
                <a:ea typeface="Calibri" panose="020F0502020204030204" pitchFamily="34" charset="0"/>
                <a:cs typeface="Arial" panose="020B0604020202020204" pitchFamily="34" charset="0"/>
              </a:rPr>
              <a:t>CD player has three major mechanical components</a:t>
            </a:r>
            <a:r>
              <a:rPr lang="en-US" dirty="0" smtClean="0">
                <a:solidFill>
                  <a:srgbClr val="92D050"/>
                </a:solidFill>
                <a:latin typeface="Times New Roman" panose="02020603050405020304" pitchFamily="18" charset="0"/>
                <a:ea typeface="Calibri" panose="020F0502020204030204" pitchFamily="34" charset="0"/>
                <a:cs typeface="Arial" panose="020B0604020202020204" pitchFamily="34" charset="0"/>
              </a:rPr>
              <a:t>:</a:t>
            </a:r>
          </a:p>
          <a:p>
            <a:pPr marL="342900" lvl="0" indent="-342900">
              <a:lnSpc>
                <a:spcPct val="150000"/>
              </a:lnSpc>
              <a:spcBef>
                <a:spcPts val="0"/>
              </a:spcBef>
              <a:spcAft>
                <a:spcPts val="1000"/>
              </a:spcAft>
              <a:buFont typeface="+mj-lt"/>
              <a:buAutoNum type="alphaLcPeriod"/>
            </a:pPr>
            <a:r>
              <a:rPr lang="en-US" sz="20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 Drive motor: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50000"/>
              </a:lnSpc>
              <a:spcBef>
                <a:spcPts val="0"/>
              </a:spcBef>
              <a:spcAft>
                <a:spcPts val="1000"/>
              </a:spcAft>
              <a:buNone/>
            </a:pPr>
            <a:r>
              <a:rPr lang="en-US" sz="20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The </a:t>
            </a:r>
            <a:r>
              <a:rPr lang="en-US" sz="2000" dirty="0">
                <a:solidFill>
                  <a:srgbClr val="000000"/>
                </a:solidFill>
                <a:latin typeface="Times New Roman" panose="02020603050405020304" pitchFamily="18" charset="0"/>
                <a:ea typeface="Calibri" panose="020F0502020204030204" pitchFamily="34" charset="0"/>
                <a:cs typeface="Arial" panose="020B0604020202020204" pitchFamily="34" charset="0"/>
              </a:rPr>
              <a:t>drive motor rotates the disc between 200 and 500 revolutions per minute.</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lvl="0" indent="0">
              <a:lnSpc>
                <a:spcPct val="150000"/>
              </a:lnSpc>
              <a:spcBef>
                <a:spcPts val="0"/>
              </a:spcBef>
              <a:spcAft>
                <a:spcPts val="1000"/>
              </a:spcAft>
              <a:buNone/>
            </a:pPr>
            <a:r>
              <a:rPr lang="en-US" sz="2000"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B. Laser </a:t>
            </a:r>
            <a:r>
              <a:rPr lang="en-US" sz="20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and lens system</a:t>
            </a:r>
            <a:r>
              <a:rPr lang="en-US" sz="2000" b="1"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a:t>
            </a:r>
            <a:r>
              <a:rPr lang="en-US" sz="20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en-US" sz="2000" dirty="0">
                <a:solidFill>
                  <a:srgbClr val="000000"/>
                </a:solidFill>
                <a:latin typeface="Times New Roman" panose="02020603050405020304" pitchFamily="18" charset="0"/>
                <a:ea typeface="Calibri" panose="020F0502020204030204" pitchFamily="34" charset="0"/>
                <a:cs typeface="Arial" panose="020B0604020202020204" pitchFamily="34" charset="0"/>
              </a:rPr>
              <a:t>Reads the information using a laser beam.</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15000"/>
              </a:lnSpc>
              <a:spcBef>
                <a:spcPts val="0"/>
              </a:spcBef>
              <a:spcAft>
                <a:spcPts val="1000"/>
              </a:spcAft>
              <a:buNone/>
            </a:pPr>
            <a:endParaRPr lang="en-US" sz="2000" dirty="0">
              <a:solidFill>
                <a:srgbClr val="92D050"/>
              </a:solidFill>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932246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91" y="365125"/>
            <a:ext cx="11804073" cy="1325563"/>
          </a:xfrm>
        </p:spPr>
        <p:txBody>
          <a:bodyPr/>
          <a:lstStyle/>
          <a:p>
            <a:pPr lvl="0"/>
            <a:r>
              <a:rPr lang="en-US" b="1" dirty="0">
                <a:solidFill>
                  <a:srgbClr val="000000"/>
                </a:solidFill>
                <a:latin typeface="Times New Roman" panose="02020603050405020304" pitchFamily="18" charset="0"/>
                <a:ea typeface="Calibri" panose="020F0502020204030204" pitchFamily="34" charset="0"/>
                <a:cs typeface="Arial" panose="020B0604020202020204" pitchFamily="34" charset="0"/>
              </a:rPr>
              <a:t>C. Tracking mechanism:</a:t>
            </a:r>
            <a:r>
              <a:rPr lang="en-US" sz="3600" dirty="0">
                <a:latin typeface="Calibri" panose="020F0502020204030204" pitchFamily="34" charset="0"/>
                <a:ea typeface="Calibri" panose="020F0502020204030204" pitchFamily="34" charset="0"/>
                <a:cs typeface="Arial" panose="020B0604020202020204" pitchFamily="34" charset="0"/>
              </a:rPr>
              <a:t/>
            </a:r>
            <a:br>
              <a:rPr lang="en-US" sz="3600" dirty="0">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a:xfrm>
            <a:off x="124691" y="1246910"/>
            <a:ext cx="12067309" cy="5347854"/>
          </a:xfrm>
        </p:spPr>
        <p:txBody>
          <a:bodyPr>
            <a:normAutofit fontScale="92500"/>
          </a:bodyPr>
          <a:lstStyle/>
          <a:p>
            <a:pPr marL="0" lvl="0" indent="0">
              <a:lnSpc>
                <a:spcPct val="150000"/>
              </a:lnSpc>
              <a:spcBef>
                <a:spcPts val="0"/>
              </a:spcBef>
              <a:spcAft>
                <a:spcPts val="1000"/>
              </a:spcAft>
              <a:buNone/>
            </a:pPr>
            <a:r>
              <a:rPr lang="en-US" dirty="0" smtClean="0">
                <a:latin typeface="Times New Roman" panose="02020603050405020304" pitchFamily="18" charset="0"/>
                <a:ea typeface="Calibri" panose="020F0502020204030204" pitchFamily="34" charset="0"/>
                <a:cs typeface="Arial" panose="020B0604020202020204" pitchFamily="34" charset="0"/>
              </a:rPr>
              <a:t>Their </a:t>
            </a:r>
            <a:r>
              <a:rPr lang="en-US" dirty="0">
                <a:latin typeface="Times New Roman" panose="02020603050405020304" pitchFamily="18" charset="0"/>
                <a:ea typeface="Calibri" panose="020F0502020204030204" pitchFamily="34" charset="0"/>
                <a:cs typeface="Arial" panose="020B0604020202020204" pitchFamily="34" charset="0"/>
              </a:rPr>
              <a:t>function is to move the laser system so that the laser beam to trace the </a:t>
            </a:r>
            <a:r>
              <a:rPr lang="en-US" dirty="0" smtClean="0">
                <a:latin typeface="Times New Roman" panose="02020603050405020304" pitchFamily="18" charset="0"/>
                <a:ea typeface="Calibri" panose="020F0502020204030204" pitchFamily="34" charset="0"/>
                <a:cs typeface="Arial" panose="020B0604020202020204" pitchFamily="34" charset="0"/>
              </a:rPr>
              <a:t>spiral </a:t>
            </a:r>
            <a:r>
              <a:rPr lang="en-US" dirty="0">
                <a:latin typeface="Times New Roman" panose="02020603050405020304" pitchFamily="18" charset="0"/>
                <a:ea typeface="Calibri" panose="020F0502020204030204" pitchFamily="34" charset="0"/>
                <a:cs typeface="Arial" panose="020B0604020202020204" pitchFamily="34" charset="0"/>
              </a:rPr>
              <a:t>path, and must be the accuracy of this system is very high so you can move the laser system.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indent="0" algn="just">
              <a:lnSpc>
                <a:spcPct val="150000"/>
              </a:lnSpc>
              <a:spcBef>
                <a:spcPts val="0"/>
              </a:spcBef>
              <a:spcAft>
                <a:spcPts val="1000"/>
              </a:spcAft>
              <a:buNone/>
            </a:pPr>
            <a:r>
              <a:rPr lang="en-US" dirty="0">
                <a:latin typeface="Times New Roman" panose="02020603050405020304" pitchFamily="18" charset="0"/>
                <a:ea typeface="Calibri" panose="020F0502020204030204" pitchFamily="34" charset="0"/>
                <a:cs typeface="Arial" panose="020B0604020202020204" pitchFamily="34" charset="0"/>
              </a:rPr>
              <a:t>The stored data on the disc is convert to the sets of data that can be handled, and then send it </a:t>
            </a:r>
            <a:r>
              <a:rPr lang="en-US" dirty="0">
                <a:solidFill>
                  <a:srgbClr val="92D050"/>
                </a:solidFill>
                <a:latin typeface="Times New Roman" panose="02020603050405020304" pitchFamily="18" charset="0"/>
                <a:ea typeface="Calibri" panose="020F0502020204030204" pitchFamily="34" charset="0"/>
                <a:cs typeface="Arial" panose="020B0604020202020204" pitchFamily="34" charset="0"/>
              </a:rPr>
              <a:t>to Digital to Analogue Converter (DAC). </a:t>
            </a:r>
            <a:r>
              <a:rPr lang="en-US" dirty="0">
                <a:latin typeface="Times New Roman" panose="02020603050405020304" pitchFamily="18" charset="0"/>
                <a:ea typeface="Calibri" panose="020F0502020204030204" pitchFamily="34" charset="0"/>
                <a:cs typeface="Arial" panose="020B0604020202020204" pitchFamily="34" charset="0"/>
              </a:rPr>
              <a:t>The main function of the cylinder operator is the focus of the laser beam on the data path, when the laser beam reaches to the cylinder passes through a layer of plastic and then reflected when it collides with a layer of aluminum. When reflected the laser beam 1, and when the laser beam not reflect 0.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0" marR="0" indent="0" algn="just">
              <a:lnSpc>
                <a:spcPct val="150000"/>
              </a:lnSpc>
              <a:spcBef>
                <a:spcPts val="0"/>
              </a:spcBef>
              <a:spcAft>
                <a:spcPts val="1000"/>
              </a:spcAft>
              <a:buNone/>
            </a:pPr>
            <a:endParaRPr lang="en-US" dirty="0">
              <a:latin typeface="Times New Roman" panose="02020603050405020304" pitchFamily="18" charset="0"/>
              <a:ea typeface="Calibri" panose="020F050202020403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368720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
          <p:cNvPicPr>
            <a:picLocks noGrp="1"/>
          </p:cNvPicPr>
          <p:nvPr>
            <p:ph idx="1"/>
          </p:nvPr>
        </p:nvPicPr>
        <p:blipFill>
          <a:blip r:embed="rId2" cstate="print"/>
          <a:srcRect/>
          <a:stretch>
            <a:fillRect/>
          </a:stretch>
        </p:blipFill>
        <p:spPr bwMode="auto">
          <a:xfrm>
            <a:off x="554182" y="277092"/>
            <a:ext cx="11430000" cy="5500254"/>
          </a:xfrm>
          <a:prstGeom prst="rect">
            <a:avLst/>
          </a:prstGeom>
          <a:noFill/>
          <a:ln w="9525">
            <a:noFill/>
            <a:miter lim="800000"/>
            <a:headEnd/>
            <a:tailEnd/>
          </a:ln>
        </p:spPr>
      </p:pic>
    </p:spTree>
    <p:extLst>
      <p:ext uri="{BB962C8B-B14F-4D97-AF65-F5344CB8AC3E}">
        <p14:creationId xmlns:p14="http://schemas.microsoft.com/office/powerpoint/2010/main" val="23945346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655</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Symbol</vt:lpstr>
      <vt:lpstr>Times New Roman</vt:lpstr>
      <vt:lpstr>Office Theme</vt:lpstr>
      <vt:lpstr>PowerPoint Presentation</vt:lpstr>
      <vt:lpstr> Data Storage </vt:lpstr>
      <vt:lpstr>1- Hard Disk</vt:lpstr>
      <vt:lpstr>Hard Disc contains mechanical and electronic parts: </vt:lpstr>
      <vt:lpstr>Hard Disk</vt:lpstr>
      <vt:lpstr>2-Compact Disc </vt:lpstr>
      <vt:lpstr>C. Tracking mechanism: </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8</cp:revision>
  <dcterms:created xsi:type="dcterms:W3CDTF">2023-12-20T16:50:34Z</dcterms:created>
  <dcterms:modified xsi:type="dcterms:W3CDTF">2024-12-18T16:36:47Z</dcterms:modified>
</cp:coreProperties>
</file>