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62" r:id="rId3"/>
    <p:sldId id="263" r:id="rId4"/>
    <p:sldId id="264"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D18285-6D45-40AB-A2A7-78642BC4F6FC}" type="datetimeFigureOut">
              <a:rPr lang="en-US" smtClean="0"/>
              <a:t>11/15/2024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C402B3-61ED-4462-950E-390A4560CCC2}" type="slidenum">
              <a:rPr lang="en-US" smtClean="0"/>
              <a:t>‹#›</a:t>
            </a:fld>
            <a:endParaRPr lang="en-US"/>
          </a:p>
        </p:txBody>
      </p:sp>
    </p:spTree>
    <p:extLst>
      <p:ext uri="{BB962C8B-B14F-4D97-AF65-F5344CB8AC3E}">
        <p14:creationId xmlns:p14="http://schemas.microsoft.com/office/powerpoint/2010/main" val="802982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B5005B-12D5-47BA-9F1A-5E338ADDCD98}"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968023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5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11386047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4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239438164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3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348821835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302351835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1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332634046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10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243119489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9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394193410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8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235521845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7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341288782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6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199012860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B5005B-12D5-47BA-9F1A-5E338ADDCD98}"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89953784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64139895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103760976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3934826787"/>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1196229879"/>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26939027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B5005B-12D5-47BA-9F1A-5E338ADDCD98}"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31587760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B5005B-12D5-47BA-9F1A-5E338ADDCD98}"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36989931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B5005B-12D5-47BA-9F1A-5E338ADDCD98}"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7344109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B5005B-12D5-47BA-9F1A-5E338ADDCD98}"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150496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4B5005B-12D5-47BA-9F1A-5E338ADDCD98}"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534941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B5005B-12D5-47BA-9F1A-5E338ADDCD98}"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2283010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B5005B-12D5-47BA-9F1A-5E338ADDCD98}" type="datetimeFigureOut">
              <a:rPr lang="en-US" smtClean="0"/>
              <a:t>11/15/2024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3866332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B5005B-12D5-47BA-9F1A-5E338ADDCD98}" type="datetimeFigureOut">
              <a:rPr lang="en-US" smtClean="0"/>
              <a:t>11/15/2024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1454895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84370268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7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206117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6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5005B-12D5-47BA-9F1A-5E338ADDCD98}"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6D7FD0-4ECA-4F9C-A9F8-35F0DCB5B85A}" type="slidenum">
              <a:rPr lang="en-US" smtClean="0"/>
              <a:t>‹#›</a:t>
            </a:fld>
            <a:endParaRPr lang="en-US"/>
          </a:p>
        </p:txBody>
      </p:sp>
    </p:spTree>
    <p:extLst>
      <p:ext uri="{BB962C8B-B14F-4D97-AF65-F5344CB8AC3E}">
        <p14:creationId xmlns:p14="http://schemas.microsoft.com/office/powerpoint/2010/main" val="167947984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5005B-12D5-47BA-9F1A-5E338ADDCD98}" type="datetimeFigureOut">
              <a:rPr lang="en-US" smtClean="0"/>
              <a:t>11/15/2024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6D7FD0-4ECA-4F9C-A9F8-35F0DCB5B85A}" type="slidenum">
              <a:rPr lang="en-US" smtClean="0"/>
              <a:t>‹#›</a:t>
            </a:fld>
            <a:endParaRPr lang="en-US"/>
          </a:p>
        </p:txBody>
      </p:sp>
    </p:spTree>
    <p:extLst>
      <p:ext uri="{BB962C8B-B14F-4D97-AF65-F5344CB8AC3E}">
        <p14:creationId xmlns:p14="http://schemas.microsoft.com/office/powerpoint/2010/main" val="4261739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76" r:id="rId8"/>
    <p:sldLayoutId id="2147483675" r:id="rId9"/>
    <p:sldLayoutId id="2147483674" r:id="rId10"/>
    <p:sldLayoutId id="2147483673" r:id="rId11"/>
    <p:sldLayoutId id="2147483672" r:id="rId12"/>
    <p:sldLayoutId id="2147483671" r:id="rId13"/>
    <p:sldLayoutId id="2147483670" r:id="rId14"/>
    <p:sldLayoutId id="2147483669" r:id="rId15"/>
    <p:sldLayoutId id="2147483668" r:id="rId16"/>
    <p:sldLayoutId id="2147483667" r:id="rId17"/>
    <p:sldLayoutId id="2147483666" r:id="rId18"/>
    <p:sldLayoutId id="2147483665" r:id="rId19"/>
    <p:sldLayoutId id="2147483664" r:id="rId20"/>
    <p:sldLayoutId id="2147483663" r:id="rId21"/>
    <p:sldLayoutId id="2147483662" r:id="rId22"/>
    <p:sldLayoutId id="2147483661" r:id="rId23"/>
    <p:sldLayoutId id="2147483660" r:id="rId24"/>
    <p:sldLayoutId id="2147483656" r:id="rId25"/>
    <p:sldLayoutId id="2147483657" r:id="rId26"/>
    <p:sldLayoutId id="2147483658" r:id="rId27"/>
    <p:sldLayoutId id="2147483659" r:id="rId2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5527" y="221673"/>
            <a:ext cx="11610109" cy="6192982"/>
          </a:xfrm>
        </p:spPr>
        <p:txBody>
          <a:bodyPr>
            <a:normAutofit lnSpcReduction="10000"/>
          </a:bodyPr>
          <a:lstStyle/>
          <a:p>
            <a:pPr algn="r"/>
            <a:r>
              <a:rPr lang="ar-IQ" sz="3600" b="1" cap="all" dirty="0" smtClean="0">
                <a:solidFill>
                  <a:srgbClr val="FF0000"/>
                </a:solidFill>
              </a:rPr>
              <a:t>جامعة بغداد</a:t>
            </a:r>
          </a:p>
          <a:p>
            <a:pPr algn="r"/>
            <a:r>
              <a:rPr lang="ar-IQ" sz="3600" b="1" cap="all" dirty="0" smtClean="0">
                <a:solidFill>
                  <a:srgbClr val="FF0000"/>
                </a:solidFill>
              </a:rPr>
              <a:t>كلية التربية للعلوم الصرفة/ابن الهيثم</a:t>
            </a:r>
          </a:p>
          <a:p>
            <a:pPr algn="r"/>
            <a:r>
              <a:rPr lang="ar-IQ" sz="3600" b="1" cap="all" dirty="0" smtClean="0">
                <a:solidFill>
                  <a:srgbClr val="FF0000"/>
                </a:solidFill>
              </a:rPr>
              <a:t>قسم علوم الحاسبات</a:t>
            </a:r>
          </a:p>
          <a:p>
            <a:pPr algn="r"/>
            <a:r>
              <a:rPr lang="ar-IQ" sz="3600" b="1" cap="all" dirty="0" smtClean="0">
                <a:solidFill>
                  <a:srgbClr val="FF0000"/>
                </a:solidFill>
              </a:rPr>
              <a:t>المرحلة الاولى</a:t>
            </a:r>
          </a:p>
          <a:p>
            <a:pPr algn="r"/>
            <a:endParaRPr lang="ar-IQ" sz="3600" b="1" cap="all" dirty="0" smtClean="0">
              <a:solidFill>
                <a:srgbClr val="FF0000"/>
              </a:solidFill>
            </a:endParaRPr>
          </a:p>
          <a:p>
            <a:pPr algn="r"/>
            <a:endParaRPr lang="en-US" sz="3600" b="1" cap="all" dirty="0" smtClean="0">
              <a:solidFill>
                <a:srgbClr val="FF0000"/>
              </a:solidFill>
            </a:endParaRPr>
          </a:p>
          <a:p>
            <a:r>
              <a:rPr lang="ar-SA" sz="3600" b="1" cap="all" dirty="0" smtClean="0">
                <a:solidFill>
                  <a:srgbClr val="FF0000"/>
                </a:solidFill>
              </a:rPr>
              <a:t>تركيـــــب الحاســـــــــــــو</a:t>
            </a:r>
            <a:r>
              <a:rPr lang="ar-IQ" sz="3600" b="1" cap="all" dirty="0" smtClean="0">
                <a:solidFill>
                  <a:srgbClr val="FF0000"/>
                </a:solidFill>
              </a:rPr>
              <a:t>ب</a:t>
            </a:r>
            <a:endParaRPr lang="en-US" sz="3600" cap="all" dirty="0" smtClean="0">
              <a:solidFill>
                <a:srgbClr val="FF0000"/>
              </a:solidFill>
            </a:endParaRPr>
          </a:p>
          <a:p>
            <a:r>
              <a:rPr lang="en-US" sz="4000" cap="all" dirty="0" smtClean="0">
                <a:solidFill>
                  <a:srgbClr val="FF0000"/>
                </a:solidFill>
                <a:cs typeface="+mj-cs"/>
              </a:rPr>
              <a:t>202</a:t>
            </a:r>
            <a:r>
              <a:rPr lang="ar-IQ" sz="4000" cap="all" dirty="0" smtClean="0">
                <a:solidFill>
                  <a:srgbClr val="FF0000"/>
                </a:solidFill>
                <a:cs typeface="+mj-cs"/>
              </a:rPr>
              <a:t>5</a:t>
            </a:r>
            <a:r>
              <a:rPr lang="en-US" sz="4000" cap="all" dirty="0" smtClean="0">
                <a:solidFill>
                  <a:srgbClr val="FF0000"/>
                </a:solidFill>
                <a:cs typeface="+mj-cs"/>
              </a:rPr>
              <a:t>-202</a:t>
            </a:r>
            <a:r>
              <a:rPr lang="ar-IQ" sz="4000" cap="all" dirty="0" smtClean="0">
                <a:solidFill>
                  <a:srgbClr val="FF0000"/>
                </a:solidFill>
                <a:cs typeface="+mj-cs"/>
              </a:rPr>
              <a:t>4</a:t>
            </a:r>
            <a:endParaRPr lang="ar-IQ" sz="3200" cap="all" dirty="0" smtClean="0">
              <a:solidFill>
                <a:srgbClr val="FF0000"/>
              </a:solidFill>
              <a:cs typeface="+mj-cs"/>
            </a:endParaRPr>
          </a:p>
          <a:p>
            <a:r>
              <a:rPr lang="ar-IQ" sz="4000" cap="all" dirty="0">
                <a:solidFill>
                  <a:srgbClr val="FF0000"/>
                </a:solidFill>
                <a:cs typeface="+mj-cs"/>
              </a:rPr>
              <a:t>المحاضرة الاولى</a:t>
            </a:r>
          </a:p>
          <a:p>
            <a:r>
              <a:rPr lang="ar-IQ" sz="4000" cap="all" dirty="0">
                <a:solidFill>
                  <a:srgbClr val="FF0000"/>
                </a:solidFill>
                <a:cs typeface="+mj-cs"/>
              </a:rPr>
              <a:t>أ.م. سميره شمس</a:t>
            </a:r>
            <a:endParaRPr lang="en-US" sz="4000" cap="all" dirty="0">
              <a:solidFill>
                <a:srgbClr val="FF0000"/>
              </a:solidFill>
              <a:cs typeface="+mj-cs"/>
            </a:endParaRPr>
          </a:p>
        </p:txBody>
      </p:sp>
    </p:spTree>
    <p:extLst>
      <p:ext uri="{BB962C8B-B14F-4D97-AF65-F5344CB8AC3E}">
        <p14:creationId xmlns:p14="http://schemas.microsoft.com/office/powerpoint/2010/main" val="187413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2620"/>
          </a:xfrm>
        </p:spPr>
        <p:txBody>
          <a:bodyPr>
            <a:normAutofit/>
          </a:bodyPr>
          <a:lstStyle/>
          <a:p>
            <a:pPr algn="ctr"/>
            <a:r>
              <a:rPr lang="en-US" sz="3600" b="1" dirty="0" smtClean="0">
                <a:solidFill>
                  <a:srgbClr val="00B0F0"/>
                </a:solidFill>
                <a:latin typeface="Times New Roman" panose="02020603050405020304" pitchFamily="18" charset="0"/>
                <a:cs typeface="Times New Roman" panose="02020603050405020304" pitchFamily="18" charset="0"/>
              </a:rPr>
              <a:t>Fifth Generation</a:t>
            </a: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nSpc>
                <a:spcPct val="150000"/>
              </a:lnSpc>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Fifth Generation of </a:t>
            </a:r>
            <a:r>
              <a:rPr lang="en-US" dirty="0" smtClean="0">
                <a:solidFill>
                  <a:srgbClr val="92D050"/>
                </a:solidFill>
                <a:latin typeface="Times New Roman" panose="02020603050405020304" pitchFamily="18" charset="0"/>
                <a:cs typeface="Times New Roman" panose="02020603050405020304" pitchFamily="18" charset="0"/>
              </a:rPr>
              <a:t>Artificial Intelligence </a:t>
            </a:r>
            <a:r>
              <a:rPr lang="en-US" dirty="0">
                <a:latin typeface="Times New Roman" panose="02020603050405020304" pitchFamily="18" charset="0"/>
                <a:cs typeface="Times New Roman" panose="02020603050405020304" pitchFamily="18" charset="0"/>
              </a:rPr>
              <a:t>and robotics. Increase in speed and storage capacity, and Development in the field of networking</a:t>
            </a:r>
            <a:r>
              <a:rPr lang="en-US" dirty="0" smtClean="0">
                <a:latin typeface="Times New Roman" panose="02020603050405020304" pitchFamily="18" charset="0"/>
                <a:cs typeface="Times New Roman" panose="02020603050405020304" pitchFamily="18" charset="0"/>
              </a:rPr>
              <a:t>.</a:t>
            </a:r>
          </a:p>
          <a:p>
            <a:pPr marL="0" indent="0" algn="ctr">
              <a:lnSpc>
                <a:spcPct val="150000"/>
              </a:lnSpc>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descr="Free vector ai powered content creation isometric concept with chatbot on laptop screen 3d vector illustration"/>
          <p:cNvPicPr/>
          <p:nvPr/>
        </p:nvPicPr>
        <p:blipFill>
          <a:blip r:embed="rId2">
            <a:extLst>
              <a:ext uri="{28A0092B-C50C-407E-A947-70E740481C1C}">
                <a14:useLocalDpi xmlns:a14="http://schemas.microsoft.com/office/drawing/2010/main" val="0"/>
              </a:ext>
            </a:extLst>
          </a:blip>
          <a:srcRect/>
          <a:stretch>
            <a:fillRect/>
          </a:stretch>
        </p:blipFill>
        <p:spPr bwMode="auto">
          <a:xfrm>
            <a:off x="2147455" y="3602182"/>
            <a:ext cx="7883236" cy="2909454"/>
          </a:xfrm>
          <a:prstGeom prst="rect">
            <a:avLst/>
          </a:prstGeom>
          <a:noFill/>
          <a:ln>
            <a:noFill/>
          </a:ln>
        </p:spPr>
      </p:pic>
    </p:spTree>
    <p:extLst>
      <p:ext uri="{BB962C8B-B14F-4D97-AF65-F5344CB8AC3E}">
        <p14:creationId xmlns:p14="http://schemas.microsoft.com/office/powerpoint/2010/main" val="26956692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17311"/>
          </a:xfrm>
        </p:spPr>
        <p:txBody>
          <a:bodyPr>
            <a:normAutofit fontScale="90000"/>
          </a:bodyPr>
          <a:lstStyle/>
          <a:p>
            <a:pPr algn="ctr"/>
            <a:r>
              <a:rPr lang="en-US" sz="3600" b="1" dirty="0" smtClean="0">
                <a:solidFill>
                  <a:srgbClr val="0070C0"/>
                </a:solidFill>
                <a:latin typeface="Times New Roman" panose="02020603050405020304" pitchFamily="18" charset="0"/>
                <a:cs typeface="Times New Roman" panose="02020603050405020304" pitchFamily="18" charset="0"/>
              </a:rPr>
              <a:t>Definition of computer organization</a:t>
            </a:r>
            <a:r>
              <a:rPr lang="en-US" dirty="0" smtClean="0">
                <a:solidFill>
                  <a:srgbClr val="0070C0"/>
                </a:solidFill>
              </a:rPr>
              <a:t/>
            </a:r>
            <a:br>
              <a:rPr lang="en-US" dirty="0" smtClean="0">
                <a:solidFill>
                  <a:srgbClr val="0070C0"/>
                </a:solidFill>
              </a:rPr>
            </a:br>
            <a:endParaRPr lang="en-US" dirty="0">
              <a:solidFill>
                <a:srgbClr val="0070C0"/>
              </a:solidFill>
            </a:endParaRPr>
          </a:p>
        </p:txBody>
      </p:sp>
      <p:sp>
        <p:nvSpPr>
          <p:cNvPr id="3" name="Content Placeholder 2"/>
          <p:cNvSpPr>
            <a:spLocks noGrp="1"/>
          </p:cNvSpPr>
          <p:nvPr>
            <p:ph idx="1"/>
          </p:nvPr>
        </p:nvSpPr>
        <p:spPr>
          <a:xfrm>
            <a:off x="838200" y="872836"/>
            <a:ext cx="10515600" cy="5304127"/>
          </a:xfrm>
        </p:spPr>
        <p:txBody>
          <a:bodyPr>
            <a:normAutofit fontScale="62500" lnSpcReduction="20000"/>
          </a:bodyPr>
          <a:lstStyle/>
          <a:p>
            <a:pPr marL="0" indent="0">
              <a:lnSpc>
                <a:spcPct val="150000"/>
              </a:lnSpc>
              <a:buNone/>
            </a:pPr>
            <a:r>
              <a:rPr lang="en-US" sz="3800" dirty="0" smtClean="0">
                <a:latin typeface="Times New Roman" panose="02020603050405020304" pitchFamily="18" charset="0"/>
                <a:cs typeface="Times New Roman" panose="02020603050405020304" pitchFamily="18" charset="0"/>
              </a:rPr>
              <a:t>    </a:t>
            </a:r>
            <a:r>
              <a:rPr lang="en-US" sz="3800" dirty="0">
                <a:solidFill>
                  <a:srgbClr val="FF0000"/>
                </a:solidFill>
                <a:latin typeface="Times New Roman" panose="02020603050405020304" pitchFamily="18" charset="0"/>
                <a:cs typeface="Times New Roman" panose="02020603050405020304" pitchFamily="18" charset="0"/>
              </a:rPr>
              <a:t>Computer organization is a study of a Computer Architecture. E.g. Memory, Registers, RAM, ROM, CPU, ALU architecture, what different parts makes a computer</a:t>
            </a:r>
            <a:r>
              <a:rPr lang="en-US" sz="3800" dirty="0" smtClean="0">
                <a:solidFill>
                  <a:srgbClr val="FF0000"/>
                </a:solidFill>
                <a:latin typeface="Times New Roman" panose="02020603050405020304" pitchFamily="18" charset="0"/>
                <a:cs typeface="Times New Roman" panose="02020603050405020304" pitchFamily="18" charset="0"/>
              </a:rPr>
              <a:t>.</a:t>
            </a:r>
          </a:p>
          <a:p>
            <a:pPr marL="0" marR="0" indent="-360045">
              <a:lnSpc>
                <a:spcPct val="150000"/>
              </a:lnSpc>
              <a:spcBef>
                <a:spcPts val="0"/>
              </a:spcBef>
              <a:spcAft>
                <a:spcPts val="1000"/>
              </a:spcAft>
            </a:pPr>
            <a:r>
              <a:rPr lang="en-US" sz="3800"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Data Representation</a:t>
            </a:r>
            <a:r>
              <a:rPr lang="en-US" sz="3800" b="1"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50000"/>
              </a:lnSpc>
              <a:spcBef>
                <a:spcPts val="0"/>
              </a:spcBef>
              <a:spcAft>
                <a:spcPts val="1000"/>
              </a:spcAft>
              <a:buNone/>
            </a:pPr>
            <a:r>
              <a:rPr lang="en-US" sz="3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Data Representation refers to the methods used internally to represent information stored in a computer. Computers store lots of different types of information:</a:t>
            </a:r>
            <a:endParaRPr lang="en-US" sz="3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38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Numbers.</a:t>
            </a:r>
            <a:endParaRPr lang="en-US" sz="3800" dirty="0" smtClean="0">
              <a:solidFill>
                <a:srgbClr val="92D05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38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Text.</a:t>
            </a:r>
            <a:endParaRPr lang="en-US" sz="3800" dirty="0" smtClean="0">
              <a:solidFill>
                <a:srgbClr val="92D05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0"/>
              </a:spcAft>
              <a:buFont typeface="Symbol" panose="05050102010706020507" pitchFamily="18" charset="2"/>
              <a:buChar char=""/>
            </a:pPr>
            <a:r>
              <a:rPr lang="en-US" sz="38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Graphics of many varieties (stills, video, animation).</a:t>
            </a:r>
            <a:endParaRPr lang="en-US" sz="3800" dirty="0" smtClean="0">
              <a:solidFill>
                <a:srgbClr val="92D05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1000"/>
              </a:spcAft>
              <a:buFont typeface="Symbol" panose="05050102010706020507" pitchFamily="18" charset="2"/>
              <a:buChar char=""/>
            </a:pPr>
            <a:r>
              <a:rPr lang="en-US" sz="38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Sound.</a:t>
            </a:r>
            <a:endParaRPr lang="en-US" sz="3800" dirty="0" smtClean="0">
              <a:solidFill>
                <a:srgbClr val="92D05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29398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1893"/>
          </a:xfrm>
        </p:spPr>
        <p:txBody>
          <a:bodyPr/>
          <a:lstStyle/>
          <a:p>
            <a:r>
              <a:rPr lang="en-US" b="1" dirty="0" smtClean="0">
                <a:solidFill>
                  <a:srgbClr val="0070C0"/>
                </a:solidFill>
                <a:latin typeface="Times New Roman" panose="02020603050405020304" pitchFamily="18" charset="0"/>
                <a:cs typeface="Times New Roman" panose="02020603050405020304" pitchFamily="18" charset="0"/>
              </a:rPr>
              <a:t>Memory Structure in Computer</a:t>
            </a:r>
            <a:endParaRPr lang="en-US" dirty="0">
              <a:solidFill>
                <a:srgbClr val="0070C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260764"/>
                <a:ext cx="10515600" cy="5417127"/>
              </a:xfrm>
            </p:spPr>
            <p:txBody>
              <a:bodyPr>
                <a:normAutofit/>
              </a:bodyPr>
              <a:lstStyle/>
              <a:p>
                <a:r>
                  <a:rPr lang="en-US" sz="2400" dirty="0" smtClean="0">
                    <a:latin typeface="Times New Roman" panose="02020603050405020304" pitchFamily="18" charset="0"/>
                    <a:cs typeface="Times New Roman" panose="02020603050405020304" pitchFamily="18" charset="0"/>
                  </a:rPr>
                  <a:t>Memory </a:t>
                </a:r>
                <a:r>
                  <a:rPr lang="en-US" sz="2400" dirty="0">
                    <a:latin typeface="Times New Roman" panose="02020603050405020304" pitchFamily="18" charset="0"/>
                    <a:cs typeface="Times New Roman" panose="02020603050405020304" pitchFamily="18" charset="0"/>
                  </a:rPr>
                  <a:t>consists of bits (0 or 1)</a:t>
                </a:r>
              </a:p>
              <a:p>
                <a:pPr marL="0" indent="0">
                  <a:buNone/>
                </a:pPr>
                <a:r>
                  <a:rPr lang="en-US" sz="2400" dirty="0">
                    <a:latin typeface="Times New Roman" panose="02020603050405020304" pitchFamily="18" charset="0"/>
                    <a:cs typeface="Times New Roman" panose="02020603050405020304" pitchFamily="18" charset="0"/>
                  </a:rPr>
                  <a:t>a single bit can represent two pieces of information</a:t>
                </a:r>
              </a:p>
              <a:p>
                <a:pPr lvl="0"/>
                <a:r>
                  <a:rPr lang="en-US" sz="2400" dirty="0">
                    <a:solidFill>
                      <a:srgbClr val="92D050"/>
                    </a:solidFill>
                    <a:latin typeface="Times New Roman" panose="02020603050405020304" pitchFamily="18" charset="0"/>
                    <a:cs typeface="Times New Roman" panose="02020603050405020304" pitchFamily="18" charset="0"/>
                  </a:rPr>
                  <a:t>bytes (=8 bits) </a:t>
                </a:r>
              </a:p>
              <a:p>
                <a:pPr marL="0" indent="0">
                  <a:buNone/>
                </a:pPr>
                <a:r>
                  <a:rPr lang="en-US" sz="2400" dirty="0">
                    <a:latin typeface="Times New Roman" panose="02020603050405020304" pitchFamily="18" charset="0"/>
                    <a:cs typeface="Times New Roman" panose="02020603050405020304" pitchFamily="18" charset="0"/>
                  </a:rPr>
                  <a:t>a single byte can represent 256 = 2×2×2×2×2×2×2×2 </a:t>
                </a:r>
                <a14:m>
                  <m:oMath xmlns:m="http://schemas.openxmlformats.org/officeDocument/2006/math">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2</m:t>
                        </m:r>
                      </m:e>
                      <m:sup>
                        <m:r>
                          <a:rPr lang="en-US" sz="2400" i="1">
                            <a:latin typeface="Cambria Math" panose="02040503050406030204" pitchFamily="18" charset="0"/>
                          </a:rPr>
                          <m:t>8</m:t>
                        </m:r>
                      </m:sup>
                    </m:sSup>
                  </m:oMath>
                </a14:m>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a:p>
              <a:p>
                <a:pPr marL="0" indent="0">
                  <a:buNone/>
                </a:pPr>
                <a:r>
                  <a:rPr lang="en-US" sz="2400" dirty="0"/>
                  <a:t> </a:t>
                </a:r>
              </a:p>
              <a:p>
                <a:pPr marL="0" indent="0">
                  <a:buNone/>
                </a:pPr>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260764"/>
                <a:ext cx="10515600" cy="5417127"/>
              </a:xfrm>
              <a:blipFill>
                <a:blip r:embed="rId2"/>
                <a:stretch>
                  <a:fillRect l="-928" t="-15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nvPr>
            </p:nvGraphicFramePr>
            <p:xfrm>
              <a:off x="2810510" y="3125573"/>
              <a:ext cx="6570980" cy="3220022"/>
            </p:xfrm>
            <a:graphic>
              <a:graphicData uri="http://schemas.openxmlformats.org/drawingml/2006/table">
                <a:tbl>
                  <a:tblPr firstRow="1" firstCol="1" bandRow="1"/>
                  <a:tblGrid>
                    <a:gridCol w="977900">
                      <a:extLst>
                        <a:ext uri="{9D8B030D-6E8A-4147-A177-3AD203B41FA5}">
                          <a16:colId xmlns:a16="http://schemas.microsoft.com/office/drawing/2014/main" val="2223043997"/>
                        </a:ext>
                      </a:extLst>
                    </a:gridCol>
                    <a:gridCol w="1289050">
                      <a:extLst>
                        <a:ext uri="{9D8B030D-6E8A-4147-A177-3AD203B41FA5}">
                          <a16:colId xmlns:a16="http://schemas.microsoft.com/office/drawing/2014/main" val="914751663"/>
                        </a:ext>
                      </a:extLst>
                    </a:gridCol>
                    <a:gridCol w="1207135">
                      <a:extLst>
                        <a:ext uri="{9D8B030D-6E8A-4147-A177-3AD203B41FA5}">
                          <a16:colId xmlns:a16="http://schemas.microsoft.com/office/drawing/2014/main" val="2749132819"/>
                        </a:ext>
                      </a:extLst>
                    </a:gridCol>
                    <a:gridCol w="1470660">
                      <a:extLst>
                        <a:ext uri="{9D8B030D-6E8A-4147-A177-3AD203B41FA5}">
                          <a16:colId xmlns:a16="http://schemas.microsoft.com/office/drawing/2014/main" val="2298254390"/>
                        </a:ext>
                      </a:extLst>
                    </a:gridCol>
                    <a:gridCol w="1626235">
                      <a:extLst>
                        <a:ext uri="{9D8B030D-6E8A-4147-A177-3AD203B41FA5}">
                          <a16:colId xmlns:a16="http://schemas.microsoft.com/office/drawing/2014/main" val="4150210488"/>
                        </a:ext>
                      </a:extLst>
                    </a:gridCol>
                  </a:tblGrid>
                  <a:tr h="0">
                    <a:tc>
                      <a:txBody>
                        <a:bodyPr/>
                        <a:lstStyle/>
                        <a:p>
                          <a:pPr marL="0" marR="0">
                            <a:lnSpc>
                              <a:spcPct val="150000"/>
                            </a:lnSpc>
                            <a:spcBef>
                              <a:spcPts val="0"/>
                            </a:spcBef>
                            <a:spcAft>
                              <a:spcPts val="0"/>
                            </a:spcAft>
                            <a:tabLst>
                              <a:tab pos="685800" algn="l"/>
                            </a:tabLst>
                          </a:pPr>
                          <a:r>
                            <a:rPr lang="en-US" sz="1600" b="1" dirty="0">
                              <a:effectLst/>
                              <a:latin typeface="Times New Roman" panose="02020603050405020304" pitchFamily="18" charset="0"/>
                              <a:ea typeface="Calibri" panose="020F0502020204030204" pitchFamily="34" charset="0"/>
                              <a:cs typeface="Arial" panose="020B0604020202020204" pitchFamily="34" charset="0"/>
                            </a:rPr>
                            <a:t>Unit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600" b="1">
                              <a:effectLst/>
                              <a:latin typeface="Times New Roman" panose="02020603050405020304" pitchFamily="18" charset="0"/>
                              <a:ea typeface="Calibri" panose="020F0502020204030204" pitchFamily="34" charset="0"/>
                              <a:cs typeface="Arial" panose="020B0604020202020204" pitchFamily="34" charset="0"/>
                            </a:rPr>
                            <a:t>Abbreviation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600" b="1">
                              <a:effectLst/>
                              <a:latin typeface="Times New Roman" panose="02020603050405020304" pitchFamily="18" charset="0"/>
                              <a:ea typeface="Calibri" panose="020F0502020204030204" pitchFamily="34" charset="0"/>
                              <a:cs typeface="Arial" panose="020B0604020202020204" pitchFamily="34" charset="0"/>
                            </a:rPr>
                            <a:t>Pronounced</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600" b="1">
                              <a:effectLst/>
                              <a:latin typeface="Times New Roman" panose="02020603050405020304" pitchFamily="18" charset="0"/>
                              <a:ea typeface="Calibri" panose="020F0502020204030204" pitchFamily="34" charset="0"/>
                              <a:cs typeface="Arial" panose="020B0604020202020204" pitchFamily="34" charset="0"/>
                            </a:rPr>
                            <a:t>Approximate Value (bytes)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600" b="1">
                              <a:effectLst/>
                              <a:latin typeface="Times New Roman" panose="02020603050405020304" pitchFamily="18" charset="0"/>
                              <a:ea typeface="Calibri" panose="020F0502020204030204" pitchFamily="34" charset="0"/>
                              <a:cs typeface="Arial" panose="020B0604020202020204" pitchFamily="34" charset="0"/>
                            </a:rPr>
                            <a:t>Actual Value (bytes)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7842224"/>
                      </a:ext>
                    </a:extLst>
                  </a:tr>
                  <a:tr h="0">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Kilobyte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KB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Kill-uh-bite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sSup>
                                  <m:sSupPr>
                                    <m:ctrlPr>
                                      <a:rPr lang="en-US" sz="1400" b="1"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400" b="1" i="1">
                                        <a:effectLst/>
                                        <a:latin typeface="Cambria Math" panose="02040503050406030204" pitchFamily="18" charset="0"/>
                                        <a:ea typeface="Calibri" panose="020F0502020204030204" pitchFamily="34" charset="0"/>
                                        <a:cs typeface="Times New Roman" panose="02020603050405020304" pitchFamily="18" charset="0"/>
                                      </a:rPr>
                                      <m:t>𝟐</m:t>
                                    </m:r>
                                  </m:e>
                                  <m:sup>
                                    <m:r>
                                      <a:rPr lang="en-US" sz="1400" b="1" i="1">
                                        <a:effectLst/>
                                        <a:latin typeface="Cambria Math" panose="02040503050406030204" pitchFamily="18" charset="0"/>
                                        <a:ea typeface="Calibri" panose="020F0502020204030204" pitchFamily="34" charset="0"/>
                                        <a:cs typeface="Times New Roman" panose="02020603050405020304" pitchFamily="18" charset="0"/>
                                      </a:rPr>
                                      <m:t>𝟏𝟎</m:t>
                                    </m:r>
                                  </m:sup>
                                </m:sSup>
                                <m:r>
                                  <a:rPr lang="en-US" sz="1400" b="1" i="1">
                                    <a:effectLst/>
                                    <a:latin typeface="Cambria Math" panose="02040503050406030204" pitchFamily="18" charset="0"/>
                                    <a:ea typeface="Calibri" panose="020F0502020204030204" pitchFamily="34" charset="0"/>
                                    <a:cs typeface="Times New Roman" panose="02020603050405020304" pitchFamily="18" charset="0"/>
                                  </a:rPr>
                                  <m:t>=</m:t>
                                </m:r>
                                <m:r>
                                  <a:rPr lang="en-US" sz="1400" b="1" i="1">
                                    <a:effectLst/>
                                    <a:latin typeface="Cambria Math" panose="02040503050406030204" pitchFamily="18" charset="0"/>
                                    <a:ea typeface="Calibri" panose="020F0502020204030204" pitchFamily="34" charset="0"/>
                                    <a:cs typeface="Times New Roman" panose="02020603050405020304" pitchFamily="18" charset="0"/>
                                  </a:rPr>
                                  <m:t>𝟏</m:t>
                                </m:r>
                                <m:r>
                                  <a:rPr lang="en-US" sz="1400" b="1" i="1">
                                    <a:effectLst/>
                                    <a:latin typeface="Cambria Math" panose="02040503050406030204" pitchFamily="18" charset="0"/>
                                    <a:ea typeface="Calibri" panose="020F0502020204030204" pitchFamily="34" charset="0"/>
                                    <a:cs typeface="Times New Roman" panose="02020603050405020304" pitchFamily="18" charset="0"/>
                                  </a:rPr>
                                  <m:t>,</m:t>
                                </m:r>
                                <m:r>
                                  <a:rPr lang="en-US" sz="1400" b="1" i="1">
                                    <a:effectLst/>
                                    <a:latin typeface="Cambria Math" panose="02040503050406030204" pitchFamily="18" charset="0"/>
                                    <a:ea typeface="Calibri" panose="020F0502020204030204" pitchFamily="34" charset="0"/>
                                    <a:cs typeface="Times New Roman" panose="02020603050405020304" pitchFamily="18" charset="0"/>
                                  </a:rPr>
                                  <m:t>𝟎𝟐𝟒</m:t>
                                </m:r>
                              </m:oMath>
                            </m:oMathPara>
                          </a14:m>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9229515"/>
                      </a:ext>
                    </a:extLst>
                  </a:tr>
                  <a:tr h="0">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Megabyte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MB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Mehg-uh-bite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1,000,000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 million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1,048,576</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50000"/>
                            </a:lnSpc>
                            <a:spcBef>
                              <a:spcPts val="0"/>
                            </a:spcBef>
                            <a:spcAft>
                              <a:spcPts val="0"/>
                            </a:spcAft>
                          </a:pPr>
                          <a:r>
                            <a:rPr lang="en-US" sz="1200" b="1">
                              <a:effectLst/>
                              <a:latin typeface="Times New Roman" panose="02020603050405020304" pitchFamily="18" charset="0"/>
                              <a:ea typeface="Calibri" panose="020F0502020204030204" pitchFamily="34" charset="0"/>
                              <a:cs typeface="Arial" panose="020B0604020202020204" pitchFamily="34" charset="0"/>
                            </a:rPr>
                            <a:t>1024k =</a:t>
                          </a:r>
                          <a14:m>
                            <m:oMath xmlns:m="http://schemas.openxmlformats.org/officeDocument/2006/math">
                              <m:r>
                                <a:rPr lang="en-US" sz="1200" b="1" i="1">
                                  <a:effectLst/>
                                  <a:latin typeface="Cambria Math" panose="02040503050406030204" pitchFamily="18" charset="0"/>
                                  <a:ea typeface="Calibri" panose="020F0502020204030204" pitchFamily="34" charset="0"/>
                                  <a:cs typeface="Times New Roman" panose="02020603050405020304" pitchFamily="18" charset="0"/>
                                </a:rPr>
                                <m:t> </m:t>
                              </m:r>
                              <m:sSup>
                                <m:sSupPr>
                                  <m:ctrlPr>
                                    <a:rPr lang="en-US" sz="1200" b="1"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200" b="1" i="1">
                                      <a:effectLst/>
                                      <a:latin typeface="Cambria Math" panose="02040503050406030204" pitchFamily="18" charset="0"/>
                                      <a:ea typeface="Calibri" panose="020F0502020204030204" pitchFamily="34" charset="0"/>
                                      <a:cs typeface="Times New Roman" panose="02020603050405020304" pitchFamily="18" charset="0"/>
                                    </a:rPr>
                                    <m:t>𝟐</m:t>
                                  </m:r>
                                </m:e>
                                <m:sup>
                                  <m:r>
                                    <a:rPr lang="en-US" sz="1200" b="1" i="1">
                                      <a:effectLst/>
                                      <a:latin typeface="Cambria Math" panose="02040503050406030204" pitchFamily="18" charset="0"/>
                                      <a:ea typeface="Calibri" panose="020F0502020204030204" pitchFamily="34" charset="0"/>
                                      <a:cs typeface="Times New Roman" panose="02020603050405020304" pitchFamily="18" charset="0"/>
                                    </a:rPr>
                                    <m:t>𝟏𝟎</m:t>
                                  </m:r>
                                </m:sup>
                              </m:sSup>
                              <m:r>
                                <a:rPr lang="en-US" sz="1200" b="1" i="1">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US" sz="1200" b="1"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200" b="1" i="1">
                                      <a:effectLst/>
                                      <a:latin typeface="Cambria Math" panose="02040503050406030204" pitchFamily="18" charset="0"/>
                                      <a:ea typeface="Calibri" panose="020F0502020204030204" pitchFamily="34" charset="0"/>
                                      <a:cs typeface="Times New Roman" panose="02020603050405020304" pitchFamily="18" charset="0"/>
                                    </a:rPr>
                                    <m:t>𝟐</m:t>
                                  </m:r>
                                </m:e>
                                <m:sup>
                                  <m:r>
                                    <a:rPr lang="en-US" sz="1200" b="1" i="1">
                                      <a:effectLst/>
                                      <a:latin typeface="Cambria Math" panose="02040503050406030204" pitchFamily="18" charset="0"/>
                                      <a:ea typeface="Calibri" panose="020F0502020204030204" pitchFamily="34" charset="0"/>
                                      <a:cs typeface="Times New Roman" panose="02020603050405020304" pitchFamily="18" charset="0"/>
                                    </a:rPr>
                                    <m:t>𝟏𝟎</m:t>
                                  </m:r>
                                </m:sup>
                              </m:sSup>
                              <m:r>
                                <a:rPr lang="en-US" sz="1200" b="1" i="1">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US" sz="1200" b="1"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1200" b="1" i="1">
                                      <a:effectLst/>
                                      <a:latin typeface="Cambria Math" panose="02040503050406030204" pitchFamily="18" charset="0"/>
                                      <a:ea typeface="Calibri" panose="020F0502020204030204" pitchFamily="34" charset="0"/>
                                      <a:cs typeface="Times New Roman" panose="02020603050405020304" pitchFamily="18" charset="0"/>
                                    </a:rPr>
                                    <m:t>𝟐</m:t>
                                  </m:r>
                                </m:e>
                                <m:sup>
                                  <m:r>
                                    <a:rPr lang="en-US" sz="1200" b="1" i="1">
                                      <a:effectLst/>
                                      <a:latin typeface="Cambria Math" panose="02040503050406030204" pitchFamily="18" charset="0"/>
                                      <a:ea typeface="Calibri" panose="020F0502020204030204" pitchFamily="34" charset="0"/>
                                      <a:cs typeface="Times New Roman" panose="02020603050405020304" pitchFamily="18" charset="0"/>
                                    </a:rPr>
                                    <m:t>𝟐𝟎</m:t>
                                  </m:r>
                                </m:sup>
                              </m:sSup>
                            </m:oMath>
                          </a14:m>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1873674"/>
                      </a:ext>
                    </a:extLst>
                  </a:tr>
                  <a:tr h="0">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Gigabyte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GB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Gig-uh-bite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1,000,000,000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 billion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1,073,741,824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3073376"/>
                      </a:ext>
                    </a:extLst>
                  </a:tr>
                  <a:tr h="0">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Terabyte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TB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dirty="0" err="1">
                              <a:effectLst/>
                              <a:latin typeface="Times New Roman" panose="02020603050405020304" pitchFamily="18" charset="0"/>
                              <a:ea typeface="Calibri" panose="020F0502020204030204" pitchFamily="34" charset="0"/>
                              <a:cs typeface="Arial" panose="020B0604020202020204" pitchFamily="34" charset="0"/>
                            </a:rPr>
                            <a:t>Terr</a:t>
                          </a:r>
                          <a:r>
                            <a:rPr lang="en-US" sz="1400" b="1" dirty="0">
                              <a:effectLst/>
                              <a:latin typeface="Times New Roman" panose="02020603050405020304" pitchFamily="18" charset="0"/>
                              <a:ea typeface="Calibri" panose="020F0502020204030204" pitchFamily="34" charset="0"/>
                              <a:cs typeface="Arial" panose="020B0604020202020204" pitchFamily="34" charset="0"/>
                            </a:rPr>
                            <a:t>-uh-bite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1,000,000,000,000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 trillion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dirty="0">
                              <a:effectLst/>
                              <a:latin typeface="Times New Roman" panose="02020603050405020304" pitchFamily="18" charset="0"/>
                              <a:ea typeface="Calibri" panose="020F0502020204030204" pitchFamily="34" charset="0"/>
                              <a:cs typeface="Arial" panose="020B0604020202020204" pitchFamily="34" charset="0"/>
                            </a:rPr>
                            <a:t>1,009,511,627,776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082061"/>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4252686177"/>
                  </p:ext>
                </p:extLst>
              </p:nvPr>
            </p:nvGraphicFramePr>
            <p:xfrm>
              <a:off x="2810510" y="3125573"/>
              <a:ext cx="6570980" cy="3220022"/>
            </p:xfrm>
            <a:graphic>
              <a:graphicData uri="http://schemas.openxmlformats.org/drawingml/2006/table">
                <a:tbl>
                  <a:tblPr firstRow="1" firstCol="1" bandRow="1"/>
                  <a:tblGrid>
                    <a:gridCol w="977900">
                      <a:extLst>
                        <a:ext uri="{9D8B030D-6E8A-4147-A177-3AD203B41FA5}">
                          <a16:colId xmlns:a16="http://schemas.microsoft.com/office/drawing/2014/main" val="2223043997"/>
                        </a:ext>
                      </a:extLst>
                    </a:gridCol>
                    <a:gridCol w="1289050">
                      <a:extLst>
                        <a:ext uri="{9D8B030D-6E8A-4147-A177-3AD203B41FA5}">
                          <a16:colId xmlns:a16="http://schemas.microsoft.com/office/drawing/2014/main" val="914751663"/>
                        </a:ext>
                      </a:extLst>
                    </a:gridCol>
                    <a:gridCol w="1207135">
                      <a:extLst>
                        <a:ext uri="{9D8B030D-6E8A-4147-A177-3AD203B41FA5}">
                          <a16:colId xmlns:a16="http://schemas.microsoft.com/office/drawing/2014/main" val="2749132819"/>
                        </a:ext>
                      </a:extLst>
                    </a:gridCol>
                    <a:gridCol w="1470660">
                      <a:extLst>
                        <a:ext uri="{9D8B030D-6E8A-4147-A177-3AD203B41FA5}">
                          <a16:colId xmlns:a16="http://schemas.microsoft.com/office/drawing/2014/main" val="2298254390"/>
                        </a:ext>
                      </a:extLst>
                    </a:gridCol>
                    <a:gridCol w="1626235">
                      <a:extLst>
                        <a:ext uri="{9D8B030D-6E8A-4147-A177-3AD203B41FA5}">
                          <a16:colId xmlns:a16="http://schemas.microsoft.com/office/drawing/2014/main" val="4150210488"/>
                        </a:ext>
                      </a:extLst>
                    </a:gridCol>
                  </a:tblGrid>
                  <a:tr h="731520">
                    <a:tc>
                      <a:txBody>
                        <a:bodyPr/>
                        <a:lstStyle/>
                        <a:p>
                          <a:pPr marL="0" marR="0">
                            <a:lnSpc>
                              <a:spcPct val="150000"/>
                            </a:lnSpc>
                            <a:spcBef>
                              <a:spcPts val="0"/>
                            </a:spcBef>
                            <a:spcAft>
                              <a:spcPts val="0"/>
                            </a:spcAft>
                            <a:tabLst>
                              <a:tab pos="685800" algn="l"/>
                            </a:tabLst>
                          </a:pPr>
                          <a:r>
                            <a:rPr lang="en-US" sz="1600" b="1" dirty="0">
                              <a:effectLst/>
                              <a:latin typeface="Times New Roman" panose="02020603050405020304" pitchFamily="18" charset="0"/>
                              <a:ea typeface="Calibri" panose="020F0502020204030204" pitchFamily="34" charset="0"/>
                              <a:cs typeface="Arial" panose="020B0604020202020204" pitchFamily="34" charset="0"/>
                            </a:rPr>
                            <a:t>Unit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600" b="1">
                              <a:effectLst/>
                              <a:latin typeface="Times New Roman" panose="02020603050405020304" pitchFamily="18" charset="0"/>
                              <a:ea typeface="Calibri" panose="020F0502020204030204" pitchFamily="34" charset="0"/>
                              <a:cs typeface="Arial" panose="020B0604020202020204" pitchFamily="34" charset="0"/>
                            </a:rPr>
                            <a:t>Abbreviation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600" b="1">
                              <a:effectLst/>
                              <a:latin typeface="Times New Roman" panose="02020603050405020304" pitchFamily="18" charset="0"/>
                              <a:ea typeface="Calibri" panose="020F0502020204030204" pitchFamily="34" charset="0"/>
                              <a:cs typeface="Arial" panose="020B0604020202020204" pitchFamily="34" charset="0"/>
                            </a:rPr>
                            <a:t>Pronounced</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600" b="1">
                              <a:effectLst/>
                              <a:latin typeface="Times New Roman" panose="02020603050405020304" pitchFamily="18" charset="0"/>
                              <a:ea typeface="Calibri" panose="020F0502020204030204" pitchFamily="34" charset="0"/>
                              <a:cs typeface="Arial" panose="020B0604020202020204" pitchFamily="34" charset="0"/>
                            </a:rPr>
                            <a:t>Approximate Value (bytes)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600" b="1">
                              <a:effectLst/>
                              <a:latin typeface="Times New Roman" panose="02020603050405020304" pitchFamily="18" charset="0"/>
                              <a:ea typeface="Calibri" panose="020F0502020204030204" pitchFamily="34" charset="0"/>
                              <a:cs typeface="Arial" panose="020B0604020202020204" pitchFamily="34" charset="0"/>
                            </a:rPr>
                            <a:t>Actual Value (bytes)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7842224"/>
                      </a:ext>
                    </a:extLst>
                  </a:tr>
                  <a:tr h="327216">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Kilobyte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KB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Kill-uh-bite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3"/>
                          <a:stretch>
                            <a:fillRect l="-304120" t="-224074" r="-1124" b="-679630"/>
                          </a:stretch>
                        </a:blipFill>
                      </a:tcPr>
                    </a:tc>
                    <a:extLst>
                      <a:ext uri="{0D108BD9-81ED-4DB2-BD59-A6C34878D82A}">
                        <a16:rowId xmlns:a16="http://schemas.microsoft.com/office/drawing/2014/main" val="1559229515"/>
                      </a:ext>
                    </a:extLst>
                  </a:tr>
                  <a:tr h="881126">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Megabyte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MB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Mehg-uh-bite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1,000,000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 million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3"/>
                          <a:stretch>
                            <a:fillRect l="-304120" t="-120690" r="-1124" b="-153103"/>
                          </a:stretch>
                        </a:blipFill>
                      </a:tcPr>
                    </a:tc>
                    <a:extLst>
                      <a:ext uri="{0D108BD9-81ED-4DB2-BD59-A6C34878D82A}">
                        <a16:rowId xmlns:a16="http://schemas.microsoft.com/office/drawing/2014/main" val="2391873674"/>
                      </a:ext>
                    </a:extLst>
                  </a:tr>
                  <a:tr h="640080">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Gigabyte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GB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Gig-uh-bite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1,000,000,000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 billion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1,073,741,824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3073376"/>
                      </a:ext>
                    </a:extLst>
                  </a:tr>
                  <a:tr h="640080">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Terabyte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TB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dirty="0" err="1">
                              <a:effectLst/>
                              <a:latin typeface="Times New Roman" panose="02020603050405020304" pitchFamily="18" charset="0"/>
                              <a:ea typeface="Calibri" panose="020F0502020204030204" pitchFamily="34" charset="0"/>
                              <a:cs typeface="Arial" panose="020B0604020202020204" pitchFamily="34" charset="0"/>
                            </a:rPr>
                            <a:t>Terr</a:t>
                          </a:r>
                          <a:r>
                            <a:rPr lang="en-US" sz="1400" b="1" dirty="0">
                              <a:effectLst/>
                              <a:latin typeface="Times New Roman" panose="02020603050405020304" pitchFamily="18" charset="0"/>
                              <a:ea typeface="Calibri" panose="020F0502020204030204" pitchFamily="34" charset="0"/>
                              <a:cs typeface="Arial" panose="020B0604020202020204" pitchFamily="34" charset="0"/>
                            </a:rPr>
                            <a:t>-uh-bite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1,000,000,000,000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50000"/>
                            </a:lnSpc>
                            <a:spcBef>
                              <a:spcPts val="0"/>
                            </a:spcBef>
                            <a:spcAft>
                              <a:spcPts val="0"/>
                            </a:spcAft>
                          </a:pPr>
                          <a:r>
                            <a:rPr lang="en-US" sz="1400" b="1">
                              <a:effectLst/>
                              <a:latin typeface="Times New Roman" panose="02020603050405020304" pitchFamily="18" charset="0"/>
                              <a:ea typeface="Calibri" panose="020F0502020204030204" pitchFamily="34" charset="0"/>
                              <a:cs typeface="Arial" panose="020B0604020202020204" pitchFamily="34" charset="0"/>
                            </a:rPr>
                            <a:t>1 trillion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50000"/>
                            </a:lnSpc>
                            <a:spcBef>
                              <a:spcPts val="0"/>
                            </a:spcBef>
                            <a:spcAft>
                              <a:spcPts val="0"/>
                            </a:spcAft>
                          </a:pPr>
                          <a:r>
                            <a:rPr lang="en-US" sz="1400" b="1" dirty="0">
                              <a:effectLst/>
                              <a:latin typeface="Times New Roman" panose="02020603050405020304" pitchFamily="18" charset="0"/>
                              <a:ea typeface="Calibri" panose="020F0502020204030204" pitchFamily="34" charset="0"/>
                              <a:cs typeface="Arial" panose="020B0604020202020204" pitchFamily="34" charset="0"/>
                            </a:rPr>
                            <a:t>1,009,511,627,776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082061"/>
                      </a:ext>
                    </a:extLst>
                  </a:tr>
                </a:tbl>
              </a:graphicData>
            </a:graphic>
          </p:graphicFrame>
        </mc:Fallback>
      </mc:AlternateContent>
    </p:spTree>
    <p:extLst>
      <p:ext uri="{BB962C8B-B14F-4D97-AF65-F5344CB8AC3E}">
        <p14:creationId xmlns:p14="http://schemas.microsoft.com/office/powerpoint/2010/main" val="30275283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5530"/>
          </a:xfrm>
        </p:spPr>
        <p:txBody>
          <a:bodyPr>
            <a:normAutofit/>
          </a:bodyPr>
          <a:lstStyle/>
          <a:p>
            <a:pPr algn="ctr"/>
            <a:r>
              <a:rPr lang="en-US" sz="3600" b="1" dirty="0" smtClean="0">
                <a:latin typeface="Times New Roman" panose="02020603050405020304" pitchFamily="18" charset="0"/>
                <a:cs typeface="Times New Roman" panose="02020603050405020304" pitchFamily="18" charset="0"/>
              </a:rPr>
              <a:t>Binary Number</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80656"/>
            <a:ext cx="10515600" cy="5597235"/>
          </a:xfrm>
        </p:spPr>
        <p:txBody>
          <a:bodyPr>
            <a:normAutofit fontScale="92500" lnSpcReduction="20000"/>
          </a:bodyPr>
          <a:lstStyle/>
          <a:p>
            <a:pPr marL="0" indent="0">
              <a:lnSpc>
                <a:spcPct val="150000"/>
              </a:lnSpc>
              <a:buNone/>
            </a:pPr>
            <a:r>
              <a:rPr lang="en-US" dirty="0" smtClean="0"/>
              <a:t>   </a:t>
            </a:r>
            <a:r>
              <a:rPr lang="en-US" dirty="0">
                <a:latin typeface="Times New Roman" panose="02020603050405020304" pitchFamily="18" charset="0"/>
                <a:cs typeface="Times New Roman" panose="02020603050405020304" pitchFamily="18" charset="0"/>
              </a:rPr>
              <a:t>Normally we write numbers using digits 0 to 9. This is called decimal numbers (base10). However, any positive integer (whole number) can be easily represented by a sequence of 0's and 1's. Numbers in this form are said to be binary numbers in (base 2).</a:t>
            </a:r>
          </a:p>
          <a:p>
            <a:pPr marL="0" indent="0">
              <a:lnSpc>
                <a:spcPct val="150000"/>
              </a:lnSpc>
              <a:buNone/>
            </a:pPr>
            <a:r>
              <a:rPr lang="en-US" dirty="0">
                <a:latin typeface="Times New Roman" panose="02020603050405020304" pitchFamily="18" charset="0"/>
                <a:cs typeface="Times New Roman" panose="02020603050405020304" pitchFamily="18" charset="0"/>
              </a:rPr>
              <a:t>Decimal numbers use a positional system based on powers of 10 to indicate      their value. The number 1 2 3 is really 1 hundred +2 tens + 3 ones. The value of each position is determined by ever-higher powers of 10, read from left to right.</a:t>
            </a:r>
          </a:p>
          <a:p>
            <a:pPr marL="0" indent="0">
              <a:lnSpc>
                <a:spcPct val="150000"/>
              </a:lnSpc>
              <a:buNone/>
            </a:pPr>
            <a:r>
              <a:rPr lang="en-US" dirty="0">
                <a:latin typeface="Times New Roman" panose="02020603050405020304" pitchFamily="18" charset="0"/>
                <a:cs typeface="Times New Roman" panose="02020603050405020304" pitchFamily="18" charset="0"/>
              </a:rPr>
              <a:t>Base 2 works the same way, just with different powers. The number </a:t>
            </a:r>
            <a:r>
              <a:rPr lang="en-US" dirty="0">
                <a:solidFill>
                  <a:srgbClr val="92D050"/>
                </a:solidFill>
                <a:latin typeface="Times New Roman" panose="02020603050405020304" pitchFamily="18" charset="0"/>
                <a:cs typeface="Times New Roman" panose="02020603050405020304" pitchFamily="18" charset="0"/>
              </a:rPr>
              <a:t>101 in base 2 is really 1 four + 0 twos +1 one (which equals 5 in base 10).</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0537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6257"/>
          </a:xfrm>
        </p:spPr>
        <p:txBody>
          <a:bodyPr>
            <a:normAutofit fontScale="90000"/>
          </a:bodyPr>
          <a:lstStyle/>
          <a:p>
            <a:pPr algn="ctr"/>
            <a:r>
              <a:rPr lang="en-US" b="1" dirty="0" smtClean="0">
                <a:solidFill>
                  <a:srgbClr val="00B0F0"/>
                </a:solidFill>
                <a:latin typeface="Times New Roman" panose="02020603050405020304" pitchFamily="18" charset="0"/>
                <a:cs typeface="Times New Roman" panose="02020603050405020304" pitchFamily="18" charset="0"/>
              </a:rPr>
              <a:t>Binary Representation of Numbers</a:t>
            </a:r>
            <a:endParaRPr lang="en-US" b="1" dirty="0">
              <a:solidFill>
                <a:srgbClr val="00B0F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011381"/>
                <a:ext cx="10515600" cy="6276109"/>
              </a:xfrm>
            </p:spPr>
            <p:txBody>
              <a:bodyPr>
                <a:normAutofit fontScale="25000" lnSpcReduction="20000"/>
              </a:bodyPr>
              <a:lstStyle/>
              <a:p>
                <a:pPr marL="0" indent="0">
                  <a:buNone/>
                </a:pPr>
                <a:r>
                  <a:rPr lang="en-US" sz="9600" dirty="0" smtClean="0">
                    <a:latin typeface="Times New Roman" panose="02020603050405020304" pitchFamily="18" charset="0"/>
                    <a:cs typeface="Times New Roman" panose="02020603050405020304" pitchFamily="18" charset="0"/>
                  </a:rPr>
                  <a:t>  </a:t>
                </a:r>
                <a:r>
                  <a:rPr lang="en-US" sz="9600" dirty="0">
                    <a:latin typeface="Times New Roman" panose="02020603050405020304" pitchFamily="18" charset="0"/>
                    <a:cs typeface="Times New Roman" panose="02020603050405020304" pitchFamily="18" charset="0"/>
                  </a:rPr>
                  <a:t>Binary Numbers are numbers represented with 0's and 1's.</a:t>
                </a:r>
              </a:p>
              <a:p>
                <a:pPr marL="0" indent="0">
                  <a:buNone/>
                </a:pPr>
                <a:r>
                  <a:rPr lang="en-US" sz="9600" dirty="0">
                    <a:latin typeface="Times New Roman" panose="02020603050405020304" pitchFamily="18" charset="0"/>
                    <a:cs typeface="Times New Roman" panose="02020603050405020304" pitchFamily="18" charset="0"/>
                  </a:rPr>
                  <a:t>They work much the same way as our normal decimal numbers except instead of 10 digits ( 0 to 9 ) there are only 2 digits ( o and 1 </a:t>
                </a:r>
                <a:r>
                  <a:rPr lang="en-US" sz="9600" dirty="0" smtClean="0">
                    <a:latin typeface="Times New Roman" panose="02020603050405020304" pitchFamily="18" charset="0"/>
                    <a:cs typeface="Times New Roman" panose="02020603050405020304" pitchFamily="18" charset="0"/>
                  </a:rPr>
                  <a:t>).</a:t>
                </a:r>
              </a:p>
              <a:p>
                <a:r>
                  <a:rPr lang="en-US" sz="9600" dirty="0">
                    <a:latin typeface="Times New Roman" panose="02020603050405020304" pitchFamily="18" charset="0"/>
                    <a:cs typeface="Times New Roman" panose="02020603050405020304" pitchFamily="18" charset="0"/>
                  </a:rPr>
                  <a:t>Decimal number (subscript indicates base 10):</a:t>
                </a:r>
              </a:p>
              <a:p>
                <a:pPr marL="0" indent="0">
                  <a:lnSpc>
                    <a:spcPct val="170000"/>
                  </a:lnSpc>
                  <a:buNone/>
                </a:pPr>
                <a:r>
                  <a:rPr lang="en-US" sz="9600" dirty="0">
                    <a:latin typeface="Times New Roman" panose="02020603050405020304" pitchFamily="18" charset="0"/>
                    <a:cs typeface="Times New Roman" panose="02020603050405020304" pitchFamily="18" charset="0"/>
                  </a:rPr>
                  <a:t>8401.32</a:t>
                </a:r>
              </a:p>
              <a:p>
                <a:pPr marL="0" indent="0">
                  <a:lnSpc>
                    <a:spcPct val="170000"/>
                  </a:lnSpc>
                  <a:buNone/>
                </a:pPr>
                <a:r>
                  <a:rPr lang="en-US" sz="7000" dirty="0">
                    <a:latin typeface="Times New Roman" panose="02020603050405020304" pitchFamily="18" charset="0"/>
                    <a:cs typeface="Times New Roman" panose="02020603050405020304" pitchFamily="18" charset="0"/>
                  </a:rPr>
                  <a:t>= 8×1000  +  4×100  +  0×10  +  1×1  +  3×1/10  +  2×1/100</a:t>
                </a:r>
              </a:p>
              <a:p>
                <a:pPr marL="0" indent="0">
                  <a:lnSpc>
                    <a:spcPct val="170000"/>
                  </a:lnSpc>
                  <a:buNone/>
                </a:pPr>
                <a:r>
                  <a:rPr lang="en-US" sz="7000" dirty="0">
                    <a:latin typeface="Times New Roman" panose="02020603050405020304" pitchFamily="18" charset="0"/>
                    <a:cs typeface="Times New Roman" panose="02020603050405020304" pitchFamily="18" charset="0"/>
                  </a:rPr>
                  <a:t>= 8×</a:t>
                </a:r>
                <a14:m>
                  <m:oMath xmlns:m="http://schemas.openxmlformats.org/officeDocument/2006/math">
                    <m:sSup>
                      <m:sSupPr>
                        <m:ctrlPr>
                          <a:rPr lang="en-US" sz="7000" i="1">
                            <a:latin typeface="Cambria Math" panose="02040503050406030204" pitchFamily="18" charset="0"/>
                          </a:rPr>
                        </m:ctrlPr>
                      </m:sSupPr>
                      <m:e>
                        <m:r>
                          <a:rPr lang="en-US" sz="7000" i="1">
                            <a:latin typeface="Cambria Math" panose="02040503050406030204" pitchFamily="18" charset="0"/>
                          </a:rPr>
                          <m:t>10</m:t>
                        </m:r>
                      </m:e>
                      <m:sup>
                        <m:r>
                          <a:rPr lang="en-US" sz="7000" i="1">
                            <a:latin typeface="Cambria Math" panose="02040503050406030204" pitchFamily="18" charset="0"/>
                          </a:rPr>
                          <m:t>3</m:t>
                        </m:r>
                      </m:sup>
                    </m:sSup>
                  </m:oMath>
                </a14:m>
                <a:r>
                  <a:rPr lang="en-US" sz="7000" dirty="0">
                    <a:latin typeface="Times New Roman" panose="02020603050405020304" pitchFamily="18" charset="0"/>
                    <a:cs typeface="Times New Roman" panose="02020603050405020304" pitchFamily="18" charset="0"/>
                  </a:rPr>
                  <a:t>  +  4× </a:t>
                </a:r>
                <a14:m>
                  <m:oMath xmlns:m="http://schemas.openxmlformats.org/officeDocument/2006/math">
                    <m:sSup>
                      <m:sSupPr>
                        <m:ctrlPr>
                          <a:rPr lang="en-US" sz="7000" i="1">
                            <a:latin typeface="Cambria Math" panose="02040503050406030204" pitchFamily="18" charset="0"/>
                          </a:rPr>
                        </m:ctrlPr>
                      </m:sSupPr>
                      <m:e>
                        <m:r>
                          <a:rPr lang="en-US" sz="7000" i="1">
                            <a:latin typeface="Cambria Math" panose="02040503050406030204" pitchFamily="18" charset="0"/>
                          </a:rPr>
                          <m:t>10</m:t>
                        </m:r>
                      </m:e>
                      <m:sup>
                        <m:r>
                          <a:rPr lang="en-US" sz="7000" i="1">
                            <a:latin typeface="Cambria Math" panose="02040503050406030204" pitchFamily="18" charset="0"/>
                          </a:rPr>
                          <m:t>2</m:t>
                        </m:r>
                      </m:sup>
                    </m:sSup>
                  </m:oMath>
                </a14:m>
                <a:r>
                  <a:rPr lang="en-US" sz="7000" dirty="0">
                    <a:latin typeface="Times New Roman" panose="02020603050405020304" pitchFamily="18" charset="0"/>
                    <a:cs typeface="Times New Roman" panose="02020603050405020304" pitchFamily="18" charset="0"/>
                  </a:rPr>
                  <a:t>  +  0× </a:t>
                </a:r>
                <a14:m>
                  <m:oMath xmlns:m="http://schemas.openxmlformats.org/officeDocument/2006/math">
                    <m:sSup>
                      <m:sSupPr>
                        <m:ctrlPr>
                          <a:rPr lang="en-US" sz="7000" i="1">
                            <a:latin typeface="Cambria Math" panose="02040503050406030204" pitchFamily="18" charset="0"/>
                          </a:rPr>
                        </m:ctrlPr>
                      </m:sSupPr>
                      <m:e>
                        <m:r>
                          <a:rPr lang="en-US" sz="7000" i="1">
                            <a:latin typeface="Cambria Math" panose="02040503050406030204" pitchFamily="18" charset="0"/>
                          </a:rPr>
                          <m:t>10</m:t>
                        </m:r>
                      </m:e>
                      <m:sup>
                        <m:r>
                          <a:rPr lang="en-US" sz="7000" i="1">
                            <a:latin typeface="Cambria Math" panose="02040503050406030204" pitchFamily="18" charset="0"/>
                          </a:rPr>
                          <m:t>1</m:t>
                        </m:r>
                      </m:sup>
                    </m:sSup>
                  </m:oMath>
                </a14:m>
                <a:r>
                  <a:rPr lang="en-US" sz="7000" dirty="0">
                    <a:latin typeface="Times New Roman" panose="02020603050405020304" pitchFamily="18" charset="0"/>
                    <a:cs typeface="Times New Roman" panose="02020603050405020304" pitchFamily="18" charset="0"/>
                  </a:rPr>
                  <a:t>  +  1× </a:t>
                </a:r>
                <a14:m>
                  <m:oMath xmlns:m="http://schemas.openxmlformats.org/officeDocument/2006/math">
                    <m:sSup>
                      <m:sSupPr>
                        <m:ctrlPr>
                          <a:rPr lang="en-US" sz="7000" i="1">
                            <a:latin typeface="Cambria Math" panose="02040503050406030204" pitchFamily="18" charset="0"/>
                          </a:rPr>
                        </m:ctrlPr>
                      </m:sSupPr>
                      <m:e>
                        <m:r>
                          <a:rPr lang="en-US" sz="7000" i="1">
                            <a:latin typeface="Cambria Math" panose="02040503050406030204" pitchFamily="18" charset="0"/>
                          </a:rPr>
                          <m:t>10</m:t>
                        </m:r>
                      </m:e>
                      <m:sup>
                        <m:r>
                          <a:rPr lang="en-US" sz="7000" i="1">
                            <a:latin typeface="Cambria Math" panose="02040503050406030204" pitchFamily="18" charset="0"/>
                          </a:rPr>
                          <m:t>0</m:t>
                        </m:r>
                      </m:sup>
                    </m:sSup>
                  </m:oMath>
                </a14:m>
                <a:r>
                  <a:rPr lang="en-US" sz="7000" dirty="0">
                    <a:latin typeface="Times New Roman" panose="02020603050405020304" pitchFamily="18" charset="0"/>
                    <a:cs typeface="Times New Roman" panose="02020603050405020304" pitchFamily="18" charset="0"/>
                  </a:rPr>
                  <a:t>  +  3× </a:t>
                </a:r>
                <a14:m>
                  <m:oMath xmlns:m="http://schemas.openxmlformats.org/officeDocument/2006/math">
                    <m:sSup>
                      <m:sSupPr>
                        <m:ctrlPr>
                          <a:rPr lang="en-US" sz="7000" i="1">
                            <a:latin typeface="Cambria Math" panose="02040503050406030204" pitchFamily="18" charset="0"/>
                          </a:rPr>
                        </m:ctrlPr>
                      </m:sSupPr>
                      <m:e>
                        <m:r>
                          <a:rPr lang="en-US" sz="7000" i="1">
                            <a:latin typeface="Cambria Math" panose="02040503050406030204" pitchFamily="18" charset="0"/>
                          </a:rPr>
                          <m:t>10</m:t>
                        </m:r>
                      </m:e>
                      <m:sup>
                        <m:r>
                          <a:rPr lang="en-US" sz="7000" i="1">
                            <a:latin typeface="Cambria Math" panose="02040503050406030204" pitchFamily="18" charset="0"/>
                          </a:rPr>
                          <m:t>−</m:t>
                        </m:r>
                        <m:r>
                          <a:rPr lang="en-US" sz="7000" i="1">
                            <a:latin typeface="Cambria Math" panose="02040503050406030204" pitchFamily="18" charset="0"/>
                          </a:rPr>
                          <m:t>1</m:t>
                        </m:r>
                      </m:sup>
                    </m:sSup>
                  </m:oMath>
                </a14:m>
                <a:r>
                  <a:rPr lang="en-US" sz="7000" dirty="0">
                    <a:latin typeface="Times New Roman" panose="02020603050405020304" pitchFamily="18" charset="0"/>
                    <a:cs typeface="Times New Roman" panose="02020603050405020304" pitchFamily="18" charset="0"/>
                  </a:rPr>
                  <a:t>  +  2× </a:t>
                </a:r>
                <a14:m>
                  <m:oMath xmlns:m="http://schemas.openxmlformats.org/officeDocument/2006/math">
                    <m:sSup>
                      <m:sSupPr>
                        <m:ctrlPr>
                          <a:rPr lang="en-US" sz="7000" i="1">
                            <a:latin typeface="Cambria Math" panose="02040503050406030204" pitchFamily="18" charset="0"/>
                          </a:rPr>
                        </m:ctrlPr>
                      </m:sSupPr>
                      <m:e>
                        <m:r>
                          <a:rPr lang="en-US" sz="7000" i="1">
                            <a:latin typeface="Cambria Math" panose="02040503050406030204" pitchFamily="18" charset="0"/>
                          </a:rPr>
                          <m:t>10</m:t>
                        </m:r>
                      </m:e>
                      <m:sup>
                        <m:r>
                          <a:rPr lang="en-US" sz="7000" i="1">
                            <a:latin typeface="Cambria Math" panose="02040503050406030204" pitchFamily="18" charset="0"/>
                          </a:rPr>
                          <m:t>−</m:t>
                        </m:r>
                        <m:r>
                          <a:rPr lang="en-US" sz="7000" i="1">
                            <a:latin typeface="Cambria Math" panose="02040503050406030204" pitchFamily="18" charset="0"/>
                          </a:rPr>
                          <m:t>2</m:t>
                        </m:r>
                      </m:sup>
                    </m:sSup>
                  </m:oMath>
                </a14:m>
                <a:endParaRPr lang="en-US" sz="7000" dirty="0" smtClean="0">
                  <a:latin typeface="Times New Roman" panose="02020603050405020304" pitchFamily="18" charset="0"/>
                  <a:cs typeface="Times New Roman" panose="02020603050405020304" pitchFamily="18" charset="0"/>
                </a:endParaRPr>
              </a:p>
              <a:p>
                <a:pPr>
                  <a:lnSpc>
                    <a:spcPct val="170000"/>
                  </a:lnSpc>
                </a:pPr>
                <a:r>
                  <a:rPr lang="en-US" sz="7000" dirty="0"/>
                  <a:t>Binary number (subscript indicates base): </a:t>
                </a:r>
              </a:p>
              <a:p>
                <a:pPr marL="0" indent="0">
                  <a:lnSpc>
                    <a:spcPct val="170000"/>
                  </a:lnSpc>
                  <a:buNone/>
                </a:pPr>
                <a:r>
                  <a:rPr lang="en-US" sz="7000" dirty="0"/>
                  <a:t>1101.01</a:t>
                </a:r>
              </a:p>
              <a:p>
                <a:pPr marL="0" indent="0">
                  <a:lnSpc>
                    <a:spcPct val="170000"/>
                  </a:lnSpc>
                  <a:buNone/>
                </a:pPr>
                <a:r>
                  <a:rPr lang="en-US" sz="9600" dirty="0">
                    <a:latin typeface="Times New Roman" panose="02020603050405020304" pitchFamily="18" charset="0"/>
                    <a:cs typeface="Times New Roman" panose="02020603050405020304" pitchFamily="18" charset="0"/>
                  </a:rPr>
                  <a:t>= 1×8  +  1×4  +  0×2  +  1×1  +  0×1/2   +  1×1/4</a:t>
                </a:r>
              </a:p>
              <a:p>
                <a:pPr marL="0" indent="0">
                  <a:lnSpc>
                    <a:spcPct val="170000"/>
                  </a:lnSpc>
                  <a:buNone/>
                </a:pPr>
                <a:r>
                  <a:rPr lang="en-US" sz="9600" dirty="0">
                    <a:latin typeface="Times New Roman" panose="02020603050405020304" pitchFamily="18" charset="0"/>
                    <a:cs typeface="Times New Roman" panose="02020603050405020304" pitchFamily="18" charset="0"/>
                  </a:rPr>
                  <a:t>= 1×</a:t>
                </a:r>
                <a14:m>
                  <m:oMath xmlns:m="http://schemas.openxmlformats.org/officeDocument/2006/math">
                    <m:sSup>
                      <m:sSupPr>
                        <m:ctrlPr>
                          <a:rPr lang="en-US" sz="9600" i="1">
                            <a:latin typeface="Cambria Math" panose="02040503050406030204" pitchFamily="18" charset="0"/>
                          </a:rPr>
                        </m:ctrlPr>
                      </m:sSupPr>
                      <m:e>
                        <m:r>
                          <a:rPr lang="en-US" sz="9600" i="1">
                            <a:latin typeface="Cambria Math" panose="02040503050406030204" pitchFamily="18" charset="0"/>
                          </a:rPr>
                          <m:t>2</m:t>
                        </m:r>
                      </m:e>
                      <m:sup>
                        <m:r>
                          <a:rPr lang="en-US" sz="9600" i="1">
                            <a:latin typeface="Cambria Math" panose="02040503050406030204" pitchFamily="18" charset="0"/>
                          </a:rPr>
                          <m:t>3</m:t>
                        </m:r>
                      </m:sup>
                    </m:sSup>
                    <m:r>
                      <a:rPr lang="en-US" sz="9600" i="1">
                        <a:latin typeface="Cambria Math" panose="02040503050406030204" pitchFamily="18" charset="0"/>
                      </a:rPr>
                      <m:t> </m:t>
                    </m:r>
                  </m:oMath>
                </a14:m>
                <a:r>
                  <a:rPr lang="en-US" sz="9600" dirty="0">
                    <a:latin typeface="Times New Roman" panose="02020603050405020304" pitchFamily="18" charset="0"/>
                    <a:cs typeface="Times New Roman" panose="02020603050405020304" pitchFamily="18" charset="0"/>
                  </a:rPr>
                  <a:t> +  1×</a:t>
                </a:r>
                <a14:m>
                  <m:oMath xmlns:m="http://schemas.openxmlformats.org/officeDocument/2006/math">
                    <m:sSup>
                      <m:sSupPr>
                        <m:ctrlPr>
                          <a:rPr lang="en-US" sz="9600" i="1">
                            <a:latin typeface="Cambria Math" panose="02040503050406030204" pitchFamily="18" charset="0"/>
                          </a:rPr>
                        </m:ctrlPr>
                      </m:sSupPr>
                      <m:e>
                        <m:r>
                          <a:rPr lang="en-US" sz="9600" i="1">
                            <a:latin typeface="Cambria Math" panose="02040503050406030204" pitchFamily="18" charset="0"/>
                          </a:rPr>
                          <m:t>2</m:t>
                        </m:r>
                      </m:e>
                      <m:sup>
                        <m:r>
                          <a:rPr lang="en-US" sz="9600" i="1">
                            <a:latin typeface="Cambria Math" panose="02040503050406030204" pitchFamily="18" charset="0"/>
                          </a:rPr>
                          <m:t>2</m:t>
                        </m:r>
                      </m:sup>
                    </m:sSup>
                    <m:r>
                      <a:rPr lang="en-US" sz="9600" i="1">
                        <a:latin typeface="Cambria Math" panose="02040503050406030204" pitchFamily="18" charset="0"/>
                      </a:rPr>
                      <m:t>  </m:t>
                    </m:r>
                  </m:oMath>
                </a14:m>
                <a:r>
                  <a:rPr lang="en-US" sz="9600" dirty="0">
                    <a:latin typeface="Times New Roman" panose="02020603050405020304" pitchFamily="18" charset="0"/>
                    <a:cs typeface="Times New Roman" panose="02020603050405020304" pitchFamily="18" charset="0"/>
                  </a:rPr>
                  <a:t>+  0×</a:t>
                </a:r>
                <a14:m>
                  <m:oMath xmlns:m="http://schemas.openxmlformats.org/officeDocument/2006/math">
                    <m:sSup>
                      <m:sSupPr>
                        <m:ctrlPr>
                          <a:rPr lang="en-US" sz="9600" i="1">
                            <a:latin typeface="Cambria Math" panose="02040503050406030204" pitchFamily="18" charset="0"/>
                          </a:rPr>
                        </m:ctrlPr>
                      </m:sSupPr>
                      <m:e>
                        <m:r>
                          <a:rPr lang="en-US" sz="9600" i="1">
                            <a:latin typeface="Cambria Math" panose="02040503050406030204" pitchFamily="18" charset="0"/>
                          </a:rPr>
                          <m:t>2</m:t>
                        </m:r>
                      </m:e>
                      <m:sup>
                        <m:r>
                          <a:rPr lang="en-US" sz="9600" i="1">
                            <a:latin typeface="Cambria Math" panose="02040503050406030204" pitchFamily="18" charset="0"/>
                          </a:rPr>
                          <m:t>1</m:t>
                        </m:r>
                      </m:sup>
                    </m:sSup>
                  </m:oMath>
                </a14:m>
                <a:r>
                  <a:rPr lang="en-US" sz="9600" dirty="0">
                    <a:latin typeface="Times New Roman" panose="02020603050405020304" pitchFamily="18" charset="0"/>
                    <a:cs typeface="Times New Roman" panose="02020603050405020304" pitchFamily="18" charset="0"/>
                  </a:rPr>
                  <a:t>  +  1×</a:t>
                </a:r>
                <a14:m>
                  <m:oMath xmlns:m="http://schemas.openxmlformats.org/officeDocument/2006/math">
                    <m:sSup>
                      <m:sSupPr>
                        <m:ctrlPr>
                          <a:rPr lang="en-US" sz="9600" i="1">
                            <a:latin typeface="Cambria Math" panose="02040503050406030204" pitchFamily="18" charset="0"/>
                          </a:rPr>
                        </m:ctrlPr>
                      </m:sSupPr>
                      <m:e>
                        <m:r>
                          <a:rPr lang="en-US" sz="9600" i="1">
                            <a:latin typeface="Cambria Math" panose="02040503050406030204" pitchFamily="18" charset="0"/>
                          </a:rPr>
                          <m:t>2</m:t>
                        </m:r>
                      </m:e>
                      <m:sup>
                        <m:r>
                          <a:rPr lang="en-US" sz="9600" i="1">
                            <a:latin typeface="Cambria Math" panose="02040503050406030204" pitchFamily="18" charset="0"/>
                          </a:rPr>
                          <m:t>0</m:t>
                        </m:r>
                      </m:sup>
                    </m:sSup>
                  </m:oMath>
                </a14:m>
                <a:r>
                  <a:rPr lang="en-US" sz="9600" dirty="0">
                    <a:latin typeface="Times New Roman" panose="02020603050405020304" pitchFamily="18" charset="0"/>
                    <a:cs typeface="Times New Roman" panose="02020603050405020304" pitchFamily="18" charset="0"/>
                  </a:rPr>
                  <a:t>  +  0×</a:t>
                </a:r>
                <a14:m>
                  <m:oMath xmlns:m="http://schemas.openxmlformats.org/officeDocument/2006/math">
                    <m:sSup>
                      <m:sSupPr>
                        <m:ctrlPr>
                          <a:rPr lang="en-US" sz="9600" i="1">
                            <a:latin typeface="Cambria Math" panose="02040503050406030204" pitchFamily="18" charset="0"/>
                          </a:rPr>
                        </m:ctrlPr>
                      </m:sSupPr>
                      <m:e>
                        <m:r>
                          <a:rPr lang="en-US" sz="9600" i="1">
                            <a:latin typeface="Cambria Math" panose="02040503050406030204" pitchFamily="18" charset="0"/>
                          </a:rPr>
                          <m:t>2</m:t>
                        </m:r>
                      </m:e>
                      <m:sup>
                        <m:r>
                          <a:rPr lang="en-US" sz="9600" i="1">
                            <a:latin typeface="Cambria Math" panose="02040503050406030204" pitchFamily="18" charset="0"/>
                          </a:rPr>
                          <m:t>−</m:t>
                        </m:r>
                        <m:r>
                          <a:rPr lang="en-US" sz="9600" i="1">
                            <a:latin typeface="Cambria Math" panose="02040503050406030204" pitchFamily="18" charset="0"/>
                          </a:rPr>
                          <m:t>1</m:t>
                        </m:r>
                      </m:sup>
                    </m:sSup>
                  </m:oMath>
                </a14:m>
                <a:r>
                  <a:rPr lang="en-US" sz="9600" dirty="0">
                    <a:latin typeface="Times New Roman" panose="02020603050405020304" pitchFamily="18" charset="0"/>
                    <a:cs typeface="Times New Roman" panose="02020603050405020304" pitchFamily="18" charset="0"/>
                  </a:rPr>
                  <a:t> +  1×</a:t>
                </a:r>
                <a14:m>
                  <m:oMath xmlns:m="http://schemas.openxmlformats.org/officeDocument/2006/math">
                    <m:sSup>
                      <m:sSupPr>
                        <m:ctrlPr>
                          <a:rPr lang="en-US" sz="9600" i="1">
                            <a:latin typeface="Cambria Math" panose="02040503050406030204" pitchFamily="18" charset="0"/>
                          </a:rPr>
                        </m:ctrlPr>
                      </m:sSupPr>
                      <m:e>
                        <m:r>
                          <a:rPr lang="en-US" sz="9600" i="1">
                            <a:latin typeface="Cambria Math" panose="02040503050406030204" pitchFamily="18" charset="0"/>
                          </a:rPr>
                          <m:t>2</m:t>
                        </m:r>
                      </m:e>
                      <m:sup>
                        <m:r>
                          <a:rPr lang="en-US" sz="9600" i="1">
                            <a:latin typeface="Cambria Math" panose="02040503050406030204" pitchFamily="18" charset="0"/>
                          </a:rPr>
                          <m:t>−</m:t>
                        </m:r>
                        <m:r>
                          <a:rPr lang="en-US" sz="9600" i="1">
                            <a:latin typeface="Cambria Math" panose="02040503050406030204" pitchFamily="18" charset="0"/>
                          </a:rPr>
                          <m:t>2</m:t>
                        </m:r>
                      </m:sup>
                    </m:sSup>
                  </m:oMath>
                </a14:m>
                <a:r>
                  <a:rPr lang="en-US" sz="9600" dirty="0">
                    <a:latin typeface="Times New Roman" panose="02020603050405020304" pitchFamily="18" charset="0"/>
                    <a:cs typeface="Times New Roman" panose="02020603050405020304" pitchFamily="18" charset="0"/>
                  </a:rPr>
                  <a:t> </a:t>
                </a:r>
              </a:p>
              <a:p>
                <a:pPr marL="0" indent="0">
                  <a:lnSpc>
                    <a:spcPct val="170000"/>
                  </a:lnSpc>
                  <a:buNone/>
                </a:pPr>
                <a:r>
                  <a:rPr lang="en-US" sz="9600" dirty="0">
                    <a:latin typeface="Times New Roman" panose="02020603050405020304" pitchFamily="18" charset="0"/>
                    <a:cs typeface="Times New Roman" panose="02020603050405020304" pitchFamily="18" charset="0"/>
                  </a:rPr>
                  <a:t>Which in base 10 is 1101.01= 8 + 4 + 1 + 1/4 = 13.25</a:t>
                </a:r>
              </a:p>
              <a:p>
                <a:pPr>
                  <a:lnSpc>
                    <a:spcPct val="170000"/>
                  </a:lnSpc>
                </a:pPr>
                <a:r>
                  <a:rPr lang="en-US" sz="7000" dirty="0"/>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p>
              <a:p>
                <a:pPr marL="0" indent="0">
                  <a:buNone/>
                </a:pPr>
                <a:endParaRPr lang="en-US" dirty="0"/>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011381"/>
                <a:ext cx="10515600" cy="6276109"/>
              </a:xfrm>
              <a:blipFill>
                <a:blip r:embed="rId2"/>
                <a:stretch>
                  <a:fillRect l="-928" t="-2332" r="-812" b="-8358"/>
                </a:stretch>
              </a:blipFill>
            </p:spPr>
            <p:txBody>
              <a:bodyPr/>
              <a:lstStyle/>
              <a:p>
                <a:r>
                  <a:rPr lang="en-US">
                    <a:noFill/>
                  </a:rPr>
                  <a:t> </a:t>
                </a:r>
              </a:p>
            </p:txBody>
          </p:sp>
        </mc:Fallback>
      </mc:AlternateContent>
    </p:spTree>
    <p:extLst>
      <p:ext uri="{BB962C8B-B14F-4D97-AF65-F5344CB8AC3E}">
        <p14:creationId xmlns:p14="http://schemas.microsoft.com/office/powerpoint/2010/main" val="639795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29384"/>
          </a:xfrm>
        </p:spPr>
        <p:txBody>
          <a:bodyPr>
            <a:normAutofit/>
          </a:bodyPr>
          <a:lstStyle/>
          <a:p>
            <a:pPr algn="ctr"/>
            <a:r>
              <a:rPr lang="en-US" sz="3600" b="1" dirty="0" smtClean="0">
                <a:solidFill>
                  <a:srgbClr val="0070C0"/>
                </a:solidFill>
                <a:latin typeface="Times New Roman" panose="02020603050405020304" pitchFamily="18" charset="0"/>
                <a:cs typeface="Times New Roman" panose="02020603050405020304" pitchFamily="18" charset="0"/>
              </a:rPr>
              <a:t>Text</a:t>
            </a:r>
            <a:endParaRPr lang="en-US" sz="3600" b="1"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914400"/>
            <a:ext cx="10515600" cy="5597236"/>
          </a:xfrm>
        </p:spPr>
        <p:txBody>
          <a:bodyPr/>
          <a:lstStyle/>
          <a:p>
            <a:pPr marL="0" indent="0">
              <a:buNone/>
            </a:pPr>
            <a:r>
              <a:rPr lang="en-US" dirty="0" smtClean="0"/>
              <a:t>           </a:t>
            </a:r>
            <a:r>
              <a:rPr lang="en-US" dirty="0" smtClean="0">
                <a:latin typeface="Times New Roman" panose="02020603050405020304" pitchFamily="18" charset="0"/>
                <a:cs typeface="Times New Roman" panose="02020603050405020304" pitchFamily="18" charset="0"/>
              </a:rPr>
              <a:t>Text </a:t>
            </a:r>
            <a:r>
              <a:rPr lang="en-US" dirty="0">
                <a:latin typeface="Times New Roman" panose="02020603050405020304" pitchFamily="18" charset="0"/>
                <a:cs typeface="Times New Roman" panose="02020603050405020304" pitchFamily="18" charset="0"/>
              </a:rPr>
              <a:t>can represented easily by assigning a unique numeric value for each symbol used in the text. For example, the widely used </a:t>
            </a:r>
            <a:r>
              <a:rPr lang="en-US" u="sng" dirty="0">
                <a:solidFill>
                  <a:srgbClr val="00B050"/>
                </a:solidFill>
                <a:latin typeface="Times New Roman" panose="02020603050405020304" pitchFamily="18" charset="0"/>
                <a:cs typeface="Times New Roman" panose="02020603050405020304" pitchFamily="18" charset="0"/>
              </a:rPr>
              <a:t>ASCII code </a:t>
            </a:r>
            <a:r>
              <a:rPr lang="en-US" dirty="0">
                <a:solidFill>
                  <a:srgbClr val="00B050"/>
                </a:solidFill>
                <a:latin typeface="Times New Roman" panose="02020603050405020304" pitchFamily="18" charset="0"/>
                <a:cs typeface="Times New Roman" panose="02020603050405020304" pitchFamily="18" charset="0"/>
              </a:rPr>
              <a:t>(</a:t>
            </a:r>
            <a:r>
              <a:rPr lang="en-US" b="1" dirty="0">
                <a:solidFill>
                  <a:srgbClr val="00B050"/>
                </a:solidFill>
                <a:latin typeface="Times New Roman" panose="02020603050405020304" pitchFamily="18" charset="0"/>
                <a:cs typeface="Times New Roman" panose="02020603050405020304" pitchFamily="18" charset="0"/>
              </a:rPr>
              <a:t>American Standard Code for Information Interchange</a:t>
            </a:r>
            <a:r>
              <a:rPr lang="en-US" dirty="0">
                <a:solidFill>
                  <a:srgbClr val="00B05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defines 128 different symbols and assigns to each a numeric code between 0 and 127.</a:t>
            </a:r>
          </a:p>
          <a:p>
            <a:pPr marL="0" indent="0">
              <a:buNone/>
            </a:pPr>
            <a:r>
              <a:rPr lang="en-US" dirty="0">
                <a:latin typeface="Times New Roman" panose="02020603050405020304" pitchFamily="18" charset="0"/>
                <a:cs typeface="Times New Roman" panose="02020603050405020304" pitchFamily="18" charset="0"/>
              </a:rPr>
              <a:t>In ASCII, an </a:t>
            </a:r>
            <a:r>
              <a:rPr lang="ar-SA" dirty="0">
                <a:solidFill>
                  <a:srgbClr val="92D050"/>
                </a:solidFill>
                <a:latin typeface="Times New Roman" panose="02020603050405020304" pitchFamily="18" charset="0"/>
                <a:cs typeface="Times New Roman" panose="02020603050405020304" pitchFamily="18" charset="0"/>
              </a:rPr>
              <a:t>"</a:t>
            </a:r>
            <a:r>
              <a:rPr lang="en-US" dirty="0">
                <a:solidFill>
                  <a:srgbClr val="92D050"/>
                </a:solidFill>
                <a:latin typeface="Times New Roman" panose="02020603050405020304" pitchFamily="18" charset="0"/>
                <a:cs typeface="Times New Roman" panose="02020603050405020304" pitchFamily="18" charset="0"/>
              </a:rPr>
              <a:t>A</a:t>
            </a:r>
            <a:r>
              <a:rPr lang="ar-SA" dirty="0">
                <a:solidFill>
                  <a:srgbClr val="92D050"/>
                </a:solidFill>
                <a:latin typeface="Times New Roman" panose="02020603050405020304" pitchFamily="18" charset="0"/>
                <a:cs typeface="Times New Roman" panose="02020603050405020304" pitchFamily="18" charset="0"/>
              </a:rPr>
              <a:t>"</a:t>
            </a:r>
            <a:r>
              <a:rPr lang="en-US" dirty="0">
                <a:solidFill>
                  <a:srgbClr val="92D050"/>
                </a:solidFill>
                <a:latin typeface="Times New Roman" panose="02020603050405020304" pitchFamily="18" charset="0"/>
                <a:cs typeface="Times New Roman" panose="02020603050405020304" pitchFamily="18" charset="0"/>
              </a:rPr>
              <a:t> is 65, </a:t>
            </a:r>
            <a:r>
              <a:rPr lang="ar-SA" dirty="0">
                <a:solidFill>
                  <a:srgbClr val="92D050"/>
                </a:solidFill>
                <a:latin typeface="Times New Roman" panose="02020603050405020304" pitchFamily="18" charset="0"/>
                <a:cs typeface="Times New Roman" panose="02020603050405020304" pitchFamily="18" charset="0"/>
              </a:rPr>
              <a:t>"</a:t>
            </a:r>
            <a:r>
              <a:rPr lang="en-US" dirty="0">
                <a:solidFill>
                  <a:srgbClr val="92D050"/>
                </a:solidFill>
                <a:latin typeface="Times New Roman" panose="02020603050405020304" pitchFamily="18" charset="0"/>
                <a:cs typeface="Times New Roman" panose="02020603050405020304" pitchFamily="18" charset="0"/>
              </a:rPr>
              <a:t>B</a:t>
            </a:r>
            <a:r>
              <a:rPr lang="ar-SA" dirty="0">
                <a:solidFill>
                  <a:srgbClr val="92D050"/>
                </a:solidFill>
                <a:latin typeface="Times New Roman" panose="02020603050405020304" pitchFamily="18" charset="0"/>
                <a:cs typeface="Times New Roman" panose="02020603050405020304" pitchFamily="18" charset="0"/>
              </a:rPr>
              <a:t>"</a:t>
            </a:r>
            <a:r>
              <a:rPr lang="en-US" dirty="0">
                <a:solidFill>
                  <a:srgbClr val="92D050"/>
                </a:solidFill>
                <a:latin typeface="Times New Roman" panose="02020603050405020304" pitchFamily="18" charset="0"/>
                <a:cs typeface="Times New Roman" panose="02020603050405020304" pitchFamily="18" charset="0"/>
              </a:rPr>
              <a:t> is 66, </a:t>
            </a:r>
            <a:r>
              <a:rPr lang="ar-SA" dirty="0">
                <a:solidFill>
                  <a:srgbClr val="92D050"/>
                </a:solidFill>
                <a:latin typeface="Times New Roman" panose="02020603050405020304" pitchFamily="18" charset="0"/>
                <a:cs typeface="Times New Roman" panose="02020603050405020304" pitchFamily="18" charset="0"/>
              </a:rPr>
              <a:t>"</a:t>
            </a:r>
            <a:r>
              <a:rPr lang="en-US" dirty="0">
                <a:solidFill>
                  <a:srgbClr val="92D050"/>
                </a:solidFill>
                <a:latin typeface="Times New Roman" panose="02020603050405020304" pitchFamily="18" charset="0"/>
                <a:cs typeface="Times New Roman" panose="02020603050405020304" pitchFamily="18" charset="0"/>
              </a:rPr>
              <a:t>a</a:t>
            </a:r>
            <a:r>
              <a:rPr lang="ar-SA" dirty="0">
                <a:solidFill>
                  <a:srgbClr val="92D050"/>
                </a:solidFill>
                <a:latin typeface="Times New Roman" panose="02020603050405020304" pitchFamily="18" charset="0"/>
                <a:cs typeface="Times New Roman" panose="02020603050405020304" pitchFamily="18" charset="0"/>
              </a:rPr>
              <a:t>"</a:t>
            </a:r>
            <a:r>
              <a:rPr lang="en-US" dirty="0">
                <a:solidFill>
                  <a:srgbClr val="92D050"/>
                </a:solidFill>
                <a:latin typeface="Times New Roman" panose="02020603050405020304" pitchFamily="18" charset="0"/>
                <a:cs typeface="Times New Roman" panose="02020603050405020304" pitchFamily="18" charset="0"/>
              </a:rPr>
              <a:t> is97, </a:t>
            </a:r>
            <a:r>
              <a:rPr lang="ar-SA" dirty="0">
                <a:solidFill>
                  <a:srgbClr val="92D050"/>
                </a:solidFill>
                <a:latin typeface="Times New Roman" panose="02020603050405020304" pitchFamily="18" charset="0"/>
                <a:cs typeface="Times New Roman" panose="02020603050405020304" pitchFamily="18" charset="0"/>
              </a:rPr>
              <a:t>"</a:t>
            </a:r>
            <a:r>
              <a:rPr lang="en-US" dirty="0">
                <a:solidFill>
                  <a:srgbClr val="92D050"/>
                </a:solidFill>
                <a:latin typeface="Times New Roman" panose="02020603050405020304" pitchFamily="18" charset="0"/>
                <a:cs typeface="Times New Roman" panose="02020603050405020304" pitchFamily="18" charset="0"/>
              </a:rPr>
              <a:t>b</a:t>
            </a:r>
            <a:r>
              <a:rPr lang="ar-SA" dirty="0">
                <a:solidFill>
                  <a:srgbClr val="92D050"/>
                </a:solidFill>
                <a:latin typeface="Times New Roman" panose="02020603050405020304" pitchFamily="18" charset="0"/>
                <a:cs typeface="Times New Roman" panose="02020603050405020304" pitchFamily="18" charset="0"/>
              </a:rPr>
              <a:t>"</a:t>
            </a:r>
            <a:r>
              <a:rPr lang="en-US" dirty="0">
                <a:solidFill>
                  <a:srgbClr val="92D050"/>
                </a:solidFill>
                <a:latin typeface="Times New Roman" panose="02020603050405020304" pitchFamily="18" charset="0"/>
                <a:cs typeface="Times New Roman" panose="02020603050405020304" pitchFamily="18" charset="0"/>
              </a:rPr>
              <a:t> is 98</a:t>
            </a:r>
            <a:r>
              <a:rPr lang="en-US" dirty="0">
                <a:latin typeface="Times New Roman" panose="02020603050405020304" pitchFamily="18" charset="0"/>
                <a:cs typeface="Times New Roman" panose="02020603050405020304" pitchFamily="18" charset="0"/>
              </a:rPr>
              <a:t>, and so forth. When you save a file as plain text</a:t>
            </a:r>
            <a:r>
              <a:rPr lang="ar-IQ"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it is stored using ASCII. </a:t>
            </a:r>
          </a:p>
          <a:p>
            <a:pPr marL="0" indent="0">
              <a:buNone/>
            </a:pPr>
            <a:r>
              <a:rPr lang="en-US" dirty="0"/>
              <a:t>ASCII format uses 1 byte per character 1byte gives only 256 (128 standard and non-standard) possible characters. The code value for any character can be</a:t>
            </a:r>
          </a:p>
          <a:p>
            <a:pPr marL="0" indent="0">
              <a:buNone/>
            </a:pPr>
            <a:r>
              <a:rPr lang="en-US" dirty="0"/>
              <a:t>Converted to base 2 so any written message made up of ASCII characters can be converted to a string of 0ʹs and 1ʹs.</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2762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4583"/>
          </a:xfrm>
        </p:spPr>
        <p:txBody>
          <a:bodyPr>
            <a:normAutofit fontScale="90000"/>
          </a:bodyPr>
          <a:lstStyle/>
          <a:p>
            <a:pPr algn="ctr"/>
            <a:r>
              <a:rPr lang="en-US" sz="3600" b="1" dirty="0" smtClean="0">
                <a:solidFill>
                  <a:srgbClr val="00B0F0"/>
                </a:solidFill>
                <a:latin typeface="Times New Roman" panose="02020603050405020304" pitchFamily="18" charset="0"/>
                <a:cs typeface="Times New Roman" panose="02020603050405020304" pitchFamily="18" charset="0"/>
              </a:rPr>
              <a:t>Graphics</a:t>
            </a:r>
            <a:endParaRPr lang="en-US" sz="3600" b="1"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900545"/>
            <a:ext cx="10515600" cy="5805055"/>
          </a:xfrm>
        </p:spPr>
        <p:txBody>
          <a:bodyPr>
            <a:normAutofit/>
          </a:bodyPr>
          <a:lstStyle/>
          <a:p>
            <a:pPr marL="0" indent="0">
              <a:buNone/>
            </a:pPr>
            <a:r>
              <a:rPr lang="en-US" dirty="0" smtClean="0"/>
              <a:t> </a:t>
            </a:r>
            <a:r>
              <a:rPr lang="en-US" dirty="0">
                <a:cs typeface="+mj-cs"/>
              </a:rPr>
              <a:t>Graphics </a:t>
            </a:r>
            <a:r>
              <a:rPr lang="en-US" dirty="0">
                <a:solidFill>
                  <a:srgbClr val="FF0000"/>
                </a:solidFill>
                <a:cs typeface="+mj-cs"/>
              </a:rPr>
              <a:t>that are displayed on a computer screen consist of pixels: the tiny</a:t>
            </a:r>
            <a:r>
              <a:rPr lang="ar-SA" dirty="0">
                <a:solidFill>
                  <a:srgbClr val="FF0000"/>
                </a:solidFill>
                <a:cs typeface="+mj-cs"/>
              </a:rPr>
              <a:t>"</a:t>
            </a:r>
            <a:r>
              <a:rPr lang="en-US" dirty="0">
                <a:solidFill>
                  <a:srgbClr val="FF0000"/>
                </a:solidFill>
                <a:cs typeface="+mj-cs"/>
              </a:rPr>
              <a:t>dots</a:t>
            </a:r>
            <a:r>
              <a:rPr lang="ar-SA" dirty="0">
                <a:solidFill>
                  <a:srgbClr val="FF0000"/>
                </a:solidFill>
                <a:cs typeface="+mj-cs"/>
              </a:rPr>
              <a:t> "</a:t>
            </a:r>
            <a:r>
              <a:rPr lang="en-US" dirty="0">
                <a:solidFill>
                  <a:srgbClr val="FF0000"/>
                </a:solidFill>
                <a:cs typeface="+mj-cs"/>
              </a:rPr>
              <a:t> of color that collectively</a:t>
            </a:r>
            <a:r>
              <a:rPr lang="ar-IQ" dirty="0">
                <a:solidFill>
                  <a:srgbClr val="FF0000"/>
                </a:solidFill>
                <a:cs typeface="+mj-cs"/>
              </a:rPr>
              <a:t>"</a:t>
            </a:r>
            <a:r>
              <a:rPr lang="en-US" dirty="0">
                <a:solidFill>
                  <a:srgbClr val="FF0000"/>
                </a:solidFill>
                <a:cs typeface="+mj-cs"/>
              </a:rPr>
              <a:t>paint </a:t>
            </a:r>
            <a:r>
              <a:rPr lang="ar-IQ" dirty="0">
                <a:solidFill>
                  <a:srgbClr val="FF0000"/>
                </a:solidFill>
                <a:cs typeface="+mj-cs"/>
              </a:rPr>
              <a:t>"</a:t>
            </a:r>
            <a:r>
              <a:rPr lang="en-US" dirty="0">
                <a:solidFill>
                  <a:srgbClr val="FF0000"/>
                </a:solidFill>
                <a:cs typeface="+mj-cs"/>
              </a:rPr>
              <a:t> a graphic image on a computer screen.</a:t>
            </a:r>
          </a:p>
          <a:p>
            <a:pPr marL="0" indent="0">
              <a:buNone/>
            </a:pPr>
            <a:r>
              <a:rPr lang="en-US" dirty="0">
                <a:latin typeface="Times New Roman" panose="02020603050405020304" pitchFamily="18" charset="0"/>
                <a:cs typeface="+mj-cs"/>
              </a:rPr>
              <a:t>The pixels are organized into many rows on the screen. In one common configuration, each row is 640 pixels long, and there are 480 pixel </a:t>
            </a:r>
            <a:r>
              <a:rPr lang="en-US" dirty="0" err="1">
                <a:latin typeface="Times New Roman" panose="02020603050405020304" pitchFamily="18" charset="0"/>
                <a:cs typeface="+mj-cs"/>
              </a:rPr>
              <a:t>colomn</a:t>
            </a:r>
            <a:r>
              <a:rPr lang="en-US" dirty="0">
                <a:latin typeface="Times New Roman" panose="02020603050405020304" pitchFamily="18" charset="0"/>
                <a:cs typeface="+mj-cs"/>
              </a:rPr>
              <a:t>. </a:t>
            </a:r>
          </a:p>
          <a:p>
            <a:pPr marL="0" indent="0">
              <a:buNone/>
            </a:pPr>
            <a:r>
              <a:rPr lang="en-US" dirty="0">
                <a:latin typeface="Times New Roman" panose="02020603050405020304" pitchFamily="18" charset="0"/>
                <a:cs typeface="+mj-cs"/>
              </a:rPr>
              <a:t>Another configuration (and the one used on the screens in the lab) is 800 pixels per row with 600 </a:t>
            </a:r>
            <a:r>
              <a:rPr lang="en-US" dirty="0" err="1">
                <a:latin typeface="Times New Roman" panose="02020603050405020304" pitchFamily="18" charset="0"/>
                <a:cs typeface="+mj-cs"/>
              </a:rPr>
              <a:t>colomn</a:t>
            </a:r>
            <a:r>
              <a:rPr lang="en-US" dirty="0">
                <a:latin typeface="Times New Roman" panose="02020603050405020304" pitchFamily="18" charset="0"/>
                <a:cs typeface="+mj-cs"/>
              </a:rPr>
              <a:t>, which is referred to as a </a:t>
            </a:r>
            <a:r>
              <a:rPr lang="ar-IQ" dirty="0">
                <a:latin typeface="Times New Roman" panose="02020603050405020304" pitchFamily="18" charset="0"/>
                <a:cs typeface="+mj-cs"/>
              </a:rPr>
              <a:t>" </a:t>
            </a:r>
            <a:r>
              <a:rPr lang="en-US" dirty="0">
                <a:latin typeface="Times New Roman" panose="02020603050405020304" pitchFamily="18" charset="0"/>
                <a:cs typeface="+mj-cs"/>
              </a:rPr>
              <a:t>resolution of 800×600</a:t>
            </a:r>
            <a:r>
              <a:rPr lang="ar-IQ" dirty="0">
                <a:latin typeface="Times New Roman" panose="02020603050405020304" pitchFamily="18" charset="0"/>
                <a:cs typeface="+mj-cs"/>
              </a:rPr>
              <a:t>"</a:t>
            </a:r>
            <a:r>
              <a:rPr lang="en-US" dirty="0">
                <a:solidFill>
                  <a:srgbClr val="92D050"/>
                </a:solidFill>
                <a:latin typeface="Times New Roman" panose="02020603050405020304" pitchFamily="18" charset="0"/>
                <a:cs typeface="+mj-cs"/>
              </a:rPr>
              <a:t>.  Each pixel has two properties: its location on the screen and its color. </a:t>
            </a:r>
            <a:endParaRPr lang="en-US" dirty="0">
              <a:latin typeface="Times New Roman" panose="02020603050405020304" pitchFamily="18" charset="0"/>
              <a:cs typeface="+mj-cs"/>
            </a:endParaRPr>
          </a:p>
        </p:txBody>
      </p:sp>
    </p:spTree>
    <p:extLst>
      <p:ext uri="{BB962C8B-B14F-4D97-AF65-F5344CB8AC3E}">
        <p14:creationId xmlns:p14="http://schemas.microsoft.com/office/powerpoint/2010/main" val="17269530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B0F0"/>
                </a:solidFill>
                <a:latin typeface="Times New Roman" panose="02020603050405020304" pitchFamily="18" charset="0"/>
                <a:cs typeface="Times New Roman" panose="02020603050405020304" pitchFamily="18" charset="0"/>
              </a:rPr>
              <a:t>Graphics</a:t>
            </a:r>
            <a:endParaRPr lang="en-US" dirty="0"/>
          </a:p>
        </p:txBody>
      </p:sp>
      <p:sp>
        <p:nvSpPr>
          <p:cNvPr id="3" name="Content Placeholder 2"/>
          <p:cNvSpPr>
            <a:spLocks noGrp="1"/>
          </p:cNvSpPr>
          <p:nvPr>
            <p:ph idx="1"/>
          </p:nvPr>
        </p:nvSpPr>
        <p:spPr>
          <a:xfrm>
            <a:off x="838200" y="1302327"/>
            <a:ext cx="10515600" cy="5126182"/>
          </a:xfrm>
        </p:spPr>
        <p:txBody>
          <a:bodyPr/>
          <a:lstStyle/>
          <a:p>
            <a:pPr marL="0" indent="0">
              <a:buNone/>
            </a:pPr>
            <a:r>
              <a:rPr lang="en-US" dirty="0" smtClean="0">
                <a:latin typeface="Times New Roman" panose="02020603050405020304" pitchFamily="18" charset="0"/>
                <a:cs typeface="Times New Roman" panose="02020603050405020304" pitchFamily="18" charset="0"/>
              </a:rPr>
              <a:t>A pixel's color is represented by a binary code, and consists of a certain number of bits. Ina monochrome (black and white) image, only 1 bit is needed per pixel: 0 for black, 1 for white, for example. A 16 color image requires 4 bits per pixel. Modern display hardware allows for 24 bits per pixel, which provides an astounding array of 16.7 million possible colors for each pixel.</a:t>
            </a:r>
          </a:p>
          <a:p>
            <a:pPr marL="0" indent="0" algn="ctr">
              <a:buNone/>
            </a:pPr>
            <a:endParaRPr lang="en-US" dirty="0" smtClean="0">
              <a:latin typeface="Times New Roman" panose="02020603050405020304" pitchFamily="18" charset="0"/>
              <a:cs typeface="Times New Roman" panose="02020603050405020304" pitchFamily="18" charset="0"/>
            </a:endParaRPr>
          </a:p>
          <a:p>
            <a:endParaRPr lang="en-US" dirty="0" smtClean="0"/>
          </a:p>
          <a:p>
            <a:pPr marL="0" indent="0">
              <a:buNone/>
            </a:pPr>
            <a:endParaRPr lang="en-US" dirty="0"/>
          </a:p>
        </p:txBody>
      </p:sp>
      <p:pic>
        <p:nvPicPr>
          <p:cNvPr id="4" name="صورة 1"/>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47309" y="3477491"/>
            <a:ext cx="4267201" cy="2424545"/>
          </a:xfrm>
          <a:prstGeom prst="rect">
            <a:avLst/>
          </a:prstGeom>
          <a:noFill/>
          <a:ln>
            <a:noFill/>
          </a:ln>
        </p:spPr>
      </p:pic>
    </p:spTree>
    <p:extLst>
      <p:ext uri="{BB962C8B-B14F-4D97-AF65-F5344CB8AC3E}">
        <p14:creationId xmlns:p14="http://schemas.microsoft.com/office/powerpoint/2010/main" val="4995855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6255"/>
            <a:ext cx="10515600" cy="748145"/>
          </a:xfrm>
        </p:spPr>
        <p:txBody>
          <a:bodyPr>
            <a:normAutofit/>
          </a:bodyPr>
          <a:lstStyle/>
          <a:p>
            <a:pPr algn="ctr"/>
            <a:r>
              <a:rPr lang="ar-IQ" sz="4000" b="1" dirty="0" smtClean="0"/>
              <a:t>المـصــادر</a:t>
            </a:r>
            <a:endParaRPr lang="en-US" sz="4000" b="1" dirty="0"/>
          </a:p>
        </p:txBody>
      </p:sp>
      <p:sp>
        <p:nvSpPr>
          <p:cNvPr id="3" name="Content Placeholder 2"/>
          <p:cNvSpPr>
            <a:spLocks noGrp="1"/>
          </p:cNvSpPr>
          <p:nvPr>
            <p:ph idx="1"/>
          </p:nvPr>
        </p:nvSpPr>
        <p:spPr>
          <a:xfrm>
            <a:off x="0" y="1011382"/>
            <a:ext cx="12192000" cy="5846618"/>
          </a:xfrm>
        </p:spPr>
        <p:txBody>
          <a:bodyPr>
            <a:normAutofit/>
          </a:bodyPr>
          <a:lstStyle/>
          <a:p>
            <a:pPr marL="0" indent="0">
              <a:buNone/>
            </a:pPr>
            <a:r>
              <a:rPr lang="en-US" dirty="0" smtClean="0"/>
              <a:t>1- </a:t>
            </a:r>
            <a:r>
              <a:rPr lang="en-US" dirty="0"/>
              <a:t>Introduction to computers for Peter Norton’s  2003    </a:t>
            </a:r>
            <a:r>
              <a:rPr lang="ar-IQ" dirty="0"/>
              <a:t>   </a:t>
            </a:r>
            <a:r>
              <a:rPr lang="ar-SA" dirty="0"/>
              <a:t>   </a:t>
            </a:r>
            <a:r>
              <a:rPr lang="en-US" dirty="0" smtClean="0"/>
              <a:t>   </a:t>
            </a:r>
          </a:p>
          <a:p>
            <a:pPr marL="0" indent="0" rtl="1">
              <a:buNone/>
            </a:pPr>
            <a:r>
              <a:rPr lang="en-US" dirty="0"/>
              <a:t>2</a:t>
            </a:r>
            <a:r>
              <a:rPr lang="en-US" dirty="0" smtClean="0"/>
              <a:t>- THE INTEL MICROPROCESSORS 8086/8088, 80186/80188, 80286, 80386,   80486, Pentium, Pentium Pro Processor, Pentium II, Pentium III, Pentium 4,</a:t>
            </a:r>
          </a:p>
          <a:p>
            <a:pPr marL="0" indent="0" rtl="1">
              <a:buNone/>
            </a:pPr>
            <a:r>
              <a:rPr lang="en-US" dirty="0" smtClean="0"/>
              <a:t>and </a:t>
            </a:r>
            <a:r>
              <a:rPr lang="en-US" dirty="0"/>
              <a:t>Core2 with 64-Bit Extensions Architecture, Programming, and Interfacing</a:t>
            </a:r>
          </a:p>
          <a:p>
            <a:pPr marL="0" indent="0">
              <a:buNone/>
            </a:pPr>
            <a:r>
              <a:rPr lang="en-US" dirty="0"/>
              <a:t>Eighth Edition BARRY B. BREY 2009</a:t>
            </a:r>
            <a:r>
              <a:rPr lang="en-US" dirty="0" smtClean="0"/>
              <a:t>.</a:t>
            </a:r>
          </a:p>
          <a:p>
            <a:pPr marL="0" indent="0" rtl="1">
              <a:buNone/>
            </a:pPr>
            <a:r>
              <a:rPr lang="en-US" dirty="0"/>
              <a:t>3</a:t>
            </a:r>
            <a:r>
              <a:rPr lang="en-US" dirty="0" smtClean="0"/>
              <a:t>- "</a:t>
            </a:r>
            <a:r>
              <a:rPr lang="en-US" dirty="0"/>
              <a:t>Fundamentals of computer organization and architecture"</a:t>
            </a:r>
          </a:p>
          <a:p>
            <a:pPr marL="0" indent="0">
              <a:buNone/>
            </a:pPr>
            <a:r>
              <a:rPr lang="en-US" dirty="0"/>
              <a:t> By John </a:t>
            </a:r>
            <a:r>
              <a:rPr lang="en-US" dirty="0" err="1"/>
              <a:t>wiley</a:t>
            </a:r>
            <a:r>
              <a:rPr lang="en-US" dirty="0"/>
              <a:t> &amp; Sons, </a:t>
            </a:r>
            <a:r>
              <a:rPr lang="en-US" dirty="0" smtClean="0"/>
              <a:t>2005.</a:t>
            </a:r>
          </a:p>
          <a:p>
            <a:pPr marL="0" indent="0" rtl="1">
              <a:buNone/>
            </a:pPr>
            <a:r>
              <a:rPr lang="en-US" dirty="0"/>
              <a:t>4</a:t>
            </a:r>
            <a:r>
              <a:rPr lang="en-US" dirty="0" smtClean="0"/>
              <a:t>- </a:t>
            </a:r>
            <a:r>
              <a:rPr lang="en-US" dirty="0"/>
              <a:t>"Fundamentals of computer organization and architecture"</a:t>
            </a:r>
          </a:p>
          <a:p>
            <a:pPr marL="0" indent="0" rtl="1">
              <a:buNone/>
            </a:pPr>
            <a:r>
              <a:rPr lang="en-US" dirty="0"/>
              <a:t> By John </a:t>
            </a:r>
            <a:r>
              <a:rPr lang="en-US" dirty="0" err="1"/>
              <a:t>wiley</a:t>
            </a:r>
            <a:r>
              <a:rPr lang="en-US" dirty="0"/>
              <a:t> &amp; Sons, 2015.</a:t>
            </a:r>
          </a:p>
          <a:p>
            <a:pPr marL="0" indent="0" rtl="1">
              <a:buNone/>
            </a:pPr>
            <a:r>
              <a:rPr lang="en-US" dirty="0"/>
              <a:t>5</a:t>
            </a:r>
            <a:r>
              <a:rPr lang="en-US" dirty="0" smtClean="0"/>
              <a:t>- Introduction </a:t>
            </a:r>
            <a:r>
              <a:rPr lang="en-US" dirty="0"/>
              <a:t>to computers for Peter Norton’s 2014.     </a:t>
            </a:r>
            <a:r>
              <a:rPr lang="ar-IQ" dirty="0"/>
              <a:t>   </a:t>
            </a:r>
            <a:r>
              <a:rPr lang="ar-SA" dirty="0"/>
              <a:t>   </a:t>
            </a:r>
            <a:endParaRPr lang="en-US" dirty="0"/>
          </a:p>
          <a:p>
            <a:pPr marL="0" indent="0">
              <a:buNone/>
            </a:pPr>
            <a:endParaRPr lang="en-US" dirty="0"/>
          </a:p>
        </p:txBody>
      </p:sp>
    </p:spTree>
    <p:extLst>
      <p:ext uri="{BB962C8B-B14F-4D97-AF65-F5344CB8AC3E}">
        <p14:creationId xmlns:p14="http://schemas.microsoft.com/office/powerpoint/2010/main" val="278623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B0F0"/>
                </a:solidFill>
              </a:rPr>
              <a:t>Introduction</a:t>
            </a:r>
            <a:br>
              <a:rPr lang="en-US" b="1" dirty="0">
                <a:solidFill>
                  <a:srgbClr val="00B0F0"/>
                </a:solidFill>
              </a:rPr>
            </a:br>
            <a:endParaRPr lang="en-US" b="1" dirty="0">
              <a:solidFill>
                <a:srgbClr val="00B0F0"/>
              </a:solidFill>
            </a:endParaRPr>
          </a:p>
        </p:txBody>
      </p:sp>
      <p:sp>
        <p:nvSpPr>
          <p:cNvPr id="3" name="Content Placeholder 2"/>
          <p:cNvSpPr>
            <a:spLocks noGrp="1"/>
          </p:cNvSpPr>
          <p:nvPr>
            <p:ph idx="1"/>
          </p:nvPr>
        </p:nvSpPr>
        <p:spPr>
          <a:xfrm>
            <a:off x="838200" y="1288472"/>
            <a:ext cx="10515600" cy="5167745"/>
          </a:xfrm>
        </p:spPr>
        <p:txBody>
          <a:bodyPr>
            <a:noAutofit/>
          </a:bodyPr>
          <a:lstStyle/>
          <a:p>
            <a:pPr marL="0" marR="0" indent="0">
              <a:lnSpc>
                <a:spcPct val="150000"/>
              </a:lnSpc>
              <a:spcBef>
                <a:spcPct val="0"/>
              </a:spcBef>
              <a:spcAft>
                <a:spcPts val="1000"/>
              </a:spcAft>
              <a:buNone/>
            </a:pPr>
            <a:r>
              <a:rPr lang="en-US" dirty="0">
                <a:latin typeface="Times New Roman" panose="02020603050405020304" pitchFamily="18" charset="0"/>
                <a:ea typeface="+mj-ea"/>
                <a:cs typeface="Times New Roman" panose="02020603050405020304" pitchFamily="18" charset="0"/>
              </a:rPr>
              <a:t>Computer are everywhere: at work, at school, and the home. People use all types and sizes of computers for a variety of reasons and in a range of places. While some computers sit on top of a desk or on the floor, mobile computers and mobile devices are small enough to carry. Mobile devices, such as many cell phones, often are classified as computers. Computers are a primary means of local and global communication for billions of people. </a:t>
            </a:r>
          </a:p>
        </p:txBody>
      </p:sp>
    </p:spTree>
    <p:extLst>
      <p:ext uri="{BB962C8B-B14F-4D97-AF65-F5344CB8AC3E}">
        <p14:creationId xmlns:p14="http://schemas.microsoft.com/office/powerpoint/2010/main" val="35386229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63405"/>
            <a:ext cx="10515600" cy="1325563"/>
          </a:xfrm>
        </p:spPr>
        <p:txBody>
          <a:bodyPr>
            <a:normAutofit/>
          </a:bodyPr>
          <a:lstStyle/>
          <a:p>
            <a:pPr algn="ctr"/>
            <a:r>
              <a:rPr lang="en-US" b="1" dirty="0">
                <a:solidFill>
                  <a:srgbClr val="00B0F0"/>
                </a:solidFill>
              </a:rPr>
              <a:t>Introduction</a:t>
            </a:r>
            <a:br>
              <a:rPr lang="en-US" b="1" dirty="0">
                <a:solidFill>
                  <a:srgbClr val="00B0F0"/>
                </a:solidFill>
              </a:rPr>
            </a:br>
            <a:endParaRPr lang="en-US" b="1" dirty="0">
              <a:solidFill>
                <a:srgbClr val="00B0F0"/>
              </a:solidFill>
            </a:endParaRPr>
          </a:p>
        </p:txBody>
      </p:sp>
      <p:sp>
        <p:nvSpPr>
          <p:cNvPr id="3" name="Content Placeholder 2"/>
          <p:cNvSpPr>
            <a:spLocks noGrp="1"/>
          </p:cNvSpPr>
          <p:nvPr>
            <p:ph idx="1"/>
          </p:nvPr>
        </p:nvSpPr>
        <p:spPr/>
        <p:txBody>
          <a:bodyPr/>
          <a:lstStyle/>
          <a:p>
            <a:pPr marL="0" marR="0" indent="0" algn="just">
              <a:lnSpc>
                <a:spcPct val="150000"/>
              </a:lnSpc>
              <a:spcBef>
                <a:spcPts val="0"/>
              </a:spcBef>
              <a:spcAft>
                <a:spcPts val="1000"/>
              </a:spcAft>
              <a:buNone/>
            </a:pPr>
            <a:r>
              <a:rPr lang="en-US" dirty="0">
                <a:latin typeface="Times New Roman" panose="02020603050405020304" pitchFamily="18" charset="0"/>
                <a:ea typeface="Times New Roman" panose="02020603050405020304" pitchFamily="18" charset="0"/>
                <a:cs typeface="Arial" panose="020B0604020202020204" pitchFamily="34" charset="0"/>
              </a:rPr>
              <a:t>Consumers use computers to correspond with businesses, employees with other employees and customers, students with classmates and teachers, and family members and military personnel with friends and other family members. In addition to sending simple notes, people use computers to share photos, drawings, documents, calendars, journals, music, and videos</a:t>
            </a:r>
            <a:r>
              <a:rPr lang="en-US" dirty="0">
                <a:solidFill>
                  <a:srgbClr val="00B0F0"/>
                </a:solidFill>
                <a:latin typeface="Times New Roman" panose="02020603050405020304" pitchFamily="18" charset="0"/>
                <a:ea typeface="Times New Roman" panose="02020603050405020304" pitchFamily="18" charset="0"/>
                <a:cs typeface="Arial" panose="020B0604020202020204" pitchFamily="34" charset="0"/>
              </a:rPr>
              <a:t>.</a:t>
            </a:r>
          </a:p>
          <a:p>
            <a:endParaRPr lang="en-US" dirty="0" smtClean="0"/>
          </a:p>
          <a:p>
            <a:endParaRPr lang="en-US" dirty="0"/>
          </a:p>
        </p:txBody>
      </p:sp>
    </p:spTree>
    <p:extLst>
      <p:ext uri="{BB962C8B-B14F-4D97-AF65-F5344CB8AC3E}">
        <p14:creationId xmlns:p14="http://schemas.microsoft.com/office/powerpoint/2010/main" val="1620813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B0F0"/>
                </a:solidFill>
              </a:rPr>
              <a:t>Introduction</a:t>
            </a:r>
            <a:r>
              <a:rPr lang="en-US" dirty="0">
                <a:solidFill>
                  <a:srgbClr val="00B0F0"/>
                </a:solidFill>
              </a:rPr>
              <a:t/>
            </a:r>
            <a:br>
              <a:rPr lang="en-US" dirty="0">
                <a:solidFill>
                  <a:srgbClr val="00B0F0"/>
                </a:solidFill>
              </a:rPr>
            </a:br>
            <a:endParaRPr lang="en-US" dirty="0">
              <a:solidFill>
                <a:srgbClr val="00B0F0"/>
              </a:solidFill>
            </a:endParaRPr>
          </a:p>
        </p:txBody>
      </p:sp>
      <p:sp>
        <p:nvSpPr>
          <p:cNvPr id="3" name="Content Placeholder 2"/>
          <p:cNvSpPr>
            <a:spLocks noGrp="1"/>
          </p:cNvSpPr>
          <p:nvPr>
            <p:ph idx="1"/>
          </p:nvPr>
        </p:nvSpPr>
        <p:spPr/>
        <p:txBody>
          <a:bodyPr>
            <a:normAutofit fontScale="77500" lnSpcReduction="20000"/>
          </a:bodyPr>
          <a:lstStyle/>
          <a:p>
            <a:pPr marL="0" indent="0">
              <a:lnSpc>
                <a:spcPct val="150000"/>
              </a:lnSpc>
              <a:buNone/>
            </a:pPr>
            <a:r>
              <a:rPr lang="en-US" dirty="0"/>
              <a:t> </a:t>
            </a:r>
            <a:r>
              <a:rPr lang="en-US" sz="3300" dirty="0">
                <a:latin typeface="Times New Roman" panose="02020603050405020304" pitchFamily="18" charset="0"/>
                <a:ea typeface="Times New Roman" panose="02020603050405020304" pitchFamily="18" charset="0"/>
                <a:cs typeface="Arial" panose="020B0604020202020204" pitchFamily="34" charset="0"/>
              </a:rPr>
              <a:t>Through computers, society has instant access to information from around the globe. Local and national news, weather reports, sports scores, airline schedules, telephone directories, maps and directions, job listings, credit reports, and countless forms of educational material always are accessible. From the computer, you can make a telephone call, meet new friends, share opinions or life stories, book flights, shop, fill prescriptions, file taxes, take a course, receive alerts.</a:t>
            </a:r>
          </a:p>
          <a:p>
            <a:pPr marL="0" indent="0">
              <a:lnSpc>
                <a:spcPct val="150000"/>
              </a:lnSpc>
              <a:buNone/>
            </a:pPr>
            <a:r>
              <a:rPr lang="en-US" sz="3000" dirty="0">
                <a:solidFill>
                  <a:srgbClr val="00B0F0"/>
                </a:solidFill>
                <a:latin typeface="Times New Roman" panose="02020603050405020304" pitchFamily="18" charset="0"/>
                <a:ea typeface="Times New Roman" panose="02020603050405020304" pitchFamily="18" charset="0"/>
                <a:cs typeface="Arial" panose="020B0604020202020204" pitchFamily="34" charset="0"/>
              </a:rPr>
              <a:t> </a:t>
            </a:r>
          </a:p>
        </p:txBody>
      </p:sp>
    </p:spTree>
    <p:extLst>
      <p:ext uri="{BB962C8B-B14F-4D97-AF65-F5344CB8AC3E}">
        <p14:creationId xmlns:p14="http://schemas.microsoft.com/office/powerpoint/2010/main" val="3910016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B0F0"/>
                </a:solidFill>
                <a:latin typeface="Times New Roman" panose="02020603050405020304" pitchFamily="18" charset="0"/>
                <a:cs typeface="Times New Roman" panose="02020603050405020304" pitchFamily="18" charset="0"/>
              </a:rPr>
              <a:t>Computer Generation</a:t>
            </a:r>
            <a:endParaRPr lang="en-US" b="1"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nSpc>
                <a:spcPct val="150000"/>
              </a:lnSpc>
              <a:buNone/>
            </a:pPr>
            <a:r>
              <a:rPr lang="en-US" sz="3200" dirty="0">
                <a:latin typeface="Times New Roman" panose="02020603050405020304" pitchFamily="18" charset="0"/>
                <a:cs typeface="Times New Roman" panose="02020603050405020304" pitchFamily="18" charset="0"/>
              </a:rPr>
              <a:t>The history of computer development is often referred to in terms of five distinct eras, or "generations" of computing devices. Each generation of computer is characterized by a major technological development that fundamentally changed the way computers operate.</a:t>
            </a:r>
          </a:p>
        </p:txBody>
      </p:sp>
    </p:spTree>
    <p:extLst>
      <p:ext uri="{BB962C8B-B14F-4D97-AF65-F5344CB8AC3E}">
        <p14:creationId xmlns:p14="http://schemas.microsoft.com/office/powerpoint/2010/main" val="9690807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4075"/>
          </a:xfrm>
        </p:spPr>
        <p:txBody>
          <a:bodyPr>
            <a:noAutofit/>
          </a:bodyPr>
          <a:lstStyle/>
          <a:p>
            <a:pPr marL="0" marR="0" indent="0" algn="ctr">
              <a:lnSpc>
                <a:spcPct val="150000"/>
              </a:lnSpc>
              <a:spcBef>
                <a:spcPts val="0"/>
              </a:spcBef>
              <a:spcAft>
                <a:spcPts val="0"/>
              </a:spcAft>
            </a:pPr>
            <a:r>
              <a:rPr lang="en-US" sz="3600" b="1" dirty="0">
                <a:solidFill>
                  <a:srgbClr val="00B0F0"/>
                </a:solidFill>
                <a:latin typeface="Times New Roman" panose="02020603050405020304" pitchFamily="18" charset="0"/>
                <a:ea typeface="Times New Roman" panose="02020603050405020304" pitchFamily="18" charset="0"/>
                <a:cs typeface="Arial" panose="020B0604020202020204" pitchFamily="34" charset="0"/>
              </a:rPr>
              <a:t>First Generation</a:t>
            </a:r>
          </a:p>
        </p:txBody>
      </p:sp>
      <p:sp>
        <p:nvSpPr>
          <p:cNvPr id="3" name="Content Placeholder 2"/>
          <p:cNvSpPr>
            <a:spLocks noGrp="1"/>
          </p:cNvSpPr>
          <p:nvPr>
            <p:ph idx="1"/>
          </p:nvPr>
        </p:nvSpPr>
        <p:spPr>
          <a:xfrm>
            <a:off x="838200" y="1219200"/>
            <a:ext cx="10515600" cy="5638800"/>
          </a:xfrm>
        </p:spPr>
        <p:txBody>
          <a:bodyPr/>
          <a:lstStyle/>
          <a:p>
            <a:pPr marL="0" marR="0" indent="0">
              <a:lnSpc>
                <a:spcPct val="150000"/>
              </a:lnSpc>
              <a:spcBef>
                <a:spcPts val="0"/>
              </a:spcBef>
              <a:spcAft>
                <a:spcPts val="0"/>
              </a:spcAft>
              <a:buNone/>
            </a:pPr>
            <a:r>
              <a:rPr lang="en-US" dirty="0" smtClean="0">
                <a:latin typeface="Times New Roman" panose="02020603050405020304" pitchFamily="18" charset="0"/>
                <a:ea typeface="Times New Roman" panose="02020603050405020304" pitchFamily="18" charset="0"/>
                <a:cs typeface="Arial" panose="020B0604020202020204" pitchFamily="34" charset="0"/>
              </a:rPr>
              <a:t>The </a:t>
            </a:r>
            <a:r>
              <a:rPr lang="en-US" dirty="0">
                <a:latin typeface="Times New Roman" panose="02020603050405020304" pitchFamily="18" charset="0"/>
                <a:ea typeface="Times New Roman" panose="02020603050405020304" pitchFamily="18" charset="0"/>
                <a:cs typeface="Arial" panose="020B0604020202020204" pitchFamily="34" charset="0"/>
              </a:rPr>
              <a:t>first computers used </a:t>
            </a:r>
            <a:r>
              <a:rPr lang="en-US" b="1" dirty="0">
                <a:solidFill>
                  <a:srgbClr val="00B050"/>
                </a:solidFill>
                <a:latin typeface="Times New Roman" panose="02020603050405020304" pitchFamily="18" charset="0"/>
                <a:ea typeface="Times New Roman" panose="02020603050405020304" pitchFamily="18" charset="0"/>
                <a:cs typeface="Arial" panose="020B0604020202020204" pitchFamily="34" charset="0"/>
              </a:rPr>
              <a:t>vacuum tubes</a:t>
            </a:r>
            <a:r>
              <a:rPr lang="en-US" b="1" dirty="0">
                <a:latin typeface="Times New Roman" panose="02020603050405020304" pitchFamily="18" charset="0"/>
                <a:ea typeface="Times New Roman" panose="02020603050405020304" pitchFamily="18" charset="0"/>
                <a:cs typeface="Arial" panose="020B0604020202020204" pitchFamily="34" charset="0"/>
              </a:rPr>
              <a:t> </a:t>
            </a:r>
            <a:r>
              <a:rPr lang="en-US" dirty="0">
                <a:latin typeface="Times New Roman" panose="02020603050405020304" pitchFamily="18" charset="0"/>
                <a:ea typeface="Times New Roman" panose="02020603050405020304" pitchFamily="18" charset="0"/>
                <a:cs typeface="Arial" panose="020B0604020202020204" pitchFamily="34" charset="0"/>
              </a:rPr>
              <a:t>for circuitry, magnetic drums and magnetic cores for memory, and were often enormous, taking up entire rooms.  They were very expensive to operate and in addition to using a </a:t>
            </a:r>
            <a:r>
              <a:rPr lang="en-US" b="1" dirty="0">
                <a:solidFill>
                  <a:srgbClr val="00B050"/>
                </a:solidFill>
                <a:latin typeface="Times New Roman" panose="02020603050405020304" pitchFamily="18" charset="0"/>
                <a:ea typeface="Times New Roman" panose="02020603050405020304" pitchFamily="18" charset="0"/>
                <a:cs typeface="Arial" panose="020B0604020202020204" pitchFamily="34" charset="0"/>
              </a:rPr>
              <a:t>great deal of electricity, generated a lot of heat, which was often the cause of malfunctions</a:t>
            </a:r>
            <a:r>
              <a:rPr lang="en-US" dirty="0">
                <a:solidFill>
                  <a:srgbClr val="0070C0"/>
                </a:solidFill>
                <a:latin typeface="Times New Roman" panose="02020603050405020304" pitchFamily="18" charset="0"/>
                <a:ea typeface="Times New Roman" panose="02020603050405020304" pitchFamily="18" charset="0"/>
                <a:cs typeface="Arial" panose="020B0604020202020204" pitchFamily="34" charset="0"/>
              </a:rPr>
              <a:t>.</a:t>
            </a:r>
            <a:endParaRPr lang="en-US" sz="2000" dirty="0" smtClean="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صورة 0" descr="5202_Vacuum_Tubes.gif"/>
          <p:cNvPicPr/>
          <p:nvPr/>
        </p:nvPicPr>
        <p:blipFill>
          <a:blip r:embed="rId2" cstate="print"/>
          <a:stretch>
            <a:fillRect/>
          </a:stretch>
        </p:blipFill>
        <p:spPr>
          <a:xfrm>
            <a:off x="4973782" y="4475017"/>
            <a:ext cx="5763491" cy="1664940"/>
          </a:xfrm>
          <a:prstGeom prst="rect">
            <a:avLst/>
          </a:prstGeom>
        </p:spPr>
      </p:pic>
      <p:sp>
        <p:nvSpPr>
          <p:cNvPr id="5" name="Rectangle 4"/>
          <p:cNvSpPr/>
          <p:nvPr/>
        </p:nvSpPr>
        <p:spPr>
          <a:xfrm>
            <a:off x="5022027" y="6139957"/>
            <a:ext cx="5667000" cy="507831"/>
          </a:xfrm>
          <a:prstGeom prst="rect">
            <a:avLst/>
          </a:prstGeom>
        </p:spPr>
        <p:txBody>
          <a:bodyPr wrap="none">
            <a:spAutoFit/>
          </a:bodyPr>
          <a:lstStyle/>
          <a:p>
            <a:pPr algn="ctr">
              <a:lnSpc>
                <a:spcPct val="150000"/>
              </a:lnSpc>
              <a:spcAft>
                <a:spcPts val="1000"/>
              </a:spcAft>
            </a:pPr>
            <a:r>
              <a:rPr lang="en-US"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Vacuum tube processing unit in a first-generation computer</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255199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solidFill>
                  <a:srgbClr val="0070C0"/>
                </a:solidFill>
                <a:latin typeface="Times New Roman" panose="02020603050405020304" pitchFamily="18" charset="0"/>
                <a:ea typeface="+mn-ea"/>
                <a:cs typeface="Times New Roman" panose="02020603050405020304" pitchFamily="18" charset="0"/>
              </a:rPr>
              <a:t>Second Generation</a:t>
            </a:r>
          </a:p>
        </p:txBody>
      </p:sp>
      <p:sp>
        <p:nvSpPr>
          <p:cNvPr id="3" name="Content Placeholder 2"/>
          <p:cNvSpPr>
            <a:spLocks noGrp="1"/>
          </p:cNvSpPr>
          <p:nvPr>
            <p:ph idx="1"/>
          </p:nvPr>
        </p:nvSpPr>
        <p:spPr>
          <a:xfrm>
            <a:off x="838200" y="1427018"/>
            <a:ext cx="10515600" cy="4749945"/>
          </a:xfrm>
        </p:spPr>
        <p:txBody>
          <a:bodyPr/>
          <a:lstStyle/>
          <a:p>
            <a:pPr marL="0" indent="0">
              <a:lnSpc>
                <a:spcPct val="150000"/>
              </a:lnSpc>
              <a:buNone/>
            </a:pPr>
            <a:r>
              <a:rPr lang="en-US" b="1" dirty="0" smtClean="0">
                <a:solidFill>
                  <a:srgbClr val="00B050"/>
                </a:solidFill>
                <a:latin typeface="Times New Roman" panose="02020603050405020304" pitchFamily="18" charset="0"/>
                <a:cs typeface="Times New Roman" panose="02020603050405020304" pitchFamily="18" charset="0"/>
              </a:rPr>
              <a:t>Transistors</a:t>
            </a:r>
            <a:r>
              <a:rPr lang="en-US" dirty="0" smtClean="0">
                <a:solidFill>
                  <a:srgbClr val="0070C0"/>
                </a:solidFill>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replaced vacuum tubes and ushered in the second generation of computers. The transistor was far superior to the vacuum tube, allowing computers to become smaller, faster, cheaper, more energy-efficient and more reliable than their first-generation predecessors.   </a:t>
            </a:r>
          </a:p>
          <a:p>
            <a:pPr marL="0" indent="0">
              <a:buNone/>
            </a:pPr>
            <a:endParaRPr lang="en-US" dirty="0"/>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pic>
        <p:nvPicPr>
          <p:cNvPr id="4" name="صورة 1" descr="5204_Transistor.gif"/>
          <p:cNvPicPr/>
          <p:nvPr/>
        </p:nvPicPr>
        <p:blipFill>
          <a:blip r:embed="rId2" cstate="print"/>
          <a:stretch>
            <a:fillRect/>
          </a:stretch>
        </p:blipFill>
        <p:spPr>
          <a:xfrm>
            <a:off x="4291531" y="4267200"/>
            <a:ext cx="5770245" cy="2105892"/>
          </a:xfrm>
          <a:prstGeom prst="rect">
            <a:avLst/>
          </a:prstGeom>
        </p:spPr>
      </p:pic>
    </p:spTree>
    <p:extLst>
      <p:ext uri="{BB962C8B-B14F-4D97-AF65-F5344CB8AC3E}">
        <p14:creationId xmlns:p14="http://schemas.microsoft.com/office/powerpoint/2010/main" val="976648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4802"/>
          </a:xfrm>
        </p:spPr>
        <p:txBody>
          <a:bodyPr>
            <a:noAutofit/>
          </a:bodyPr>
          <a:lstStyle/>
          <a:p>
            <a:pPr algn="ctr">
              <a:lnSpc>
                <a:spcPct val="150000"/>
              </a:lnSpc>
              <a:spcBef>
                <a:spcPts val="1000"/>
              </a:spcBef>
            </a:pPr>
            <a:r>
              <a:rPr lang="en-US" sz="3600" b="1" dirty="0">
                <a:solidFill>
                  <a:srgbClr val="0070C0"/>
                </a:solidFill>
                <a:latin typeface="Times New Roman" panose="02020603050405020304" pitchFamily="18" charset="0"/>
                <a:ea typeface="Calibri" panose="020F0502020204030204" pitchFamily="34" charset="0"/>
                <a:cs typeface="Arial" panose="020B0604020202020204" pitchFamily="34" charset="0"/>
              </a:rPr>
              <a:t>Third Generation</a:t>
            </a:r>
          </a:p>
        </p:txBody>
      </p:sp>
      <p:sp>
        <p:nvSpPr>
          <p:cNvPr id="3" name="Content Placeholder 2"/>
          <p:cNvSpPr>
            <a:spLocks noGrp="1"/>
          </p:cNvSpPr>
          <p:nvPr>
            <p:ph idx="1"/>
          </p:nvPr>
        </p:nvSpPr>
        <p:spPr>
          <a:xfrm>
            <a:off x="838200" y="1052945"/>
            <a:ext cx="10515600" cy="5124018"/>
          </a:xfrm>
        </p:spPr>
        <p:txBody>
          <a:bodyPr>
            <a:normAutofit/>
          </a:bodyPr>
          <a:lstStyle/>
          <a:p>
            <a:pPr marL="0" indent="0">
              <a:lnSpc>
                <a:spcPct val="150000"/>
              </a:lnSpc>
              <a:buNone/>
            </a:pPr>
            <a:r>
              <a:rPr lang="en-US" sz="2400" dirty="0" smtClean="0">
                <a:latin typeface="Times New Roman" panose="02020603050405020304" pitchFamily="18" charset="0"/>
                <a:ea typeface="Calibri" panose="020F0502020204030204" pitchFamily="34" charset="0"/>
                <a:cs typeface="Arial" panose="020B0604020202020204" pitchFamily="34" charset="0"/>
              </a:rPr>
              <a:t>The third generation is characterized by the development of </a:t>
            </a:r>
            <a:r>
              <a:rPr lang="en-US" sz="24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rPr>
              <a:t>the integrated circuit - a complete electrical circuit whose components (transistors, capacitors</a:t>
            </a:r>
            <a:r>
              <a:rPr lang="en-US" sz="2400" dirty="0" smtClean="0">
                <a:latin typeface="Times New Roman" panose="02020603050405020304" pitchFamily="18" charset="0"/>
                <a:ea typeface="Calibri" panose="020F0502020204030204" pitchFamily="34" charset="0"/>
                <a:cs typeface="Arial" panose="020B0604020202020204" pitchFamily="34" charset="0"/>
              </a:rPr>
              <a:t>,) are put onto a small "chip" made of silicon. Users interacted with third generation computers through keyboards and monitors and interfaced with an operating system, which allowed the device to run many different applications at one time. </a:t>
            </a:r>
          </a:p>
          <a:p>
            <a:pPr marL="0" indent="0" algn="ctr">
              <a:lnSpc>
                <a:spcPct val="150000"/>
              </a:lnSpc>
              <a:buNone/>
            </a:pPr>
            <a:endParaRPr lang="en-US" sz="1800" dirty="0" smtClean="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50000"/>
              </a:lnSpc>
              <a:buNone/>
            </a:pPr>
            <a:endParaRPr lang="en-US" sz="2400" dirty="0" smtClean="0">
              <a:effectLst/>
              <a:latin typeface="Times New Roman" panose="02020603050405020304" pitchFamily="18" charset="0"/>
              <a:ea typeface="Times New Roman" panose="02020603050405020304" pitchFamily="18" charset="0"/>
            </a:endParaRPr>
          </a:p>
          <a:p>
            <a:pPr marL="0" marR="0" indent="0" algn="just">
              <a:lnSpc>
                <a:spcPct val="150000"/>
              </a:lnSpc>
              <a:spcBef>
                <a:spcPts val="0"/>
              </a:spcBef>
              <a:spcAft>
                <a:spcPts val="1000"/>
              </a:spcAft>
              <a:buNone/>
            </a:pP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    </a:t>
            </a:r>
            <a:endParaRPr lang="en-US" dirty="0"/>
          </a:p>
        </p:txBody>
      </p:sp>
      <p:pic>
        <p:nvPicPr>
          <p:cNvPr id="4" name="صورة 2" descr="5205_IC_Chip.gif"/>
          <p:cNvPicPr/>
          <p:nvPr/>
        </p:nvPicPr>
        <p:blipFill>
          <a:blip r:embed="rId2" cstate="print"/>
          <a:stretch>
            <a:fillRect/>
          </a:stretch>
        </p:blipFill>
        <p:spPr>
          <a:xfrm>
            <a:off x="3915641" y="3920836"/>
            <a:ext cx="4914900" cy="2256127"/>
          </a:xfrm>
          <a:prstGeom prst="rect">
            <a:avLst/>
          </a:prstGeom>
        </p:spPr>
      </p:pic>
    </p:spTree>
    <p:extLst>
      <p:ext uri="{BB962C8B-B14F-4D97-AF65-F5344CB8AC3E}">
        <p14:creationId xmlns:p14="http://schemas.microsoft.com/office/powerpoint/2010/main" val="2290370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rgbClr val="00B0F0"/>
                </a:solidFill>
                <a:latin typeface="Times New Roman" panose="02020603050405020304" pitchFamily="18" charset="0"/>
                <a:cs typeface="Times New Roman" panose="02020603050405020304" pitchFamily="18" charset="0"/>
              </a:rPr>
              <a:t>Fourth</a:t>
            </a:r>
            <a:r>
              <a:rPr lang="en-US" b="1" dirty="0" smtClean="0">
                <a:solidFill>
                  <a:srgbClr val="00B0F0"/>
                </a:solidFill>
              </a:rPr>
              <a:t> </a:t>
            </a:r>
            <a:r>
              <a:rPr lang="en-US" sz="3600" b="1" dirty="0" smtClean="0">
                <a:solidFill>
                  <a:srgbClr val="00B0F0"/>
                </a:solidFill>
                <a:latin typeface="Times New Roman" panose="02020603050405020304" pitchFamily="18" charset="0"/>
                <a:cs typeface="Times New Roman" panose="02020603050405020304" pitchFamily="18" charset="0"/>
              </a:rPr>
              <a:t>Generation</a:t>
            </a:r>
            <a:endParaRPr lang="en-US" sz="3600" b="1"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74618"/>
            <a:ext cx="10515600" cy="4902345"/>
          </a:xfrm>
        </p:spPr>
        <p:txBody>
          <a:bodyPr/>
          <a:lstStyle/>
          <a:p>
            <a:pPr marL="0" indent="0" fontAlgn="base">
              <a:lnSpc>
                <a:spcPct val="150000"/>
              </a:lnSpc>
              <a:buNone/>
            </a:pPr>
            <a:r>
              <a:rPr lang="en-US" dirty="0" smtClean="0"/>
              <a:t>  </a:t>
            </a:r>
            <a:r>
              <a:rPr lang="en-US" dirty="0">
                <a:latin typeface="Times New Roman" panose="02020603050405020304" pitchFamily="18" charset="0"/>
                <a:ea typeface="Calibri" panose="020F0502020204030204" pitchFamily="34" charset="0"/>
                <a:cs typeface="Arial" panose="020B0604020202020204" pitchFamily="34" charset="0"/>
              </a:rPr>
              <a:t>The fourth generation computers started with </a:t>
            </a:r>
            <a:r>
              <a:rPr lang="en-US" dirty="0">
                <a:solidFill>
                  <a:srgbClr val="92D050"/>
                </a:solidFill>
                <a:latin typeface="Times New Roman" panose="02020603050405020304" pitchFamily="18" charset="0"/>
                <a:ea typeface="Calibri" panose="020F0502020204030204" pitchFamily="34" charset="0"/>
                <a:cs typeface="Arial" panose="020B0604020202020204" pitchFamily="34" charset="0"/>
              </a:rPr>
              <a:t>the invention of Microprocessor.</a:t>
            </a:r>
            <a:r>
              <a:rPr lang="en-US" dirty="0">
                <a:latin typeface="Times New Roman" panose="02020603050405020304" pitchFamily="18" charset="0"/>
                <a:ea typeface="Calibri" panose="020F0502020204030204" pitchFamily="34" charset="0"/>
                <a:cs typeface="Arial" panose="020B0604020202020204" pitchFamily="34" charset="0"/>
              </a:rPr>
              <a:t> The Microprocessor contains thousands of </a:t>
            </a:r>
            <a:r>
              <a:rPr lang="en-US" dirty="0" err="1">
                <a:latin typeface="Times New Roman" panose="02020603050405020304" pitchFamily="18" charset="0"/>
                <a:ea typeface="Calibri" panose="020F0502020204030204" pitchFamily="34" charset="0"/>
                <a:cs typeface="Arial" panose="020B0604020202020204" pitchFamily="34" charset="0"/>
              </a:rPr>
              <a:t>ICs.Which</a:t>
            </a:r>
            <a:r>
              <a:rPr lang="en-US" dirty="0">
                <a:latin typeface="Times New Roman" panose="02020603050405020304" pitchFamily="18" charset="0"/>
                <a:ea typeface="Calibri" panose="020F0502020204030204" pitchFamily="34" charset="0"/>
                <a:cs typeface="Arial" panose="020B0604020202020204" pitchFamily="34" charset="0"/>
              </a:rPr>
              <a:t> makes it, more powerful and reliable, small in size, fast processing than previous generations</a:t>
            </a:r>
            <a:r>
              <a:rPr lang="en-US" dirty="0" smtClean="0">
                <a:latin typeface="Times New Roman" panose="02020603050405020304" pitchFamily="18" charset="0"/>
                <a:ea typeface="Calibri" panose="020F0502020204030204" pitchFamily="34" charset="0"/>
                <a:cs typeface="Arial" panose="020B0604020202020204" pitchFamily="34" charset="0"/>
              </a:rPr>
              <a:t>.</a:t>
            </a:r>
          </a:p>
          <a:p>
            <a:pPr marL="0" indent="0" algn="ctr" fontAlgn="base">
              <a:lnSpc>
                <a:spcPct val="150000"/>
              </a:lnSpc>
              <a:buNone/>
            </a:pPr>
            <a:endParaRPr lang="en-US" dirty="0">
              <a:solidFill>
                <a:srgbClr val="0070C0"/>
              </a:solidFill>
              <a:latin typeface="Times New Roman" panose="02020603050405020304" pitchFamily="18" charset="0"/>
              <a:ea typeface="Calibri" panose="020F0502020204030204" pitchFamily="34" charset="0"/>
              <a:cs typeface="Arial" panose="020B0604020202020204" pitchFamily="34" charset="0"/>
            </a:endParaRPr>
          </a:p>
          <a:p>
            <a:pPr marL="0" indent="0">
              <a:lnSpc>
                <a:spcPct val="150000"/>
              </a:lnSpc>
              <a:buNone/>
            </a:pPr>
            <a:endParaRPr lang="en-US" dirty="0">
              <a:solidFill>
                <a:srgbClr val="0070C0"/>
              </a:solidFill>
              <a:latin typeface="Times New Roman" panose="02020603050405020304" pitchFamily="18" charset="0"/>
              <a:ea typeface="Calibri" panose="020F0502020204030204" pitchFamily="34" charset="0"/>
              <a:cs typeface="Arial" panose="020B0604020202020204" pitchFamily="34" charset="0"/>
            </a:endParaRPr>
          </a:p>
        </p:txBody>
      </p:sp>
      <p:pic>
        <p:nvPicPr>
          <p:cNvPr id="4" name="صورة 4" descr="5206_IBMPC.gif"/>
          <p:cNvPicPr/>
          <p:nvPr/>
        </p:nvPicPr>
        <p:blipFill>
          <a:blip r:embed="rId2" cstate="print"/>
          <a:stretch>
            <a:fillRect/>
          </a:stretch>
        </p:blipFill>
        <p:spPr>
          <a:xfrm>
            <a:off x="4024746" y="3725790"/>
            <a:ext cx="4724400" cy="2090736"/>
          </a:xfrm>
          <a:prstGeom prst="rect">
            <a:avLst/>
          </a:prstGeom>
        </p:spPr>
      </p:pic>
    </p:spTree>
    <p:extLst>
      <p:ext uri="{BB962C8B-B14F-4D97-AF65-F5344CB8AC3E}">
        <p14:creationId xmlns:p14="http://schemas.microsoft.com/office/powerpoint/2010/main" val="278875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1294</Words>
  <Application>Microsoft Office PowerPoint</Application>
  <PresentationFormat>Widescreen</PresentationFormat>
  <Paragraphs>118</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Cambria Math</vt:lpstr>
      <vt:lpstr>Symbol</vt:lpstr>
      <vt:lpstr>Times New Roman</vt:lpstr>
      <vt:lpstr>Office Theme</vt:lpstr>
      <vt:lpstr>PowerPoint Presentation</vt:lpstr>
      <vt:lpstr>Introduction </vt:lpstr>
      <vt:lpstr>Introduction </vt:lpstr>
      <vt:lpstr>Introduction </vt:lpstr>
      <vt:lpstr>Computer Generation</vt:lpstr>
      <vt:lpstr>First Generation</vt:lpstr>
      <vt:lpstr>Second Generation</vt:lpstr>
      <vt:lpstr>Third Generation</vt:lpstr>
      <vt:lpstr>Fourth Generation</vt:lpstr>
      <vt:lpstr>Fifth Generation</vt:lpstr>
      <vt:lpstr>Definition of computer organization </vt:lpstr>
      <vt:lpstr>Memory Structure in Computer</vt:lpstr>
      <vt:lpstr>Binary Number</vt:lpstr>
      <vt:lpstr>Binary Representation of Numbers</vt:lpstr>
      <vt:lpstr>Text</vt:lpstr>
      <vt:lpstr>Graphics</vt:lpstr>
      <vt:lpstr>Graphics</vt:lpstr>
      <vt:lpstr>المـصــادر</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25</cp:revision>
  <dcterms:created xsi:type="dcterms:W3CDTF">2023-11-26T13:55:40Z</dcterms:created>
  <dcterms:modified xsi:type="dcterms:W3CDTF">2024-11-15T19:58:12Z</dcterms:modified>
</cp:coreProperties>
</file>