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77" r:id="rId2"/>
    <p:sldId id="263" r:id="rId3"/>
    <p:sldId id="264" r:id="rId4"/>
    <p:sldId id="265" r:id="rId5"/>
    <p:sldId id="266" r:id="rId6"/>
    <p:sldId id="274" r:id="rId7"/>
    <p:sldId id="267" r:id="rId8"/>
    <p:sldId id="275" r:id="rId9"/>
    <p:sldId id="268" r:id="rId10"/>
    <p:sldId id="269" r:id="rId11"/>
    <p:sldId id="276" r:id="rId12"/>
    <p:sldId id="270" r:id="rId13"/>
    <p:sldId id="271" r:id="rId14"/>
    <p:sldId id="273" r:id="rId15"/>
    <p:sldId id="272" r:id="rId16"/>
    <p:sldId id="278" r:id="rId17"/>
    <p:sldId id="279" r:id="rId18"/>
    <p:sldId id="280" r:id="rId19"/>
    <p:sldId id="281" r:id="rId20"/>
    <p:sldId id="282" r:id="rId21"/>
    <p:sldId id="283" r:id="rId22"/>
    <p:sldId id="284" r:id="rId23"/>
    <p:sldId id="285" r:id="rId2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9" d="100"/>
          <a:sy n="69" d="100"/>
        </p:scale>
        <p:origin x="756"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84E766CE-87D4-4F2D-A324-63DDF46ACEFE}" type="datetimeFigureOut">
              <a:rPr lang="en-US" smtClean="0"/>
              <a:t>11/25/2024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DDC14B5-F93F-4F6A-BF45-02D50C71D759}" type="slidenum">
              <a:rPr lang="en-US" smtClean="0"/>
              <a:t>‹#›</a:t>
            </a:fld>
            <a:endParaRPr lang="en-US"/>
          </a:p>
        </p:txBody>
      </p:sp>
    </p:spTree>
    <p:extLst>
      <p:ext uri="{BB962C8B-B14F-4D97-AF65-F5344CB8AC3E}">
        <p14:creationId xmlns:p14="http://schemas.microsoft.com/office/powerpoint/2010/main" val="11272982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blank" preserve="1">
  <p:cSld name="6_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4E766CE-87D4-4F2D-A324-63DDF46ACEFE}" type="datetimeFigureOut">
              <a:rPr lang="en-US" smtClean="0"/>
              <a:t>11/25/2024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DDC14B5-F93F-4F6A-BF45-02D50C71D759}" type="slidenum">
              <a:rPr lang="en-US" smtClean="0"/>
              <a:t>‹#›</a:t>
            </a:fld>
            <a:endParaRPr lang="en-US"/>
          </a:p>
        </p:txBody>
      </p:sp>
    </p:spTree>
    <p:extLst>
      <p:ext uri="{BB962C8B-B14F-4D97-AF65-F5344CB8AC3E}">
        <p14:creationId xmlns:p14="http://schemas.microsoft.com/office/powerpoint/2010/main" val="1523237834"/>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reserve="1">
  <p:cSld name="5_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4E766CE-87D4-4F2D-A324-63DDF46ACEFE}" type="datetimeFigureOut">
              <a:rPr lang="en-US" smtClean="0"/>
              <a:t>11/25/2024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DDC14B5-F93F-4F6A-BF45-02D50C71D759}" type="slidenum">
              <a:rPr lang="en-US" smtClean="0"/>
              <a:t>‹#›</a:t>
            </a:fld>
            <a:endParaRPr lang="en-US"/>
          </a:p>
        </p:txBody>
      </p:sp>
    </p:spTree>
    <p:extLst>
      <p:ext uri="{BB962C8B-B14F-4D97-AF65-F5344CB8AC3E}">
        <p14:creationId xmlns:p14="http://schemas.microsoft.com/office/powerpoint/2010/main" val="1795838403"/>
      </p:ext>
    </p:extLst>
  </p:cSld>
  <p:clrMapOvr>
    <a:masterClrMapping/>
  </p:clrMapOvr>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4_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4E766CE-87D4-4F2D-A324-63DDF46ACEFE}" type="datetimeFigureOut">
              <a:rPr lang="en-US" smtClean="0"/>
              <a:t>11/25/2024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DDC14B5-F93F-4F6A-BF45-02D50C71D759}" type="slidenum">
              <a:rPr lang="en-US" smtClean="0"/>
              <a:t>‹#›</a:t>
            </a:fld>
            <a:endParaRPr lang="en-US"/>
          </a:p>
        </p:txBody>
      </p:sp>
    </p:spTree>
    <p:extLst>
      <p:ext uri="{BB962C8B-B14F-4D97-AF65-F5344CB8AC3E}">
        <p14:creationId xmlns:p14="http://schemas.microsoft.com/office/powerpoint/2010/main" val="314724391"/>
      </p:ext>
    </p:extLst>
  </p:cSld>
  <p:clrMapOvr>
    <a:masterClrMapping/>
  </p:clrMapOvr>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type="blank" preserve="1">
  <p:cSld name="3_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4E766CE-87D4-4F2D-A324-63DDF46ACEFE}" type="datetimeFigureOut">
              <a:rPr lang="en-US" smtClean="0"/>
              <a:t>11/25/2024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DDC14B5-F93F-4F6A-BF45-02D50C71D759}" type="slidenum">
              <a:rPr lang="en-US" smtClean="0"/>
              <a:t>‹#›</a:t>
            </a:fld>
            <a:endParaRPr lang="en-US"/>
          </a:p>
        </p:txBody>
      </p:sp>
    </p:spTree>
    <p:extLst>
      <p:ext uri="{BB962C8B-B14F-4D97-AF65-F5344CB8AC3E}">
        <p14:creationId xmlns:p14="http://schemas.microsoft.com/office/powerpoint/2010/main" val="2964340137"/>
      </p:ext>
    </p:extLst>
  </p:cSld>
  <p:clrMapOvr>
    <a:masterClrMapping/>
  </p:clrMapOvr>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type="blank" preserve="1">
  <p:cSld name="2_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4E766CE-87D4-4F2D-A324-63DDF46ACEFE}" type="datetimeFigureOut">
              <a:rPr lang="en-US" smtClean="0"/>
              <a:t>11/25/2024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DDC14B5-F93F-4F6A-BF45-02D50C71D759}" type="slidenum">
              <a:rPr lang="en-US" smtClean="0"/>
              <a:t>‹#›</a:t>
            </a:fld>
            <a:endParaRPr lang="en-US"/>
          </a:p>
        </p:txBody>
      </p:sp>
    </p:spTree>
    <p:extLst>
      <p:ext uri="{BB962C8B-B14F-4D97-AF65-F5344CB8AC3E}">
        <p14:creationId xmlns:p14="http://schemas.microsoft.com/office/powerpoint/2010/main" val="2333334451"/>
      </p:ext>
    </p:extLst>
  </p:cSld>
  <p:clrMapOvr>
    <a:masterClrMapping/>
  </p:clrMapOvr>
  <p:timing>
    <p:tnLst>
      <p:par>
        <p:cTn id="1" dur="indefinite" restart="never" nodeType="tmRoot"/>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type="blank" preserve="1">
  <p:cSld name="1_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4E766CE-87D4-4F2D-A324-63DDF46ACEFE}" type="datetimeFigureOut">
              <a:rPr lang="en-US" smtClean="0"/>
              <a:t>11/25/2024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DDC14B5-F93F-4F6A-BF45-02D50C71D759}" type="slidenum">
              <a:rPr lang="en-US" smtClean="0"/>
              <a:t>‹#›</a:t>
            </a:fld>
            <a:endParaRPr lang="en-US"/>
          </a:p>
        </p:txBody>
      </p:sp>
    </p:spTree>
    <p:extLst>
      <p:ext uri="{BB962C8B-B14F-4D97-AF65-F5344CB8AC3E}">
        <p14:creationId xmlns:p14="http://schemas.microsoft.com/office/powerpoint/2010/main" val="2397522767"/>
      </p:ext>
    </p:extLst>
  </p:cSld>
  <p:clrMapOvr>
    <a:masterClrMapping/>
  </p:clrMapOvr>
  <p:timing>
    <p:tnLst>
      <p:par>
        <p:cTn id="1" dur="indefinite" restart="never" nodeType="tmRoot"/>
      </p:par>
    </p:tn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84E766CE-87D4-4F2D-A324-63DDF46ACEFE}" type="datetimeFigureOut">
              <a:rPr lang="en-US" smtClean="0"/>
              <a:t>11/25/2024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DDC14B5-F93F-4F6A-BF45-02D50C71D759}" type="slidenum">
              <a:rPr lang="en-US" smtClean="0"/>
              <a:t>‹#›</a:t>
            </a:fld>
            <a:endParaRPr lang="en-US"/>
          </a:p>
        </p:txBody>
      </p:sp>
    </p:spTree>
    <p:extLst>
      <p:ext uri="{BB962C8B-B14F-4D97-AF65-F5344CB8AC3E}">
        <p14:creationId xmlns:p14="http://schemas.microsoft.com/office/powerpoint/2010/main" val="114525874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84E766CE-87D4-4F2D-A324-63DDF46ACEFE}" type="datetimeFigureOut">
              <a:rPr lang="en-US" smtClean="0"/>
              <a:t>11/25/2024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DDC14B5-F93F-4F6A-BF45-02D50C71D759}" type="slidenum">
              <a:rPr lang="en-US" smtClean="0"/>
              <a:t>‹#›</a:t>
            </a:fld>
            <a:endParaRPr lang="en-US"/>
          </a:p>
        </p:txBody>
      </p:sp>
    </p:spTree>
    <p:extLst>
      <p:ext uri="{BB962C8B-B14F-4D97-AF65-F5344CB8AC3E}">
        <p14:creationId xmlns:p14="http://schemas.microsoft.com/office/powerpoint/2010/main" val="18218675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4E766CE-87D4-4F2D-A324-63DDF46ACEFE}" type="datetimeFigureOut">
              <a:rPr lang="en-US" smtClean="0"/>
              <a:t>11/25/2024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DDC14B5-F93F-4F6A-BF45-02D50C71D759}" type="slidenum">
              <a:rPr lang="en-US" smtClean="0"/>
              <a:t>‹#›</a:t>
            </a:fld>
            <a:endParaRPr lang="en-US"/>
          </a:p>
        </p:txBody>
      </p:sp>
    </p:spTree>
    <p:extLst>
      <p:ext uri="{BB962C8B-B14F-4D97-AF65-F5344CB8AC3E}">
        <p14:creationId xmlns:p14="http://schemas.microsoft.com/office/powerpoint/2010/main" val="318693049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4E766CE-87D4-4F2D-A324-63DDF46ACEFE}" type="datetimeFigureOut">
              <a:rPr lang="en-US" smtClean="0"/>
              <a:t>11/25/2024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DDC14B5-F93F-4F6A-BF45-02D50C71D759}" type="slidenum">
              <a:rPr lang="en-US" smtClean="0"/>
              <a:t>‹#›</a:t>
            </a:fld>
            <a:endParaRPr lang="en-US"/>
          </a:p>
        </p:txBody>
      </p:sp>
    </p:spTree>
    <p:extLst>
      <p:ext uri="{BB962C8B-B14F-4D97-AF65-F5344CB8AC3E}">
        <p14:creationId xmlns:p14="http://schemas.microsoft.com/office/powerpoint/2010/main" val="5549291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4E766CE-87D4-4F2D-A324-63DDF46ACEFE}" type="datetimeFigureOut">
              <a:rPr lang="en-US" smtClean="0"/>
              <a:t>11/25/2024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DDC14B5-F93F-4F6A-BF45-02D50C71D759}" type="slidenum">
              <a:rPr lang="en-US" smtClean="0"/>
              <a:t>‹#›</a:t>
            </a:fld>
            <a:endParaRPr lang="en-US"/>
          </a:p>
        </p:txBody>
      </p:sp>
    </p:spTree>
    <p:extLst>
      <p:ext uri="{BB962C8B-B14F-4D97-AF65-F5344CB8AC3E}">
        <p14:creationId xmlns:p14="http://schemas.microsoft.com/office/powerpoint/2010/main" val="1664965198"/>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84E766CE-87D4-4F2D-A324-63DDF46ACEFE}" type="datetimeFigureOut">
              <a:rPr lang="en-US" smtClean="0"/>
              <a:t>11/25/2024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DDC14B5-F93F-4F6A-BF45-02D50C71D759}" type="slidenum">
              <a:rPr lang="en-US" smtClean="0"/>
              <a:t>‹#›</a:t>
            </a:fld>
            <a:endParaRPr lang="en-US"/>
          </a:p>
        </p:txBody>
      </p:sp>
    </p:spTree>
    <p:extLst>
      <p:ext uri="{BB962C8B-B14F-4D97-AF65-F5344CB8AC3E}">
        <p14:creationId xmlns:p14="http://schemas.microsoft.com/office/powerpoint/2010/main" val="41905309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84E766CE-87D4-4F2D-A324-63DDF46ACEFE}" type="datetimeFigureOut">
              <a:rPr lang="en-US" smtClean="0"/>
              <a:t>11/25/2024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DDC14B5-F93F-4F6A-BF45-02D50C71D759}" type="slidenum">
              <a:rPr lang="en-US" smtClean="0"/>
              <a:t>‹#›</a:t>
            </a:fld>
            <a:endParaRPr lang="en-US"/>
          </a:p>
        </p:txBody>
      </p:sp>
    </p:spTree>
    <p:extLst>
      <p:ext uri="{BB962C8B-B14F-4D97-AF65-F5344CB8AC3E}">
        <p14:creationId xmlns:p14="http://schemas.microsoft.com/office/powerpoint/2010/main" val="20131026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84E766CE-87D4-4F2D-A324-63DDF46ACEFE}" type="datetimeFigureOut">
              <a:rPr lang="en-US" smtClean="0"/>
              <a:t>11/25/2024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DDC14B5-F93F-4F6A-BF45-02D50C71D759}" type="slidenum">
              <a:rPr lang="en-US" smtClean="0"/>
              <a:t>‹#›</a:t>
            </a:fld>
            <a:endParaRPr lang="en-US"/>
          </a:p>
        </p:txBody>
      </p:sp>
    </p:spTree>
    <p:extLst>
      <p:ext uri="{BB962C8B-B14F-4D97-AF65-F5344CB8AC3E}">
        <p14:creationId xmlns:p14="http://schemas.microsoft.com/office/powerpoint/2010/main" val="28446660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84E766CE-87D4-4F2D-A324-63DDF46ACEFE}" type="datetimeFigureOut">
              <a:rPr lang="en-US" smtClean="0"/>
              <a:t>11/25/2024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DDC14B5-F93F-4F6A-BF45-02D50C71D759}" type="slidenum">
              <a:rPr lang="en-US" smtClean="0"/>
              <a:t>‹#›</a:t>
            </a:fld>
            <a:endParaRPr lang="en-US"/>
          </a:p>
        </p:txBody>
      </p:sp>
    </p:spTree>
    <p:extLst>
      <p:ext uri="{BB962C8B-B14F-4D97-AF65-F5344CB8AC3E}">
        <p14:creationId xmlns:p14="http://schemas.microsoft.com/office/powerpoint/2010/main" val="56627896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4E766CE-87D4-4F2D-A324-63DDF46ACEFE}" type="datetimeFigureOut">
              <a:rPr lang="en-US" smtClean="0"/>
              <a:t>11/25/2024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DDC14B5-F93F-4F6A-BF45-02D50C71D759}" type="slidenum">
              <a:rPr lang="en-US" smtClean="0"/>
              <a:t>‹#›</a:t>
            </a:fld>
            <a:endParaRPr lang="en-US"/>
          </a:p>
        </p:txBody>
      </p:sp>
    </p:spTree>
    <p:extLst>
      <p:ext uri="{BB962C8B-B14F-4D97-AF65-F5344CB8AC3E}">
        <p14:creationId xmlns:p14="http://schemas.microsoft.com/office/powerpoint/2010/main" val="2103204988"/>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8_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4E766CE-87D4-4F2D-A324-63DDF46ACEFE}" type="datetimeFigureOut">
              <a:rPr lang="en-US" smtClean="0"/>
              <a:t>11/25/2024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DDC14B5-F93F-4F6A-BF45-02D50C71D759}" type="slidenum">
              <a:rPr lang="en-US" smtClean="0"/>
              <a:t>‹#›</a:t>
            </a:fld>
            <a:endParaRPr lang="en-US"/>
          </a:p>
        </p:txBody>
      </p:sp>
    </p:spTree>
    <p:extLst>
      <p:ext uri="{BB962C8B-B14F-4D97-AF65-F5344CB8AC3E}">
        <p14:creationId xmlns:p14="http://schemas.microsoft.com/office/powerpoint/2010/main" val="336983212"/>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7_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4E766CE-87D4-4F2D-A324-63DDF46ACEFE}" type="datetimeFigureOut">
              <a:rPr lang="en-US" smtClean="0"/>
              <a:t>11/25/2024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DDC14B5-F93F-4F6A-BF45-02D50C71D759}" type="slidenum">
              <a:rPr lang="en-US" smtClean="0"/>
              <a:t>‹#›</a:t>
            </a:fld>
            <a:endParaRPr lang="en-US"/>
          </a:p>
        </p:txBody>
      </p:sp>
    </p:spTree>
    <p:extLst>
      <p:ext uri="{BB962C8B-B14F-4D97-AF65-F5344CB8AC3E}">
        <p14:creationId xmlns:p14="http://schemas.microsoft.com/office/powerpoint/2010/main" val="3830857424"/>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4E766CE-87D4-4F2D-A324-63DDF46ACEFE}" type="datetimeFigureOut">
              <a:rPr lang="en-US" smtClean="0"/>
              <a:t>11/25/2024</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DDC14B5-F93F-4F6A-BF45-02D50C71D759}" type="slidenum">
              <a:rPr lang="en-US" smtClean="0"/>
              <a:t>‹#›</a:t>
            </a:fld>
            <a:endParaRPr lang="en-US"/>
          </a:p>
        </p:txBody>
      </p:sp>
    </p:spTree>
    <p:extLst>
      <p:ext uri="{BB962C8B-B14F-4D97-AF65-F5344CB8AC3E}">
        <p14:creationId xmlns:p14="http://schemas.microsoft.com/office/powerpoint/2010/main" val="298106533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67" r:id="rId8"/>
    <p:sldLayoutId id="2147483666" r:id="rId9"/>
    <p:sldLayoutId id="2147483665" r:id="rId10"/>
    <p:sldLayoutId id="2147483664" r:id="rId11"/>
    <p:sldLayoutId id="2147483663" r:id="rId12"/>
    <p:sldLayoutId id="2147483662" r:id="rId13"/>
    <p:sldLayoutId id="2147483661" r:id="rId14"/>
    <p:sldLayoutId id="2147483660" r:id="rId15"/>
    <p:sldLayoutId id="2147483656" r:id="rId16"/>
    <p:sldLayoutId id="2147483657" r:id="rId17"/>
    <p:sldLayoutId id="2147483658" r:id="rId18"/>
    <p:sldLayoutId id="2147483659" r:id="rId19"/>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35527" y="221673"/>
            <a:ext cx="11610109" cy="6192982"/>
          </a:xfrm>
        </p:spPr>
        <p:txBody>
          <a:bodyPr>
            <a:normAutofit lnSpcReduction="10000"/>
          </a:bodyPr>
          <a:lstStyle/>
          <a:p>
            <a:pPr algn="r"/>
            <a:r>
              <a:rPr lang="ar-IQ" sz="3600" b="1" cap="all" dirty="0" smtClean="0">
                <a:solidFill>
                  <a:srgbClr val="FF0000"/>
                </a:solidFill>
              </a:rPr>
              <a:t>جامعة بغداد</a:t>
            </a:r>
          </a:p>
          <a:p>
            <a:pPr algn="r"/>
            <a:r>
              <a:rPr lang="ar-IQ" sz="3600" b="1" cap="all" dirty="0" smtClean="0">
                <a:solidFill>
                  <a:srgbClr val="FF0000"/>
                </a:solidFill>
              </a:rPr>
              <a:t>كلية التربية للعلوم الصرفة/ابن الهيثم</a:t>
            </a:r>
          </a:p>
          <a:p>
            <a:pPr algn="r"/>
            <a:r>
              <a:rPr lang="ar-IQ" sz="3600" b="1" cap="all" dirty="0" smtClean="0">
                <a:solidFill>
                  <a:srgbClr val="FF0000"/>
                </a:solidFill>
              </a:rPr>
              <a:t>قسم علوم الحاسبات</a:t>
            </a:r>
          </a:p>
          <a:p>
            <a:pPr algn="r"/>
            <a:r>
              <a:rPr lang="ar-IQ" sz="3600" b="1" cap="all" dirty="0" smtClean="0">
                <a:solidFill>
                  <a:srgbClr val="FF0000"/>
                </a:solidFill>
              </a:rPr>
              <a:t>المرحلة الاولى</a:t>
            </a:r>
          </a:p>
          <a:p>
            <a:pPr algn="r"/>
            <a:endParaRPr lang="ar-IQ" sz="3600" b="1" cap="all" dirty="0" smtClean="0">
              <a:solidFill>
                <a:srgbClr val="FF0000"/>
              </a:solidFill>
            </a:endParaRPr>
          </a:p>
          <a:p>
            <a:pPr algn="r"/>
            <a:endParaRPr lang="en-US" sz="3600" b="1" cap="all" dirty="0" smtClean="0">
              <a:solidFill>
                <a:srgbClr val="FF0000"/>
              </a:solidFill>
            </a:endParaRPr>
          </a:p>
          <a:p>
            <a:r>
              <a:rPr lang="ar-SA" sz="3600" b="1" cap="all" dirty="0" smtClean="0">
                <a:solidFill>
                  <a:srgbClr val="FF0000"/>
                </a:solidFill>
              </a:rPr>
              <a:t>تركيـــــب الحاســـــــــــــو</a:t>
            </a:r>
            <a:r>
              <a:rPr lang="ar-IQ" sz="3600" b="1" cap="all" dirty="0" smtClean="0">
                <a:solidFill>
                  <a:srgbClr val="FF0000"/>
                </a:solidFill>
              </a:rPr>
              <a:t>ب</a:t>
            </a:r>
            <a:endParaRPr lang="en-US" sz="3600" cap="all" dirty="0" smtClean="0">
              <a:solidFill>
                <a:srgbClr val="FF0000"/>
              </a:solidFill>
            </a:endParaRPr>
          </a:p>
          <a:p>
            <a:r>
              <a:rPr lang="en-US" sz="4000" cap="all" dirty="0" smtClean="0">
                <a:solidFill>
                  <a:srgbClr val="FF0000"/>
                </a:solidFill>
                <a:cs typeface="+mj-cs"/>
              </a:rPr>
              <a:t>202</a:t>
            </a:r>
            <a:r>
              <a:rPr lang="ar-IQ" sz="4000" cap="all" dirty="0" smtClean="0">
                <a:solidFill>
                  <a:srgbClr val="FF0000"/>
                </a:solidFill>
                <a:cs typeface="+mj-cs"/>
              </a:rPr>
              <a:t>5</a:t>
            </a:r>
            <a:r>
              <a:rPr lang="en-US" sz="4000" cap="all" dirty="0" smtClean="0">
                <a:solidFill>
                  <a:srgbClr val="FF0000"/>
                </a:solidFill>
                <a:cs typeface="+mj-cs"/>
              </a:rPr>
              <a:t>-202</a:t>
            </a:r>
            <a:r>
              <a:rPr lang="ar-IQ" sz="4000" cap="all" dirty="0" smtClean="0">
                <a:solidFill>
                  <a:srgbClr val="FF0000"/>
                </a:solidFill>
                <a:cs typeface="+mj-cs"/>
              </a:rPr>
              <a:t>4</a:t>
            </a:r>
            <a:endParaRPr lang="ar-IQ" sz="3200" cap="all" dirty="0" smtClean="0">
              <a:solidFill>
                <a:srgbClr val="FF0000"/>
              </a:solidFill>
              <a:cs typeface="+mj-cs"/>
            </a:endParaRPr>
          </a:p>
          <a:p>
            <a:r>
              <a:rPr lang="ar-IQ" sz="4000" cap="all" dirty="0">
                <a:solidFill>
                  <a:srgbClr val="FF0000"/>
                </a:solidFill>
                <a:cs typeface="+mj-cs"/>
              </a:rPr>
              <a:t>المحاضرة </a:t>
            </a:r>
            <a:r>
              <a:rPr lang="ar-IQ" sz="4000" cap="all" dirty="0" smtClean="0">
                <a:solidFill>
                  <a:srgbClr val="FF0000"/>
                </a:solidFill>
                <a:cs typeface="+mj-cs"/>
              </a:rPr>
              <a:t>الثانية</a:t>
            </a:r>
            <a:endParaRPr lang="ar-IQ" sz="4000" cap="all" dirty="0">
              <a:solidFill>
                <a:srgbClr val="FF0000"/>
              </a:solidFill>
              <a:cs typeface="+mj-cs"/>
            </a:endParaRPr>
          </a:p>
          <a:p>
            <a:r>
              <a:rPr lang="ar-IQ" sz="4000" cap="all" dirty="0">
                <a:solidFill>
                  <a:srgbClr val="FF0000"/>
                </a:solidFill>
                <a:cs typeface="+mj-cs"/>
              </a:rPr>
              <a:t>أ.م. سميره شمس</a:t>
            </a:r>
            <a:endParaRPr lang="en-US" sz="4000" cap="all" dirty="0">
              <a:solidFill>
                <a:srgbClr val="FF0000"/>
              </a:solidFill>
              <a:cs typeface="+mj-cs"/>
            </a:endParaRPr>
          </a:p>
        </p:txBody>
      </p:sp>
    </p:spTree>
    <p:extLst>
      <p:ext uri="{BB962C8B-B14F-4D97-AF65-F5344CB8AC3E}">
        <p14:creationId xmlns:p14="http://schemas.microsoft.com/office/powerpoint/2010/main" val="304520829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80110"/>
            <a:ext cx="10515600" cy="360218"/>
          </a:xfrm>
        </p:spPr>
        <p:txBody>
          <a:bodyPr>
            <a:normAutofit fontScale="90000"/>
          </a:bodyPr>
          <a:lstStyle/>
          <a:p>
            <a:pPr algn="ctr"/>
            <a:r>
              <a:rPr lang="en-US" sz="3600" dirty="0" smtClean="0">
                <a:latin typeface="Times New Roman" panose="02020603050405020304" pitchFamily="18" charset="0"/>
                <a:cs typeface="Times New Roman" panose="02020603050405020304" pitchFamily="18" charset="0"/>
              </a:rPr>
              <a:t>4- </a:t>
            </a:r>
            <a:r>
              <a:rPr lang="en-US" sz="3600" b="1" dirty="0" smtClean="0">
                <a:solidFill>
                  <a:srgbClr val="00B0F0"/>
                </a:solidFill>
                <a:latin typeface="Times New Roman" panose="02020603050405020304" pitchFamily="18" charset="0"/>
                <a:cs typeface="Times New Roman" panose="02020603050405020304" pitchFamily="18" charset="0"/>
              </a:rPr>
              <a:t>Storage device</a:t>
            </a:r>
            <a:endParaRPr lang="en-US" sz="3600" dirty="0">
              <a:solidFill>
                <a:srgbClr val="00B0F0"/>
              </a:solidFill>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235527" y="1482436"/>
            <a:ext cx="11623964" cy="4849091"/>
          </a:xfrm>
        </p:spPr>
        <p:txBody>
          <a:bodyPr>
            <a:normAutofit/>
          </a:bodyPr>
          <a:lstStyle/>
          <a:p>
            <a:pPr marL="0" indent="0">
              <a:lnSpc>
                <a:spcPct val="150000"/>
              </a:lnSpc>
              <a:buNone/>
            </a:pPr>
            <a:r>
              <a:rPr lang="en-US" dirty="0" smtClean="0"/>
              <a:t>   </a:t>
            </a:r>
            <a:r>
              <a:rPr lang="en-US" sz="2400" dirty="0">
                <a:latin typeface="Times New Roman" panose="02020603050405020304" pitchFamily="18" charset="0"/>
                <a:cs typeface="Times New Roman" panose="02020603050405020304" pitchFamily="18" charset="0"/>
              </a:rPr>
              <a:t>The computer needs a place to keep program files and related data when they are not in use. The purpose of storage is to hold data permanently. Computer users often confuse storage with memory, although the   functions of storage and memory are similar, they work in different ways. </a:t>
            </a:r>
            <a:endParaRPr lang="en-US" sz="2400" dirty="0" smtClean="0">
              <a:solidFill>
                <a:srgbClr val="92D050"/>
              </a:solidFill>
              <a:latin typeface="Times New Roman" panose="02020603050405020304" pitchFamily="18" charset="0"/>
              <a:cs typeface="Times New Roman" panose="02020603050405020304" pitchFamily="18" charset="0"/>
            </a:endParaRPr>
          </a:p>
          <a:p>
            <a:pPr marL="0" indent="0">
              <a:lnSpc>
                <a:spcPct val="150000"/>
              </a:lnSpc>
              <a:buNone/>
            </a:pPr>
            <a:endParaRPr lang="en-US" dirty="0">
              <a:solidFill>
                <a:srgbClr val="92D050"/>
              </a:solidFill>
              <a:latin typeface="Times New Roman" panose="02020603050405020304" pitchFamily="18" charset="0"/>
              <a:cs typeface="Times New Roman" panose="02020603050405020304" pitchFamily="18" charset="0"/>
            </a:endParaRPr>
          </a:p>
          <a:p>
            <a:pPr marL="0" indent="0">
              <a:lnSpc>
                <a:spcPct val="150000"/>
              </a:lnSpc>
              <a:buNone/>
            </a:pPr>
            <a:endParaRPr lang="en-US" dirty="0"/>
          </a:p>
        </p:txBody>
      </p:sp>
    </p:spTree>
    <p:extLst>
      <p:ext uri="{BB962C8B-B14F-4D97-AF65-F5344CB8AC3E}">
        <p14:creationId xmlns:p14="http://schemas.microsoft.com/office/powerpoint/2010/main" val="107052930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1020330"/>
          </a:xfrm>
        </p:spPr>
        <p:txBody>
          <a:bodyPr>
            <a:normAutofit fontScale="90000"/>
          </a:bodyPr>
          <a:lstStyle/>
          <a:p>
            <a:pPr algn="ctr"/>
            <a:r>
              <a:rPr lang="en-US" dirty="0">
                <a:solidFill>
                  <a:srgbClr val="92D050"/>
                </a:solidFill>
                <a:latin typeface="Times New Roman" panose="02020603050405020304" pitchFamily="18" charset="0"/>
                <a:cs typeface="Times New Roman" panose="02020603050405020304" pitchFamily="18" charset="0"/>
              </a:rPr>
              <a:t>There are three major distinctions between storage and memory:</a:t>
            </a:r>
            <a:endParaRPr lang="en-US" dirty="0"/>
          </a:p>
        </p:txBody>
      </p:sp>
      <p:sp>
        <p:nvSpPr>
          <p:cNvPr id="3" name="Content Placeholder 2"/>
          <p:cNvSpPr>
            <a:spLocks noGrp="1"/>
          </p:cNvSpPr>
          <p:nvPr>
            <p:ph idx="1"/>
          </p:nvPr>
        </p:nvSpPr>
        <p:spPr>
          <a:xfrm>
            <a:off x="235527" y="1385456"/>
            <a:ext cx="11707091" cy="5153889"/>
          </a:xfrm>
        </p:spPr>
        <p:txBody>
          <a:bodyPr/>
          <a:lstStyle/>
          <a:p>
            <a:pPr marL="0" lvl="0" indent="0">
              <a:lnSpc>
                <a:spcPct val="150000"/>
              </a:lnSpc>
              <a:buNone/>
            </a:pPr>
            <a:r>
              <a:rPr lang="en-US" sz="2400" dirty="0">
                <a:solidFill>
                  <a:prstClr val="black"/>
                </a:solidFill>
                <a:latin typeface="Times New Roman" panose="02020603050405020304" pitchFamily="18" charset="0"/>
                <a:cs typeface="Times New Roman" panose="02020603050405020304" pitchFamily="18" charset="0"/>
              </a:rPr>
              <a:t>1-There is more room in storage than in memory.</a:t>
            </a:r>
          </a:p>
          <a:p>
            <a:pPr marL="0" lvl="0" indent="0">
              <a:lnSpc>
                <a:spcPct val="150000"/>
              </a:lnSpc>
              <a:buNone/>
            </a:pPr>
            <a:r>
              <a:rPr lang="en-US" sz="2400" dirty="0">
                <a:solidFill>
                  <a:prstClr val="black"/>
                </a:solidFill>
                <a:latin typeface="Times New Roman" panose="02020603050405020304" pitchFamily="18" charset="0"/>
                <a:cs typeface="Times New Roman" panose="02020603050405020304" pitchFamily="18" charset="0"/>
              </a:rPr>
              <a:t>2- Contents are retained in storage when the computer is turned off, whereas the program or the data you put into memory disappear when you shut down the computer.</a:t>
            </a:r>
          </a:p>
          <a:p>
            <a:pPr marL="0" lvl="0" indent="0">
              <a:lnSpc>
                <a:spcPct val="150000"/>
              </a:lnSpc>
              <a:buNone/>
            </a:pPr>
            <a:r>
              <a:rPr lang="en-US" sz="2400" dirty="0">
                <a:solidFill>
                  <a:prstClr val="black"/>
                </a:solidFill>
                <a:latin typeface="Times New Roman" panose="02020603050405020304" pitchFamily="18" charset="0"/>
                <a:cs typeface="Times New Roman" panose="02020603050405020304" pitchFamily="18" charset="0"/>
              </a:rPr>
              <a:t>3- Storage is very slow compared to memory, but it is much cheaper than memory.    </a:t>
            </a:r>
          </a:p>
          <a:p>
            <a:pPr marL="0" lvl="0" indent="0" algn="ctr">
              <a:lnSpc>
                <a:spcPct val="150000"/>
              </a:lnSpc>
              <a:buNone/>
            </a:pPr>
            <a:r>
              <a:rPr lang="en-US" dirty="0">
                <a:solidFill>
                  <a:prstClr val="black"/>
                </a:solidFill>
              </a:rPr>
              <a:t> </a:t>
            </a:r>
          </a:p>
          <a:p>
            <a:pPr marL="0" indent="0">
              <a:buNone/>
            </a:pPr>
            <a:endParaRPr lang="en-US" dirty="0"/>
          </a:p>
        </p:txBody>
      </p:sp>
      <p:pic>
        <p:nvPicPr>
          <p:cNvPr id="4" name="صورة 3"/>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161309" y="4017818"/>
            <a:ext cx="7010400" cy="2604655"/>
          </a:xfrm>
          <a:prstGeom prst="rect">
            <a:avLst/>
          </a:prstGeom>
          <a:noFill/>
          <a:ln>
            <a:noFill/>
          </a:ln>
        </p:spPr>
      </p:pic>
    </p:spTree>
    <p:extLst>
      <p:ext uri="{BB962C8B-B14F-4D97-AF65-F5344CB8AC3E}">
        <p14:creationId xmlns:p14="http://schemas.microsoft.com/office/powerpoint/2010/main" val="126359449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80109"/>
            <a:ext cx="10515600" cy="942109"/>
          </a:xfrm>
        </p:spPr>
        <p:txBody>
          <a:bodyPr>
            <a:normAutofit fontScale="90000"/>
          </a:bodyPr>
          <a:lstStyle/>
          <a:p>
            <a:pPr algn="ctr"/>
            <a:r>
              <a:rPr lang="en-US" sz="3600" b="1" dirty="0" smtClean="0">
                <a:solidFill>
                  <a:srgbClr val="00B0F0"/>
                </a:solidFill>
                <a:latin typeface="Times New Roman" panose="02020603050405020304" pitchFamily="18" charset="0"/>
                <a:cs typeface="Times New Roman" panose="02020603050405020304" pitchFamily="18" charset="0"/>
              </a:rPr>
              <a:t>The Bus</a:t>
            </a:r>
            <a:r>
              <a:rPr lang="en-US" sz="3600" dirty="0" smtClean="0">
                <a:solidFill>
                  <a:srgbClr val="00B0F0"/>
                </a:solidFill>
                <a:latin typeface="Times New Roman" panose="02020603050405020304" pitchFamily="18" charset="0"/>
                <a:cs typeface="Times New Roman" panose="02020603050405020304" pitchFamily="18" charset="0"/>
              </a:rPr>
              <a:t/>
            </a:r>
            <a:br>
              <a:rPr lang="en-US" sz="3600" dirty="0" smtClean="0">
                <a:solidFill>
                  <a:srgbClr val="00B0F0"/>
                </a:solidFill>
                <a:latin typeface="Times New Roman" panose="02020603050405020304" pitchFamily="18" charset="0"/>
                <a:cs typeface="Times New Roman" panose="02020603050405020304" pitchFamily="18" charset="0"/>
              </a:rPr>
            </a:br>
            <a:endParaRPr lang="en-US" sz="3600" dirty="0">
              <a:solidFill>
                <a:srgbClr val="00B0F0"/>
              </a:solidFill>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166255" y="817418"/>
            <a:ext cx="11914909" cy="5874327"/>
          </a:xfrm>
        </p:spPr>
        <p:txBody>
          <a:bodyPr>
            <a:normAutofit/>
          </a:bodyPr>
          <a:lstStyle/>
          <a:p>
            <a:pPr>
              <a:lnSpc>
                <a:spcPct val="150000"/>
              </a:lnSpc>
            </a:pPr>
            <a:r>
              <a:rPr lang="en-US" dirty="0" smtClean="0">
                <a:solidFill>
                  <a:srgbClr val="FF0000"/>
                </a:solidFill>
                <a:latin typeface="Times New Roman" panose="02020603050405020304" pitchFamily="18" charset="0"/>
                <a:cs typeface="Times New Roman" panose="02020603050405020304" pitchFamily="18" charset="0"/>
              </a:rPr>
              <a:t>A </a:t>
            </a:r>
            <a:r>
              <a:rPr lang="en-US" dirty="0">
                <a:latin typeface="Times New Roman" panose="02020603050405020304" pitchFamily="18" charset="0"/>
                <a:cs typeface="Times New Roman" panose="02020603050405020304" pitchFamily="18" charset="0"/>
              </a:rPr>
              <a:t>bus </a:t>
            </a:r>
            <a:r>
              <a:rPr lang="en-US" dirty="0">
                <a:solidFill>
                  <a:srgbClr val="FF0000"/>
                </a:solidFill>
                <a:latin typeface="Times New Roman" panose="02020603050405020304" pitchFamily="18" charset="0"/>
                <a:cs typeface="Times New Roman" panose="02020603050405020304" pitchFamily="18" charset="0"/>
              </a:rPr>
              <a:t>is a path between the components of computers. There are two main buses in computer: the internal (or system) bus and the external (or expansion) bus</a:t>
            </a:r>
            <a:r>
              <a:rPr lang="en-US" dirty="0">
                <a:solidFill>
                  <a:srgbClr val="FF0000"/>
                </a:solidFill>
              </a:rPr>
              <a:t>.</a:t>
            </a:r>
          </a:p>
          <a:p>
            <a:pPr marL="0" indent="0">
              <a:lnSpc>
                <a:spcPct val="150000"/>
              </a:lnSpc>
              <a:buNone/>
            </a:pPr>
            <a:r>
              <a:rPr lang="en-US" dirty="0">
                <a:latin typeface="Times New Roman" panose="02020603050405020304" pitchFamily="18" charset="0"/>
                <a:cs typeface="Times New Roman" panose="02020603050405020304" pitchFamily="18" charset="0"/>
              </a:rPr>
              <a:t>The system bus resides the motherboard and </a:t>
            </a:r>
            <a:r>
              <a:rPr lang="en-US" dirty="0">
                <a:solidFill>
                  <a:srgbClr val="92D050"/>
                </a:solidFill>
                <a:latin typeface="Times New Roman" panose="02020603050405020304" pitchFamily="18" charset="0"/>
                <a:cs typeface="Times New Roman" panose="02020603050405020304" pitchFamily="18" charset="0"/>
              </a:rPr>
              <a:t>connects the CPU to other devices that reside on the motherboard</a:t>
            </a:r>
            <a:r>
              <a:rPr lang="en-US" dirty="0">
                <a:latin typeface="Times New Roman" panose="02020603050405020304" pitchFamily="18" charset="0"/>
                <a:cs typeface="Times New Roman" panose="02020603050405020304" pitchFamily="18" charset="0"/>
              </a:rPr>
              <a:t>. </a:t>
            </a:r>
            <a:endParaRPr lang="en-US" dirty="0" smtClean="0">
              <a:latin typeface="Times New Roman" panose="02020603050405020304" pitchFamily="18" charset="0"/>
              <a:cs typeface="Times New Roman" panose="02020603050405020304" pitchFamily="18" charset="0"/>
            </a:endParaRPr>
          </a:p>
          <a:p>
            <a:pPr marL="0" indent="0">
              <a:lnSpc>
                <a:spcPct val="150000"/>
              </a:lnSpc>
              <a:buNone/>
            </a:pPr>
            <a:r>
              <a:rPr lang="en-US" dirty="0" smtClean="0">
                <a:latin typeface="Times New Roman" panose="02020603050405020304" pitchFamily="18" charset="0"/>
                <a:cs typeface="Times New Roman" panose="02020603050405020304" pitchFamily="18" charset="0"/>
              </a:rPr>
              <a:t>An </a:t>
            </a:r>
            <a:r>
              <a:rPr lang="en-US" dirty="0">
                <a:latin typeface="Times New Roman" panose="02020603050405020304" pitchFamily="18" charset="0"/>
                <a:cs typeface="Times New Roman" panose="02020603050405020304" pitchFamily="18" charset="0"/>
              </a:rPr>
              <a:t>expansion bus connects </a:t>
            </a:r>
            <a:r>
              <a:rPr lang="en-US" dirty="0">
                <a:solidFill>
                  <a:srgbClr val="92D050"/>
                </a:solidFill>
                <a:latin typeface="Times New Roman" panose="02020603050405020304" pitchFamily="18" charset="0"/>
                <a:cs typeface="Times New Roman" panose="02020603050405020304" pitchFamily="18" charset="0"/>
              </a:rPr>
              <a:t>external devices, such as the keyboard, mouse, modem, printer, and so on, to the CPU</a:t>
            </a:r>
            <a:r>
              <a:rPr lang="en-US" dirty="0">
                <a:latin typeface="Times New Roman" panose="02020603050405020304" pitchFamily="18" charset="0"/>
                <a:cs typeface="Times New Roman" panose="02020603050405020304" pitchFamily="18" charset="0"/>
              </a:rPr>
              <a:t>. Cables from disk drives and other internal devices are plugged into the bus. The system bus has two parts: the data bus and the address bus.</a:t>
            </a:r>
          </a:p>
          <a:p>
            <a:pPr marL="0" indent="0">
              <a:lnSpc>
                <a:spcPct val="150000"/>
              </a:lnSpc>
              <a:buNone/>
            </a:pPr>
            <a:endParaRPr lang="en-US" dirty="0" smtClean="0">
              <a:latin typeface="Times New Roman" panose="02020603050405020304" pitchFamily="18" charset="0"/>
              <a:cs typeface="Times New Roman" panose="02020603050405020304" pitchFamily="18" charset="0"/>
            </a:endParaRPr>
          </a:p>
          <a:p>
            <a:pPr marL="0" indent="0">
              <a:lnSpc>
                <a:spcPct val="150000"/>
              </a:lnSpc>
              <a:buNone/>
            </a:pP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95009364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93964"/>
            <a:ext cx="10515600" cy="969817"/>
          </a:xfrm>
        </p:spPr>
        <p:txBody>
          <a:bodyPr>
            <a:normAutofit fontScale="90000"/>
          </a:bodyPr>
          <a:lstStyle/>
          <a:p>
            <a:pPr lvl="0" algn="ctr"/>
            <a:r>
              <a:rPr lang="en-US" b="1" dirty="0" smtClean="0">
                <a:solidFill>
                  <a:srgbClr val="00B0F0"/>
                </a:solidFill>
                <a:latin typeface="Times New Roman" panose="02020603050405020304" pitchFamily="18" charset="0"/>
                <a:cs typeface="Times New Roman" panose="02020603050405020304" pitchFamily="18" charset="0"/>
              </a:rPr>
              <a:t>The Data Bus </a:t>
            </a:r>
            <a:r>
              <a:rPr lang="en-US" dirty="0" smtClean="0"/>
              <a:t/>
            </a:r>
            <a:br>
              <a:rPr lang="en-US" dirty="0" smtClean="0"/>
            </a:br>
            <a:endParaRPr lang="en-US" dirty="0"/>
          </a:p>
        </p:txBody>
      </p:sp>
      <p:sp>
        <p:nvSpPr>
          <p:cNvPr id="3" name="Content Placeholder 2"/>
          <p:cNvSpPr>
            <a:spLocks noGrp="1"/>
          </p:cNvSpPr>
          <p:nvPr>
            <p:ph idx="1"/>
          </p:nvPr>
        </p:nvSpPr>
        <p:spPr>
          <a:xfrm>
            <a:off x="152399" y="678873"/>
            <a:ext cx="11901055" cy="6054436"/>
          </a:xfrm>
        </p:spPr>
        <p:txBody>
          <a:bodyPr>
            <a:normAutofit/>
          </a:bodyPr>
          <a:lstStyle/>
          <a:p>
            <a:pPr lvl="0">
              <a:lnSpc>
                <a:spcPct val="150000"/>
              </a:lnSpc>
            </a:pPr>
            <a:r>
              <a:rPr lang="en-US" dirty="0" smtClean="0">
                <a:solidFill>
                  <a:srgbClr val="FF0000"/>
                </a:solidFill>
                <a:latin typeface="Times New Roman" panose="02020603050405020304" pitchFamily="18" charset="0"/>
                <a:cs typeface="Times New Roman" panose="02020603050405020304" pitchFamily="18" charset="0"/>
              </a:rPr>
              <a:t>The</a:t>
            </a:r>
            <a:r>
              <a:rPr lang="en-US" b="1" dirty="0" smtClean="0">
                <a:solidFill>
                  <a:srgbClr val="FF0000"/>
                </a:solidFill>
                <a:latin typeface="Times New Roman" panose="02020603050405020304" pitchFamily="18" charset="0"/>
                <a:cs typeface="Times New Roman" panose="02020603050405020304" pitchFamily="18" charset="0"/>
              </a:rPr>
              <a:t> </a:t>
            </a:r>
            <a:r>
              <a:rPr lang="en-US" b="1" dirty="0">
                <a:solidFill>
                  <a:srgbClr val="FF0000"/>
                </a:solidFill>
                <a:latin typeface="Times New Roman" panose="02020603050405020304" pitchFamily="18" charset="0"/>
                <a:cs typeface="Times New Roman" panose="02020603050405020304" pitchFamily="18" charset="0"/>
              </a:rPr>
              <a:t>data bus </a:t>
            </a:r>
            <a:r>
              <a:rPr lang="en-US" dirty="0">
                <a:solidFill>
                  <a:srgbClr val="FF0000"/>
                </a:solidFill>
                <a:latin typeface="Times New Roman" panose="02020603050405020304" pitchFamily="18" charset="0"/>
                <a:cs typeface="Times New Roman" panose="02020603050405020304" pitchFamily="18" charset="0"/>
              </a:rPr>
              <a:t>is an electronic path that connects the CPU, memory, and the other hardware devices on the motherboard. The bus is a group of parallel wires</a:t>
            </a:r>
            <a:r>
              <a:rPr lang="en-US" dirty="0"/>
              <a:t>. </a:t>
            </a:r>
            <a:endParaRPr lang="en-US" dirty="0" smtClean="0"/>
          </a:p>
          <a:p>
            <a:pPr lvl="0">
              <a:lnSpc>
                <a:spcPct val="150000"/>
              </a:lnSpc>
            </a:pPr>
            <a:r>
              <a:rPr lang="en-US" dirty="0" smtClean="0">
                <a:solidFill>
                  <a:srgbClr val="92D050"/>
                </a:solidFill>
                <a:latin typeface="Times New Roman" panose="02020603050405020304" pitchFamily="18" charset="0"/>
                <a:cs typeface="Times New Roman" panose="02020603050405020304" pitchFamily="18" charset="0"/>
              </a:rPr>
              <a:t>The </a:t>
            </a:r>
            <a:r>
              <a:rPr lang="en-US" dirty="0">
                <a:solidFill>
                  <a:srgbClr val="92D050"/>
                </a:solidFill>
                <a:latin typeface="Times New Roman" panose="02020603050405020304" pitchFamily="18" charset="0"/>
                <a:cs typeface="Times New Roman" panose="02020603050405020304" pitchFamily="18" charset="0"/>
              </a:rPr>
              <a:t>number of wires in the bus affects the speed</a:t>
            </a:r>
            <a:r>
              <a:rPr lang="en-US" dirty="0"/>
              <a:t>, </a:t>
            </a:r>
            <a:r>
              <a:rPr lang="en-US" sz="3000" dirty="0">
                <a:latin typeface="Times New Roman" panose="02020603050405020304" pitchFamily="18" charset="0"/>
                <a:cs typeface="Times New Roman" panose="02020603050405020304" pitchFamily="18" charset="0"/>
              </a:rPr>
              <a:t>at which data can travel between hardware components, because each wire can transfer 1 bit of data at a time, an 8-wire bus can move 8 bits at a time. A 16-bit bus can transfer 2 bytes, and a 32-bit bus can transfer 4 bytes at a </a:t>
            </a:r>
            <a:r>
              <a:rPr lang="en-US" sz="3000" dirty="0" smtClean="0">
                <a:latin typeface="Times New Roman" panose="02020603050405020304" pitchFamily="18" charset="0"/>
                <a:cs typeface="Times New Roman" panose="02020603050405020304" pitchFamily="18" charset="0"/>
              </a:rPr>
              <a:t>time</a:t>
            </a:r>
            <a:endParaRPr lang="en-US" dirty="0" smtClean="0">
              <a:solidFill>
                <a:srgbClr val="92D050"/>
              </a:solidFill>
              <a:latin typeface="Times New Roman" panose="02020603050405020304" pitchFamily="18" charset="0"/>
              <a:cs typeface="Times New Roman" panose="02020603050405020304" pitchFamily="18" charset="0"/>
            </a:endParaRPr>
          </a:p>
          <a:p>
            <a:pPr marL="0" indent="0">
              <a:buNone/>
            </a:pPr>
            <a:endParaRPr lang="en-US" dirty="0"/>
          </a:p>
        </p:txBody>
      </p:sp>
    </p:spTree>
    <p:extLst>
      <p:ext uri="{BB962C8B-B14F-4D97-AF65-F5344CB8AC3E}">
        <p14:creationId xmlns:p14="http://schemas.microsoft.com/office/powerpoint/2010/main" val="333120901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01781" y="484909"/>
            <a:ext cx="11513127" cy="6192982"/>
          </a:xfrm>
        </p:spPr>
        <p:txBody>
          <a:bodyPr/>
          <a:lstStyle/>
          <a:p>
            <a:pPr marL="0" lvl="0" indent="0">
              <a:lnSpc>
                <a:spcPct val="150000"/>
              </a:lnSpc>
              <a:buNone/>
            </a:pPr>
            <a:r>
              <a:rPr lang="en-US" sz="3000" dirty="0" smtClean="0">
                <a:solidFill>
                  <a:prstClr val="black"/>
                </a:solidFill>
                <a:latin typeface="Times New Roman" panose="02020603050405020304" pitchFamily="18" charset="0"/>
                <a:cs typeface="Times New Roman" panose="02020603050405020304" pitchFamily="18" charset="0"/>
              </a:rPr>
              <a:t> </a:t>
            </a:r>
            <a:r>
              <a:rPr lang="en-US" sz="3000" dirty="0">
                <a:solidFill>
                  <a:prstClr val="black"/>
                </a:solidFill>
                <a:latin typeface="Times New Roman" panose="02020603050405020304" pitchFamily="18" charset="0"/>
                <a:cs typeface="Times New Roman" panose="02020603050405020304" pitchFamily="18" charset="0"/>
              </a:rPr>
              <a:t>Newer model computers have a 64-bit data bus, which transfers 8 bytes at a time. </a:t>
            </a:r>
            <a:endParaRPr lang="en-US" sz="3000" dirty="0" smtClean="0">
              <a:solidFill>
                <a:prstClr val="black"/>
              </a:solidFill>
              <a:latin typeface="Times New Roman" panose="02020603050405020304" pitchFamily="18" charset="0"/>
              <a:cs typeface="Times New Roman" panose="02020603050405020304" pitchFamily="18" charset="0"/>
            </a:endParaRPr>
          </a:p>
          <a:p>
            <a:pPr marL="0" lvl="0" indent="0">
              <a:lnSpc>
                <a:spcPct val="150000"/>
              </a:lnSpc>
              <a:buNone/>
            </a:pPr>
            <a:r>
              <a:rPr lang="en-US" sz="3000" dirty="0" smtClean="0">
                <a:solidFill>
                  <a:prstClr val="black"/>
                </a:solidFill>
                <a:latin typeface="Times New Roman" panose="02020603050405020304" pitchFamily="18" charset="0"/>
                <a:cs typeface="Times New Roman" panose="02020603050405020304" pitchFamily="18" charset="0"/>
              </a:rPr>
              <a:t>However</a:t>
            </a:r>
            <a:r>
              <a:rPr lang="en-US" sz="3000" dirty="0">
                <a:solidFill>
                  <a:prstClr val="black"/>
                </a:solidFill>
                <a:latin typeface="Times New Roman" panose="02020603050405020304" pitchFamily="18" charset="0"/>
                <a:cs typeface="Times New Roman" panose="02020603050405020304" pitchFamily="18" charset="0"/>
              </a:rPr>
              <a:t>, buses now are also being measured according to their </a:t>
            </a:r>
            <a:r>
              <a:rPr lang="en-US" sz="3000" b="1" dirty="0">
                <a:solidFill>
                  <a:prstClr val="black"/>
                </a:solidFill>
                <a:latin typeface="Times New Roman" panose="02020603050405020304" pitchFamily="18" charset="0"/>
                <a:cs typeface="Times New Roman" panose="02020603050405020304" pitchFamily="18" charset="0"/>
              </a:rPr>
              <a:t>data transfer rates </a:t>
            </a:r>
            <a:r>
              <a:rPr lang="en-US" sz="3000" dirty="0">
                <a:solidFill>
                  <a:prstClr val="black"/>
                </a:solidFill>
                <a:latin typeface="Times New Roman" panose="02020603050405020304" pitchFamily="18" charset="0"/>
                <a:cs typeface="Times New Roman" panose="02020603050405020304" pitchFamily="18" charset="0"/>
              </a:rPr>
              <a:t>the amount of data they can transfer in a seconds. The performance of computer buses usually is measured in megabits per second (Mbps) or megabytes per second (Mbps).</a:t>
            </a:r>
          </a:p>
          <a:p>
            <a:pPr marL="0" indent="0">
              <a:lnSpc>
                <a:spcPct val="150000"/>
              </a:lnSpc>
              <a:buNone/>
            </a:pPr>
            <a:endParaRPr lang="en-US" sz="3000" dirty="0">
              <a:solidFill>
                <a:prstClr val="black"/>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34205933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471054"/>
            <a:ext cx="10515600" cy="1149927"/>
          </a:xfrm>
        </p:spPr>
        <p:txBody>
          <a:bodyPr>
            <a:normAutofit fontScale="90000"/>
          </a:bodyPr>
          <a:lstStyle/>
          <a:p>
            <a:pPr lvl="0" algn="ctr"/>
            <a:r>
              <a:rPr lang="en-US" sz="3600" b="1" dirty="0">
                <a:solidFill>
                  <a:srgbClr val="00B0F0"/>
                </a:solidFill>
                <a:latin typeface="Times New Roman" panose="02020603050405020304" pitchFamily="18" charset="0"/>
                <a:ea typeface="Calibri" panose="020F0502020204030204" pitchFamily="34" charset="0"/>
                <a:cs typeface="Arial" panose="020B0604020202020204" pitchFamily="34" charset="0"/>
              </a:rPr>
              <a:t>The Address Bus</a:t>
            </a:r>
            <a:r>
              <a:rPr lang="en-US" sz="3200" dirty="0">
                <a:solidFill>
                  <a:srgbClr val="00B0F0"/>
                </a:solidFill>
                <a:latin typeface="Calibri" panose="020F0502020204030204" pitchFamily="34" charset="0"/>
                <a:ea typeface="Calibri" panose="020F0502020204030204" pitchFamily="34" charset="0"/>
                <a:cs typeface="Arial" panose="020B0604020202020204" pitchFamily="34" charset="0"/>
              </a:rPr>
              <a:t/>
            </a:r>
            <a:br>
              <a:rPr lang="en-US" sz="3200" dirty="0">
                <a:solidFill>
                  <a:srgbClr val="00B0F0"/>
                </a:solidFill>
                <a:latin typeface="Calibri" panose="020F0502020204030204" pitchFamily="34" charset="0"/>
                <a:ea typeface="Calibri" panose="020F0502020204030204" pitchFamily="34" charset="0"/>
                <a:cs typeface="Arial" panose="020B0604020202020204" pitchFamily="34" charset="0"/>
              </a:rPr>
            </a:br>
            <a:endParaRPr lang="en-US" dirty="0">
              <a:solidFill>
                <a:srgbClr val="00B0F0"/>
              </a:solidFill>
            </a:endParaRPr>
          </a:p>
        </p:txBody>
      </p:sp>
      <p:sp>
        <p:nvSpPr>
          <p:cNvPr id="3" name="Content Placeholder 2"/>
          <p:cNvSpPr>
            <a:spLocks noGrp="1"/>
          </p:cNvSpPr>
          <p:nvPr>
            <p:ph idx="1"/>
          </p:nvPr>
        </p:nvSpPr>
        <p:spPr>
          <a:xfrm>
            <a:off x="498765" y="1620982"/>
            <a:ext cx="11249890" cy="4555981"/>
          </a:xfrm>
        </p:spPr>
        <p:txBody>
          <a:bodyPr>
            <a:normAutofit/>
          </a:bodyPr>
          <a:lstStyle/>
          <a:p>
            <a:pPr marL="0" lvl="0" indent="0">
              <a:lnSpc>
                <a:spcPct val="150000"/>
              </a:lnSpc>
              <a:spcBef>
                <a:spcPts val="0"/>
              </a:spcBef>
              <a:buNone/>
            </a:pPr>
            <a:r>
              <a:rPr lang="en-US" dirty="0" smtClean="0">
                <a:solidFill>
                  <a:srgbClr val="FF0000"/>
                </a:solidFill>
                <a:latin typeface="Times New Roman" panose="02020603050405020304" pitchFamily="18" charset="0"/>
                <a:ea typeface="Calibri" panose="020F0502020204030204" pitchFamily="34" charset="0"/>
                <a:cs typeface="Arial" panose="020B0604020202020204" pitchFamily="34" charset="0"/>
              </a:rPr>
              <a:t>The</a:t>
            </a:r>
            <a:r>
              <a:rPr lang="en-US" b="1" dirty="0" smtClean="0">
                <a:solidFill>
                  <a:srgbClr val="FF0000"/>
                </a:solidFill>
                <a:latin typeface="Times New Roman" panose="02020603050405020304" pitchFamily="18" charset="0"/>
                <a:ea typeface="Calibri" panose="020F0502020204030204" pitchFamily="34" charset="0"/>
                <a:cs typeface="Arial" panose="020B0604020202020204" pitchFamily="34" charset="0"/>
              </a:rPr>
              <a:t> </a:t>
            </a:r>
            <a:r>
              <a:rPr lang="en-US" b="1" dirty="0">
                <a:solidFill>
                  <a:srgbClr val="FF0000"/>
                </a:solidFill>
                <a:latin typeface="Times New Roman" panose="02020603050405020304" pitchFamily="18" charset="0"/>
                <a:ea typeface="Calibri" panose="020F0502020204030204" pitchFamily="34" charset="0"/>
                <a:cs typeface="Arial" panose="020B0604020202020204" pitchFamily="34" charset="0"/>
              </a:rPr>
              <a:t>Address Bus </a:t>
            </a:r>
            <a:r>
              <a:rPr lang="en-US" dirty="0">
                <a:solidFill>
                  <a:srgbClr val="FF0000"/>
                </a:solidFill>
                <a:latin typeface="Times New Roman" panose="02020603050405020304" pitchFamily="18" charset="0"/>
                <a:ea typeface="Calibri" panose="020F0502020204030204" pitchFamily="34" charset="0"/>
                <a:cs typeface="Arial" panose="020B0604020202020204" pitchFamily="34" charset="0"/>
              </a:rPr>
              <a:t>is a set of wires similar to the data bus.</a:t>
            </a:r>
            <a:r>
              <a:rPr lang="en-US" b="1" dirty="0">
                <a:solidFill>
                  <a:srgbClr val="FF0000"/>
                </a:solidFill>
                <a:latin typeface="Times New Roman" panose="02020603050405020304" pitchFamily="18" charset="0"/>
                <a:ea typeface="Calibri" panose="020F0502020204030204" pitchFamily="34" charset="0"/>
                <a:cs typeface="Arial" panose="020B0604020202020204" pitchFamily="34" charset="0"/>
              </a:rPr>
              <a:t> </a:t>
            </a:r>
            <a:r>
              <a:rPr lang="en-US" dirty="0">
                <a:solidFill>
                  <a:srgbClr val="FF0000"/>
                </a:solidFill>
                <a:latin typeface="Times New Roman" panose="02020603050405020304" pitchFamily="18" charset="0"/>
                <a:ea typeface="Calibri" panose="020F0502020204030204" pitchFamily="34" charset="0"/>
                <a:cs typeface="Arial" panose="020B0604020202020204" pitchFamily="34" charset="0"/>
              </a:rPr>
              <a:t>The</a:t>
            </a:r>
            <a:r>
              <a:rPr lang="en-US" b="1" dirty="0">
                <a:solidFill>
                  <a:srgbClr val="FF0000"/>
                </a:solidFill>
                <a:latin typeface="Times New Roman" panose="02020603050405020304" pitchFamily="18" charset="0"/>
                <a:ea typeface="Calibri" panose="020F0502020204030204" pitchFamily="34" charset="0"/>
                <a:cs typeface="Arial" panose="020B0604020202020204" pitchFamily="34" charset="0"/>
              </a:rPr>
              <a:t> </a:t>
            </a:r>
            <a:r>
              <a:rPr lang="en-US" dirty="0">
                <a:solidFill>
                  <a:srgbClr val="FF0000"/>
                </a:solidFill>
                <a:latin typeface="Times New Roman" panose="02020603050405020304" pitchFamily="18" charset="0"/>
                <a:ea typeface="Calibri" panose="020F0502020204030204" pitchFamily="34" charset="0"/>
                <a:cs typeface="Arial" panose="020B0604020202020204" pitchFamily="34" charset="0"/>
              </a:rPr>
              <a:t>Address Bus</a:t>
            </a:r>
            <a:r>
              <a:rPr lang="en-US" b="1" dirty="0">
                <a:solidFill>
                  <a:srgbClr val="FF0000"/>
                </a:solidFill>
                <a:latin typeface="Times New Roman" panose="02020603050405020304" pitchFamily="18" charset="0"/>
                <a:ea typeface="Calibri" panose="020F0502020204030204" pitchFamily="34" charset="0"/>
                <a:cs typeface="Arial" panose="020B0604020202020204" pitchFamily="34" charset="0"/>
              </a:rPr>
              <a:t> </a:t>
            </a:r>
            <a:r>
              <a:rPr lang="en-US" dirty="0">
                <a:solidFill>
                  <a:srgbClr val="FF0000"/>
                </a:solidFill>
                <a:latin typeface="Times New Roman" panose="02020603050405020304" pitchFamily="18" charset="0"/>
                <a:ea typeface="Calibri" panose="020F0502020204030204" pitchFamily="34" charset="0"/>
                <a:cs typeface="Arial" panose="020B0604020202020204" pitchFamily="34" charset="0"/>
              </a:rPr>
              <a:t>connects only the CPU and RAM</a:t>
            </a:r>
            <a:r>
              <a:rPr lang="en-US" b="1" dirty="0">
                <a:solidFill>
                  <a:srgbClr val="FF0000"/>
                </a:solidFill>
                <a:latin typeface="Times New Roman" panose="02020603050405020304" pitchFamily="18" charset="0"/>
                <a:ea typeface="Calibri" panose="020F0502020204030204" pitchFamily="34" charset="0"/>
                <a:cs typeface="Arial" panose="020B0604020202020204" pitchFamily="34" charset="0"/>
              </a:rPr>
              <a:t> </a:t>
            </a:r>
            <a:r>
              <a:rPr lang="en-US" dirty="0">
                <a:solidFill>
                  <a:srgbClr val="FF0000"/>
                </a:solidFill>
                <a:latin typeface="Times New Roman" panose="02020603050405020304" pitchFamily="18" charset="0"/>
                <a:ea typeface="Calibri" panose="020F0502020204030204" pitchFamily="34" charset="0"/>
                <a:cs typeface="Arial" panose="020B0604020202020204" pitchFamily="34" charset="0"/>
              </a:rPr>
              <a:t>and carries only memory addresses. </a:t>
            </a:r>
            <a:r>
              <a:rPr lang="en-US" dirty="0">
                <a:latin typeface="Times New Roman" panose="02020603050405020304" pitchFamily="18" charset="0"/>
                <a:ea typeface="Calibri" panose="020F0502020204030204" pitchFamily="34" charset="0"/>
                <a:cs typeface="Arial" panose="020B0604020202020204" pitchFamily="34" charset="0"/>
              </a:rPr>
              <a:t>Each byte in RAM is associated with a number, which is it memory address.</a:t>
            </a:r>
            <a:endParaRPr lang="en-US" dirty="0">
              <a:latin typeface="Calibri" panose="020F0502020204030204" pitchFamily="34" charset="0"/>
              <a:ea typeface="Calibri" panose="020F0502020204030204" pitchFamily="34" charset="0"/>
              <a:cs typeface="Arial" panose="020B0604020202020204" pitchFamily="34" charset="0"/>
            </a:endParaRPr>
          </a:p>
          <a:p>
            <a:pPr marL="0" marR="0" algn="just">
              <a:lnSpc>
                <a:spcPct val="150000"/>
              </a:lnSpc>
              <a:spcBef>
                <a:spcPts val="0"/>
              </a:spcBef>
              <a:spcAft>
                <a:spcPts val="1000"/>
              </a:spcAft>
            </a:pPr>
            <a:r>
              <a:rPr lang="en-US" dirty="0">
                <a:latin typeface="Times New Roman" panose="02020603050405020304" pitchFamily="18" charset="0"/>
                <a:ea typeface="Calibri" panose="020F0502020204030204" pitchFamily="34" charset="0"/>
                <a:cs typeface="Arial" panose="020B0604020202020204" pitchFamily="34" charset="0"/>
              </a:rPr>
              <a:t>We have another type of bus is a </a:t>
            </a:r>
            <a:r>
              <a:rPr lang="en-US" b="1" dirty="0">
                <a:solidFill>
                  <a:srgbClr val="FF0000"/>
                </a:solidFill>
                <a:latin typeface="Times New Roman" panose="02020603050405020304" pitchFamily="18" charset="0"/>
                <a:ea typeface="Calibri" panose="020F0502020204030204" pitchFamily="34" charset="0"/>
                <a:cs typeface="Arial" panose="020B0604020202020204" pitchFamily="34" charset="0"/>
              </a:rPr>
              <a:t>Control bus</a:t>
            </a:r>
            <a:r>
              <a:rPr lang="en-US" dirty="0">
                <a:solidFill>
                  <a:srgbClr val="FF0000"/>
                </a:solidFill>
                <a:latin typeface="Times New Roman" panose="02020603050405020304" pitchFamily="18" charset="0"/>
                <a:ea typeface="Calibri" panose="020F0502020204030204" pitchFamily="34" charset="0"/>
                <a:cs typeface="Arial" panose="020B0604020202020204" pitchFamily="34" charset="0"/>
              </a:rPr>
              <a:t> to transmits control signals between different parts of the computer.</a:t>
            </a:r>
            <a:endParaRPr lang="en-US" dirty="0">
              <a:solidFill>
                <a:srgbClr val="FF0000"/>
              </a:solidFill>
              <a:latin typeface="Calibri" panose="020F0502020204030204" pitchFamily="34" charset="0"/>
              <a:ea typeface="Calibri" panose="020F0502020204030204" pitchFamily="34" charset="0"/>
              <a:cs typeface="Arial" panose="020B0604020202020204" pitchFamily="34" charset="0"/>
            </a:endParaRPr>
          </a:p>
          <a:p>
            <a:pPr marL="0" indent="0">
              <a:buNone/>
            </a:pPr>
            <a:endParaRPr lang="en-US" dirty="0"/>
          </a:p>
        </p:txBody>
      </p:sp>
    </p:spTree>
    <p:extLst>
      <p:ext uri="{BB962C8B-B14F-4D97-AF65-F5344CB8AC3E}">
        <p14:creationId xmlns:p14="http://schemas.microsoft.com/office/powerpoint/2010/main" val="215190642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24691"/>
            <a:ext cx="10515600" cy="1149927"/>
          </a:xfrm>
        </p:spPr>
        <p:txBody>
          <a:bodyPr>
            <a:normAutofit fontScale="90000"/>
          </a:bodyPr>
          <a:lstStyle/>
          <a:p>
            <a:pPr lvl="0" indent="-360045" algn="ctr">
              <a:lnSpc>
                <a:spcPct val="150000"/>
              </a:lnSpc>
              <a:spcBef>
                <a:spcPts val="0"/>
              </a:spcBef>
              <a:spcAft>
                <a:spcPts val="1000"/>
              </a:spcAft>
            </a:pPr>
            <a:r>
              <a:rPr lang="en-US" sz="3200" b="1" dirty="0">
                <a:solidFill>
                  <a:srgbClr val="00B0F0"/>
                </a:solidFill>
                <a:latin typeface="Times New Roman" panose="02020603050405020304" pitchFamily="18" charset="0"/>
                <a:ea typeface="Calibri" panose="020F0502020204030204" pitchFamily="34" charset="0"/>
                <a:cs typeface="Arial" panose="020B0604020202020204" pitchFamily="34" charset="0"/>
              </a:rPr>
              <a:t>Machine Cycles</a:t>
            </a:r>
            <a:r>
              <a:rPr lang="en-US" sz="1200" b="1" dirty="0">
                <a:solidFill>
                  <a:srgbClr val="00B0F0"/>
                </a:solidFill>
                <a:latin typeface="Times New Roman" panose="02020603050405020304" pitchFamily="18" charset="0"/>
                <a:ea typeface="Calibri" panose="020F0502020204030204" pitchFamily="34" charset="0"/>
                <a:cs typeface="Arial" panose="020B0604020202020204" pitchFamily="34" charset="0"/>
              </a:rPr>
              <a:t> </a:t>
            </a:r>
            <a:r>
              <a:rPr lang="en-US" sz="2000" dirty="0">
                <a:solidFill>
                  <a:srgbClr val="00B0F0"/>
                </a:solidFill>
                <a:latin typeface="Calibri" panose="020F0502020204030204" pitchFamily="34" charset="0"/>
                <a:ea typeface="Calibri" panose="020F0502020204030204" pitchFamily="34" charset="0"/>
                <a:cs typeface="Arial" panose="020B0604020202020204" pitchFamily="34" charset="0"/>
              </a:rPr>
              <a:t/>
            </a:r>
            <a:br>
              <a:rPr lang="en-US" sz="2000" dirty="0">
                <a:solidFill>
                  <a:srgbClr val="00B0F0"/>
                </a:solidFill>
                <a:latin typeface="Calibri" panose="020F0502020204030204" pitchFamily="34" charset="0"/>
                <a:ea typeface="Calibri" panose="020F0502020204030204" pitchFamily="34" charset="0"/>
                <a:cs typeface="Arial" panose="020B0604020202020204" pitchFamily="34" charset="0"/>
              </a:rPr>
            </a:br>
            <a:endParaRPr lang="en-US" dirty="0">
              <a:solidFill>
                <a:srgbClr val="00B0F0"/>
              </a:solidFill>
            </a:endParaRPr>
          </a:p>
        </p:txBody>
      </p:sp>
      <p:sp>
        <p:nvSpPr>
          <p:cNvPr id="3" name="Content Placeholder 2"/>
          <p:cNvSpPr>
            <a:spLocks noGrp="1"/>
          </p:cNvSpPr>
          <p:nvPr>
            <p:ph idx="1"/>
          </p:nvPr>
        </p:nvSpPr>
        <p:spPr>
          <a:xfrm>
            <a:off x="401782" y="595746"/>
            <a:ext cx="11540836" cy="5888182"/>
          </a:xfrm>
        </p:spPr>
        <p:txBody>
          <a:bodyPr>
            <a:normAutofit fontScale="92500" lnSpcReduction="10000"/>
          </a:bodyPr>
          <a:lstStyle/>
          <a:p>
            <a:pPr marL="0" marR="0" indent="-360045">
              <a:lnSpc>
                <a:spcPct val="150000"/>
              </a:lnSpc>
              <a:spcBef>
                <a:spcPts val="0"/>
              </a:spcBef>
              <a:spcAft>
                <a:spcPts val="1000"/>
              </a:spcAft>
            </a:pPr>
            <a:r>
              <a:rPr lang="en-US" sz="2600" dirty="0" smtClean="0">
                <a:solidFill>
                  <a:srgbClr val="FF0000"/>
                </a:solidFill>
                <a:latin typeface="Times New Roman" panose="02020603050405020304" pitchFamily="18" charset="0"/>
                <a:ea typeface="Calibri" panose="020F0502020204030204" pitchFamily="34" charset="0"/>
                <a:cs typeface="Arial" panose="020B0604020202020204" pitchFamily="34" charset="0"/>
              </a:rPr>
              <a:t>Each </a:t>
            </a:r>
            <a:r>
              <a:rPr lang="en-US" sz="2600" dirty="0">
                <a:solidFill>
                  <a:srgbClr val="FF0000"/>
                </a:solidFill>
                <a:latin typeface="Times New Roman" panose="02020603050405020304" pitchFamily="18" charset="0"/>
                <a:ea typeface="Calibri" panose="020F0502020204030204" pitchFamily="34" charset="0"/>
                <a:cs typeface="Arial" panose="020B0604020202020204" pitchFamily="34" charset="0"/>
              </a:rPr>
              <a:t>time the CPU executes an instruction, it takes a series of steps. The   completed series of steps is called a </a:t>
            </a:r>
            <a:r>
              <a:rPr lang="en-US" sz="2600" b="1" dirty="0">
                <a:solidFill>
                  <a:srgbClr val="FF0000"/>
                </a:solidFill>
                <a:latin typeface="Times New Roman" panose="02020603050405020304" pitchFamily="18" charset="0"/>
                <a:ea typeface="Calibri" panose="020F0502020204030204" pitchFamily="34" charset="0"/>
                <a:cs typeface="Arial" panose="020B0604020202020204" pitchFamily="34" charset="0"/>
              </a:rPr>
              <a:t>machine cycle</a:t>
            </a:r>
            <a:r>
              <a:rPr lang="en-US" sz="2600" dirty="0">
                <a:solidFill>
                  <a:srgbClr val="FF0000"/>
                </a:solidFill>
                <a:latin typeface="Times New Roman" panose="02020603050405020304" pitchFamily="18" charset="0"/>
                <a:ea typeface="Calibri" panose="020F0502020204030204" pitchFamily="34" charset="0"/>
                <a:cs typeface="Arial" panose="020B0604020202020204" pitchFamily="34" charset="0"/>
              </a:rPr>
              <a:t> itself can be divided into parts: </a:t>
            </a:r>
            <a:endParaRPr lang="ar-IQ" sz="2600" dirty="0" smtClean="0">
              <a:solidFill>
                <a:srgbClr val="FF0000"/>
              </a:solidFill>
              <a:latin typeface="Times New Roman" panose="02020603050405020304" pitchFamily="18" charset="0"/>
              <a:ea typeface="Calibri" panose="020F0502020204030204" pitchFamily="34" charset="0"/>
              <a:cs typeface="Arial" panose="020B0604020202020204" pitchFamily="34" charset="0"/>
            </a:endParaRPr>
          </a:p>
          <a:p>
            <a:pPr marL="0" marR="0" indent="0">
              <a:lnSpc>
                <a:spcPct val="150000"/>
              </a:lnSpc>
              <a:spcBef>
                <a:spcPts val="0"/>
              </a:spcBef>
              <a:spcAft>
                <a:spcPts val="1000"/>
              </a:spcAft>
              <a:buNone/>
            </a:pPr>
            <a:r>
              <a:rPr lang="en-US" sz="2400" dirty="0" smtClean="0">
                <a:solidFill>
                  <a:srgbClr val="FF0000"/>
                </a:solidFill>
                <a:latin typeface="Times New Roman" panose="02020603050405020304" pitchFamily="18" charset="0"/>
                <a:ea typeface="Calibri" panose="020F0502020204030204" pitchFamily="34" charset="0"/>
                <a:cs typeface="Arial" panose="020B0604020202020204" pitchFamily="34" charset="0"/>
              </a:rPr>
              <a:t>the </a:t>
            </a:r>
            <a:r>
              <a:rPr lang="en-US" sz="2400" b="1" dirty="0">
                <a:solidFill>
                  <a:srgbClr val="92D050"/>
                </a:solidFill>
                <a:latin typeface="Times New Roman" panose="02020603050405020304" pitchFamily="18" charset="0"/>
                <a:ea typeface="Calibri" panose="020F0502020204030204" pitchFamily="34" charset="0"/>
                <a:cs typeface="Arial" panose="020B0604020202020204" pitchFamily="34" charset="0"/>
              </a:rPr>
              <a:t>instruction cycle</a:t>
            </a:r>
            <a:r>
              <a:rPr lang="en-US" sz="2400" dirty="0">
                <a:solidFill>
                  <a:srgbClr val="92D050"/>
                </a:solidFill>
                <a:latin typeface="Times New Roman" panose="02020603050405020304" pitchFamily="18" charset="0"/>
                <a:ea typeface="Calibri" panose="020F0502020204030204" pitchFamily="34" charset="0"/>
                <a:cs typeface="Arial" panose="020B0604020202020204" pitchFamily="34" charset="0"/>
              </a:rPr>
              <a:t> </a:t>
            </a:r>
            <a:r>
              <a:rPr lang="en-US" sz="2400" dirty="0">
                <a:solidFill>
                  <a:srgbClr val="FF0000"/>
                </a:solidFill>
                <a:latin typeface="Times New Roman" panose="02020603050405020304" pitchFamily="18" charset="0"/>
                <a:ea typeface="Calibri" panose="020F0502020204030204" pitchFamily="34" charset="0"/>
                <a:cs typeface="Arial" panose="020B0604020202020204" pitchFamily="34" charset="0"/>
              </a:rPr>
              <a:t>and the </a:t>
            </a:r>
            <a:r>
              <a:rPr lang="en-US" sz="2400" b="1" dirty="0">
                <a:solidFill>
                  <a:srgbClr val="92D050"/>
                </a:solidFill>
                <a:latin typeface="Times New Roman" panose="02020603050405020304" pitchFamily="18" charset="0"/>
                <a:ea typeface="Calibri" panose="020F0502020204030204" pitchFamily="34" charset="0"/>
                <a:cs typeface="Arial" panose="020B0604020202020204" pitchFamily="34" charset="0"/>
              </a:rPr>
              <a:t>execution cycle</a:t>
            </a:r>
            <a:r>
              <a:rPr lang="en-US" sz="2400" dirty="0">
                <a:latin typeface="Times New Roman" panose="02020603050405020304" pitchFamily="18" charset="0"/>
                <a:ea typeface="Calibri" panose="020F0502020204030204" pitchFamily="34" charset="0"/>
                <a:cs typeface="Arial" panose="020B0604020202020204" pitchFamily="34" charset="0"/>
              </a:rPr>
              <a:t>. </a:t>
            </a:r>
            <a:endParaRPr lang="ar-IQ" sz="2400" dirty="0" smtClean="0">
              <a:latin typeface="Times New Roman" panose="02020603050405020304" pitchFamily="18" charset="0"/>
              <a:ea typeface="Calibri" panose="020F0502020204030204" pitchFamily="34" charset="0"/>
              <a:cs typeface="Arial" panose="020B0604020202020204" pitchFamily="34" charset="0"/>
            </a:endParaRPr>
          </a:p>
          <a:p>
            <a:pPr marL="0" marR="0" indent="-360045">
              <a:lnSpc>
                <a:spcPct val="150000"/>
              </a:lnSpc>
              <a:spcBef>
                <a:spcPts val="0"/>
              </a:spcBef>
              <a:spcAft>
                <a:spcPts val="1000"/>
              </a:spcAft>
            </a:pPr>
            <a:r>
              <a:rPr lang="en-US" sz="2600" dirty="0" smtClean="0">
                <a:latin typeface="Times New Roman" panose="02020603050405020304" pitchFamily="18" charset="0"/>
                <a:ea typeface="Calibri" panose="020F0502020204030204" pitchFamily="34" charset="0"/>
                <a:cs typeface="Arial" panose="020B0604020202020204" pitchFamily="34" charset="0"/>
              </a:rPr>
              <a:t>At </a:t>
            </a:r>
            <a:r>
              <a:rPr lang="en-US" sz="2600" dirty="0">
                <a:latin typeface="Times New Roman" panose="02020603050405020304" pitchFamily="18" charset="0"/>
                <a:ea typeface="Calibri" panose="020F0502020204030204" pitchFamily="34" charset="0"/>
                <a:cs typeface="Arial" panose="020B0604020202020204" pitchFamily="34" charset="0"/>
              </a:rPr>
              <a:t>the beginning of the machine cycle (</a:t>
            </a:r>
            <a:r>
              <a:rPr lang="en-US" sz="2600" dirty="0">
                <a:solidFill>
                  <a:srgbClr val="92D050"/>
                </a:solidFill>
                <a:latin typeface="Times New Roman" panose="02020603050405020304" pitchFamily="18" charset="0"/>
                <a:ea typeface="Calibri" panose="020F0502020204030204" pitchFamily="34" charset="0"/>
                <a:cs typeface="Arial" panose="020B0604020202020204" pitchFamily="34" charset="0"/>
              </a:rPr>
              <a:t>that is, during the instruction cycle), the CPU takes two steps:</a:t>
            </a:r>
            <a:endParaRPr lang="en-US" sz="2600" dirty="0">
              <a:solidFill>
                <a:srgbClr val="92D050"/>
              </a:solidFill>
              <a:latin typeface="Calibri" panose="020F0502020204030204" pitchFamily="34" charset="0"/>
              <a:ea typeface="Calibri" panose="020F0502020204030204" pitchFamily="34" charset="0"/>
              <a:cs typeface="Arial" panose="020B0604020202020204" pitchFamily="34" charset="0"/>
            </a:endParaRPr>
          </a:p>
          <a:p>
            <a:pPr marL="342900" lvl="0" indent="-342900" algn="just">
              <a:lnSpc>
                <a:spcPct val="150000"/>
              </a:lnSpc>
              <a:spcBef>
                <a:spcPts val="0"/>
              </a:spcBef>
              <a:buFont typeface="+mj-lt"/>
              <a:buAutoNum type="arabicPeriod"/>
            </a:pPr>
            <a:r>
              <a:rPr lang="en-US" sz="2600" dirty="0">
                <a:solidFill>
                  <a:srgbClr val="92D050"/>
                </a:solidFill>
                <a:latin typeface="Times New Roman" panose="02020603050405020304" pitchFamily="18" charset="0"/>
                <a:ea typeface="Calibri" panose="020F0502020204030204" pitchFamily="34" charset="0"/>
                <a:cs typeface="Times New Roman" panose="02020603050405020304" pitchFamily="18" charset="0"/>
              </a:rPr>
              <a:t>Fetching:</a:t>
            </a:r>
            <a:r>
              <a:rPr lang="en-US" sz="2600" dirty="0">
                <a:latin typeface="Times New Roman" panose="02020603050405020304" pitchFamily="18" charset="0"/>
                <a:ea typeface="Calibri" panose="020F0502020204030204" pitchFamily="34" charset="0"/>
                <a:cs typeface="Times New Roman" panose="02020603050405020304" pitchFamily="18" charset="0"/>
              </a:rPr>
              <a:t> </a:t>
            </a:r>
            <a:r>
              <a:rPr lang="en-US" sz="2600" dirty="0">
                <a:solidFill>
                  <a:srgbClr val="FF0000"/>
                </a:solidFill>
                <a:latin typeface="Times New Roman" panose="02020603050405020304" pitchFamily="18" charset="0"/>
                <a:ea typeface="Calibri" panose="020F0502020204030204" pitchFamily="34" charset="0"/>
                <a:cs typeface="Times New Roman" panose="02020603050405020304" pitchFamily="18" charset="0"/>
              </a:rPr>
              <a:t>before the CPU can execute an instruction, the control unit </a:t>
            </a:r>
            <a:r>
              <a:rPr lang="en-US" sz="2600" dirty="0">
                <a:solidFill>
                  <a:srgbClr val="92D050"/>
                </a:solidFill>
                <a:latin typeface="Times New Roman" panose="02020603050405020304" pitchFamily="18" charset="0"/>
                <a:ea typeface="Calibri" panose="020F0502020204030204" pitchFamily="34" charset="0"/>
                <a:cs typeface="Arial" panose="020B0604020202020204" pitchFamily="34" charset="0"/>
              </a:rPr>
              <a:t>must retrieve (or fetch) a command or data from the computer’s memory</a:t>
            </a:r>
            <a:r>
              <a:rPr lang="en-US" sz="2600" dirty="0">
                <a:solidFill>
                  <a:srgbClr val="FF0000"/>
                </a:solidFill>
                <a:latin typeface="Times New Roman" panose="02020603050405020304" pitchFamily="18" charset="0"/>
                <a:ea typeface="Calibri" panose="020F0502020204030204" pitchFamily="34" charset="0"/>
                <a:cs typeface="Times New Roman" panose="02020603050405020304" pitchFamily="18" charset="0"/>
              </a:rPr>
              <a:t>.</a:t>
            </a:r>
          </a:p>
          <a:p>
            <a:pPr marL="342900" marR="0" lvl="0" indent="-342900" algn="just">
              <a:lnSpc>
                <a:spcPct val="150000"/>
              </a:lnSpc>
              <a:spcBef>
                <a:spcPts val="0"/>
              </a:spcBef>
              <a:spcAft>
                <a:spcPts val="1000"/>
              </a:spcAft>
              <a:buFont typeface="+mj-lt"/>
              <a:buAutoNum type="arabicPeriod"/>
            </a:pPr>
            <a:r>
              <a:rPr lang="en-US" sz="2600" dirty="0">
                <a:solidFill>
                  <a:srgbClr val="92D050"/>
                </a:solidFill>
                <a:latin typeface="Times New Roman" panose="02020603050405020304" pitchFamily="18" charset="0"/>
                <a:ea typeface="Calibri" panose="020F0502020204030204" pitchFamily="34" charset="0"/>
                <a:cs typeface="Times New Roman" panose="02020603050405020304" pitchFamily="18" charset="0"/>
              </a:rPr>
              <a:t>Decoding:</a:t>
            </a:r>
            <a:r>
              <a:rPr lang="en-US" sz="2600" dirty="0">
                <a:latin typeface="Times New Roman" panose="02020603050405020304" pitchFamily="18" charset="0"/>
                <a:ea typeface="Calibri" panose="020F0502020204030204" pitchFamily="34" charset="0"/>
                <a:cs typeface="Times New Roman" panose="02020603050405020304" pitchFamily="18" charset="0"/>
              </a:rPr>
              <a:t> </a:t>
            </a:r>
            <a:r>
              <a:rPr lang="en-US" sz="2600" dirty="0">
                <a:solidFill>
                  <a:srgbClr val="FF0000"/>
                </a:solidFill>
                <a:latin typeface="Times New Roman" panose="02020603050405020304" pitchFamily="18" charset="0"/>
                <a:ea typeface="Calibri" panose="020F0502020204030204" pitchFamily="34" charset="0"/>
                <a:cs typeface="Times New Roman" panose="02020603050405020304" pitchFamily="18" charset="0"/>
              </a:rPr>
              <a:t>before a command can be executed, the control unit m</a:t>
            </a:r>
            <a:r>
              <a:rPr lang="en-US" sz="2600" dirty="0">
                <a:solidFill>
                  <a:srgbClr val="92D050"/>
                </a:solidFill>
                <a:latin typeface="Times New Roman" panose="02020603050405020304" pitchFamily="18" charset="0"/>
                <a:ea typeface="Calibri" panose="020F0502020204030204" pitchFamily="34" charset="0"/>
                <a:cs typeface="Arial" panose="020B0604020202020204" pitchFamily="34" charset="0"/>
              </a:rPr>
              <a:t>ust break down (or decode) the command into instructions that correspond to those in the CPU’s instruction set.</a:t>
            </a:r>
          </a:p>
          <a:p>
            <a:pPr marL="0" indent="0">
              <a:buNone/>
            </a:pPr>
            <a:endParaRPr lang="en-US" dirty="0"/>
          </a:p>
        </p:txBody>
      </p:sp>
    </p:spTree>
    <p:extLst>
      <p:ext uri="{BB962C8B-B14F-4D97-AF65-F5344CB8AC3E}">
        <p14:creationId xmlns:p14="http://schemas.microsoft.com/office/powerpoint/2010/main" val="3306087550"/>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96983"/>
            <a:ext cx="10515600" cy="1728642"/>
          </a:xfrm>
        </p:spPr>
        <p:txBody>
          <a:bodyPr>
            <a:noAutofit/>
          </a:bodyPr>
          <a:lstStyle/>
          <a:p>
            <a:pPr lvl="0" indent="-228600">
              <a:lnSpc>
                <a:spcPct val="150000"/>
              </a:lnSpc>
              <a:spcBef>
                <a:spcPts val="0"/>
              </a:spcBef>
              <a:spcAft>
                <a:spcPts val="1000"/>
              </a:spcAft>
            </a:pPr>
            <a:r>
              <a:rPr lang="en-US" sz="3600" dirty="0" smtClean="0">
                <a:solidFill>
                  <a:srgbClr val="00B0F0"/>
                </a:solidFill>
                <a:latin typeface="Times New Roman" panose="02020603050405020304" pitchFamily="18" charset="0"/>
                <a:ea typeface="Calibri" panose="020F0502020204030204" pitchFamily="34" charset="0"/>
                <a:cs typeface="Times New Roman" panose="02020603050405020304" pitchFamily="18" charset="0"/>
              </a:rPr>
              <a:t/>
            </a:r>
            <a:br>
              <a:rPr lang="en-US" sz="3600" dirty="0" smtClean="0">
                <a:solidFill>
                  <a:srgbClr val="00B0F0"/>
                </a:solidFill>
                <a:latin typeface="Times New Roman" panose="02020603050405020304" pitchFamily="18" charset="0"/>
                <a:ea typeface="Calibri" panose="020F0502020204030204" pitchFamily="34" charset="0"/>
                <a:cs typeface="Times New Roman" panose="02020603050405020304" pitchFamily="18" charset="0"/>
              </a:rPr>
            </a:br>
            <a:r>
              <a:rPr lang="en-US" sz="3600" dirty="0" smtClean="0">
                <a:solidFill>
                  <a:srgbClr val="00B0F0"/>
                </a:solidFill>
                <a:latin typeface="Times New Roman" panose="02020603050405020304" pitchFamily="18" charset="0"/>
                <a:ea typeface="Calibri" panose="020F0502020204030204" pitchFamily="34" charset="0"/>
                <a:cs typeface="Times New Roman" panose="02020603050405020304" pitchFamily="18" charset="0"/>
              </a:rPr>
              <a:t>At </a:t>
            </a:r>
            <a:r>
              <a:rPr lang="en-US" sz="3600" dirty="0">
                <a:solidFill>
                  <a:srgbClr val="00B0F0"/>
                </a:solidFill>
                <a:latin typeface="Times New Roman" panose="02020603050405020304" pitchFamily="18" charset="0"/>
                <a:ea typeface="Calibri" panose="020F0502020204030204" pitchFamily="34" charset="0"/>
                <a:cs typeface="Times New Roman" panose="02020603050405020304" pitchFamily="18" charset="0"/>
              </a:rPr>
              <a:t>this point, the CPU is ready to begin the execution cycle:</a:t>
            </a:r>
            <a:br>
              <a:rPr lang="en-US" sz="3600" dirty="0">
                <a:solidFill>
                  <a:srgbClr val="00B0F0"/>
                </a:solidFill>
                <a:latin typeface="Times New Roman" panose="02020603050405020304" pitchFamily="18" charset="0"/>
                <a:ea typeface="Calibri" panose="020F0502020204030204" pitchFamily="34" charset="0"/>
                <a:cs typeface="Times New Roman" panose="02020603050405020304" pitchFamily="18" charset="0"/>
              </a:rPr>
            </a:br>
            <a:endParaRPr lang="en-US" sz="3600" dirty="0">
              <a:solidFill>
                <a:srgbClr val="00B0F0"/>
              </a:solidFill>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838200" y="1825624"/>
            <a:ext cx="10515600" cy="4796849"/>
          </a:xfrm>
        </p:spPr>
        <p:txBody>
          <a:bodyPr>
            <a:normAutofit lnSpcReduction="10000"/>
          </a:bodyPr>
          <a:lstStyle/>
          <a:p>
            <a:pPr marL="342900" marR="0" lvl="0" indent="-342900" algn="just">
              <a:lnSpc>
                <a:spcPct val="150000"/>
              </a:lnSpc>
              <a:spcBef>
                <a:spcPts val="0"/>
              </a:spcBef>
              <a:spcAft>
                <a:spcPts val="0"/>
              </a:spcAft>
              <a:buFont typeface="+mj-lt"/>
              <a:buAutoNum type="arabicPeriod"/>
            </a:pPr>
            <a:r>
              <a:rPr lang="en-US" dirty="0" smtClean="0">
                <a:solidFill>
                  <a:srgbClr val="92D050"/>
                </a:solidFill>
                <a:latin typeface="Times New Roman" panose="02020603050405020304" pitchFamily="18" charset="0"/>
                <a:ea typeface="Calibri" panose="020F0502020204030204" pitchFamily="34" charset="0"/>
                <a:cs typeface="Times New Roman" panose="02020603050405020304" pitchFamily="18" charset="0"/>
              </a:rPr>
              <a:t>Executing</a:t>
            </a:r>
            <a:r>
              <a:rPr lang="en-US" dirty="0">
                <a:solidFill>
                  <a:srgbClr val="92D050"/>
                </a:solidFill>
                <a:latin typeface="Times New Roman" panose="02020603050405020304" pitchFamily="18" charset="0"/>
                <a:ea typeface="Calibri" panose="020F0502020204030204" pitchFamily="34" charset="0"/>
                <a:cs typeface="Times New Roman" panose="02020603050405020304" pitchFamily="18" charset="0"/>
              </a:rPr>
              <a:t>: the CPU executes a command.</a:t>
            </a:r>
            <a:endParaRPr lang="en-US" sz="2000" dirty="0">
              <a:solidFill>
                <a:srgbClr val="92D050"/>
              </a:solidFill>
              <a:latin typeface="Times New Roman" panose="02020603050405020304" pitchFamily="18" charset="0"/>
              <a:ea typeface="Calibri" panose="020F0502020204030204" pitchFamily="34" charset="0"/>
              <a:cs typeface="Times New Roman" panose="02020603050405020304" pitchFamily="18" charset="0"/>
            </a:endParaRPr>
          </a:p>
          <a:p>
            <a:pPr marL="342900" marR="0" lvl="0" indent="-342900" algn="just">
              <a:lnSpc>
                <a:spcPct val="150000"/>
              </a:lnSpc>
              <a:spcBef>
                <a:spcPts val="0"/>
              </a:spcBef>
              <a:spcAft>
                <a:spcPts val="1000"/>
              </a:spcAft>
              <a:buFont typeface="+mj-lt"/>
              <a:buAutoNum type="arabicPeriod"/>
            </a:pPr>
            <a:r>
              <a:rPr lang="en-US" dirty="0">
                <a:solidFill>
                  <a:srgbClr val="92D050"/>
                </a:solidFill>
                <a:latin typeface="Times New Roman" panose="02020603050405020304" pitchFamily="18" charset="0"/>
                <a:ea typeface="Calibri" panose="020F0502020204030204" pitchFamily="34" charset="0"/>
                <a:cs typeface="Times New Roman" panose="02020603050405020304" pitchFamily="18" charset="0"/>
              </a:rPr>
              <a:t>Storing: the CPU may be required to store the results of an instruction in memory (but this condition is not always required).</a:t>
            </a:r>
            <a:endParaRPr lang="en-US" sz="2000" dirty="0">
              <a:solidFill>
                <a:srgbClr val="92D050"/>
              </a:solidFill>
              <a:latin typeface="Times New Roman" panose="02020603050405020304" pitchFamily="18" charset="0"/>
              <a:ea typeface="Calibri" panose="020F0502020204030204" pitchFamily="34" charset="0"/>
              <a:cs typeface="Times New Roman" panose="02020603050405020304" pitchFamily="18" charset="0"/>
            </a:endParaRPr>
          </a:p>
          <a:p>
            <a:pPr marL="0" marR="0" indent="0" algn="just">
              <a:lnSpc>
                <a:spcPct val="150000"/>
              </a:lnSpc>
              <a:spcBef>
                <a:spcPts val="0"/>
              </a:spcBef>
              <a:spcAft>
                <a:spcPts val="1000"/>
              </a:spcAft>
              <a:buNone/>
            </a:pPr>
            <a:r>
              <a:rPr lang="en-US" dirty="0">
                <a:latin typeface="Times New Roman" panose="02020603050405020304" pitchFamily="18" charset="0"/>
                <a:ea typeface="Calibri" panose="020F0502020204030204" pitchFamily="34" charset="0"/>
                <a:cs typeface="Arial" panose="020B0604020202020204" pitchFamily="34" charset="0"/>
              </a:rPr>
              <a:t>Depending on the type of processor in use, a machine cycle may include other steps. Although the process is complex, the computer can accomplish it an incredible speed, translating millions of instructions every second.</a:t>
            </a:r>
            <a:endParaRPr lang="en-US" sz="2000" dirty="0">
              <a:latin typeface="Calibri" panose="020F0502020204030204" pitchFamily="34" charset="0"/>
              <a:ea typeface="Calibri" panose="020F0502020204030204" pitchFamily="34" charset="0"/>
              <a:cs typeface="Arial" panose="020B0604020202020204" pitchFamily="34" charset="0"/>
            </a:endParaRPr>
          </a:p>
          <a:p>
            <a:endParaRPr lang="en-US" dirty="0"/>
          </a:p>
        </p:txBody>
      </p:sp>
    </p:spTree>
    <p:extLst>
      <p:ext uri="{BB962C8B-B14F-4D97-AF65-F5344CB8AC3E}">
        <p14:creationId xmlns:p14="http://schemas.microsoft.com/office/powerpoint/2010/main" val="2789797842"/>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937202"/>
          </a:xfrm>
        </p:spPr>
        <p:txBody>
          <a:bodyPr>
            <a:normAutofit fontScale="90000"/>
          </a:bodyPr>
          <a:lstStyle/>
          <a:p>
            <a:pPr algn="ctr"/>
            <a:r>
              <a:rPr lang="en-US" sz="3600" b="1" dirty="0">
                <a:solidFill>
                  <a:srgbClr val="00B0F0"/>
                </a:solidFill>
                <a:latin typeface="Times New Roman" panose="02020603050405020304" pitchFamily="18" charset="0"/>
                <a:cs typeface="Times New Roman" panose="02020603050405020304" pitchFamily="18" charset="0"/>
              </a:rPr>
              <a:t>Mother </a:t>
            </a:r>
            <a:r>
              <a:rPr lang="en-US" sz="3600" b="1" dirty="0" smtClean="0">
                <a:solidFill>
                  <a:srgbClr val="00B0F0"/>
                </a:solidFill>
                <a:latin typeface="Times New Roman" panose="02020603050405020304" pitchFamily="18" charset="0"/>
                <a:cs typeface="Times New Roman" panose="02020603050405020304" pitchFamily="18" charset="0"/>
              </a:rPr>
              <a:t>Board</a:t>
            </a:r>
            <a:r>
              <a:rPr lang="en-US" sz="3600" dirty="0">
                <a:solidFill>
                  <a:srgbClr val="00B0F0"/>
                </a:solidFill>
                <a:latin typeface="Times New Roman" panose="02020603050405020304" pitchFamily="18" charset="0"/>
                <a:cs typeface="Times New Roman" panose="02020603050405020304" pitchFamily="18" charset="0"/>
              </a:rPr>
              <a:t/>
            </a:r>
            <a:br>
              <a:rPr lang="en-US" sz="3600" dirty="0">
                <a:solidFill>
                  <a:srgbClr val="00B0F0"/>
                </a:solidFill>
                <a:latin typeface="Times New Roman" panose="02020603050405020304" pitchFamily="18" charset="0"/>
                <a:cs typeface="Times New Roman" panose="02020603050405020304" pitchFamily="18" charset="0"/>
              </a:rPr>
            </a:br>
            <a:endParaRPr lang="en-US" sz="3600" dirty="0">
              <a:solidFill>
                <a:srgbClr val="00B0F0"/>
              </a:solidFill>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193963" y="1039092"/>
            <a:ext cx="11720945" cy="5527964"/>
          </a:xfrm>
        </p:spPr>
        <p:txBody>
          <a:bodyPr>
            <a:normAutofit/>
          </a:bodyPr>
          <a:lstStyle/>
          <a:p>
            <a:pPr marL="0" marR="0" algn="just">
              <a:lnSpc>
                <a:spcPct val="150000"/>
              </a:lnSpc>
              <a:spcBef>
                <a:spcPts val="0"/>
              </a:spcBef>
              <a:spcAft>
                <a:spcPts val="1000"/>
              </a:spcAft>
            </a:pPr>
            <a:r>
              <a:rPr lang="en-US" dirty="0">
                <a:latin typeface="Times New Roman" panose="02020603050405020304" pitchFamily="18" charset="0"/>
                <a:ea typeface="Calibri" panose="020F0502020204030204" pitchFamily="34" charset="0"/>
                <a:cs typeface="Arial" panose="020B0604020202020204" pitchFamily="34" charset="0"/>
              </a:rPr>
              <a:t> </a:t>
            </a:r>
            <a:r>
              <a:rPr lang="en-US" sz="2600" dirty="0">
                <a:solidFill>
                  <a:srgbClr val="FF0000"/>
                </a:solidFill>
                <a:latin typeface="Times New Roman" panose="02020603050405020304" pitchFamily="18" charset="0"/>
                <a:ea typeface="Calibri" panose="020F0502020204030204" pitchFamily="34" charset="0"/>
                <a:cs typeface="Arial" panose="020B0604020202020204" pitchFamily="34" charset="0"/>
              </a:rPr>
              <a:t>A motherboard is the physical arrangement in a computer that contains the computer's basic circuitry and components. </a:t>
            </a:r>
            <a:r>
              <a:rPr lang="en-US" sz="2600" dirty="0">
                <a:latin typeface="Times New Roman" panose="02020603050405020304" pitchFamily="18" charset="0"/>
                <a:ea typeface="Calibri" panose="020F0502020204030204" pitchFamily="34" charset="0"/>
                <a:cs typeface="Arial" panose="020B0604020202020204" pitchFamily="34" charset="0"/>
              </a:rPr>
              <a:t>On the typical motherboard, the circuitry is affixed to the surface of a firm planar surface. </a:t>
            </a:r>
            <a:r>
              <a:rPr lang="en-US" sz="2600" dirty="0">
                <a:solidFill>
                  <a:srgbClr val="00B050"/>
                </a:solidFill>
                <a:latin typeface="Times New Roman" panose="02020603050405020304" pitchFamily="18" charset="0"/>
                <a:ea typeface="Calibri" panose="020F0502020204030204" pitchFamily="34" charset="0"/>
                <a:cs typeface="Arial" panose="020B0604020202020204" pitchFamily="34" charset="0"/>
              </a:rPr>
              <a:t>The computer components included in the motherboard are processor, Memory, basic input/output system (BIOS), VGA and audio</a:t>
            </a:r>
            <a:r>
              <a:rPr lang="en-US" sz="2600" dirty="0" smtClean="0">
                <a:solidFill>
                  <a:srgbClr val="00B050"/>
                </a:solidFill>
                <a:latin typeface="Times New Roman" panose="02020603050405020304" pitchFamily="18" charset="0"/>
                <a:ea typeface="Calibri" panose="020F0502020204030204" pitchFamily="34" charset="0"/>
                <a:cs typeface="Arial" panose="020B0604020202020204" pitchFamily="34" charset="0"/>
              </a:rPr>
              <a:t>.</a:t>
            </a:r>
          </a:p>
          <a:p>
            <a:pPr marL="0" marR="0" indent="0" algn="ctr">
              <a:lnSpc>
                <a:spcPct val="150000"/>
              </a:lnSpc>
              <a:spcBef>
                <a:spcPts val="0"/>
              </a:spcBef>
              <a:spcAft>
                <a:spcPts val="1000"/>
              </a:spcAft>
              <a:buNone/>
            </a:pPr>
            <a:endParaRPr lang="en-US" sz="2600" dirty="0" smtClean="0">
              <a:solidFill>
                <a:srgbClr val="00B050"/>
              </a:solidFill>
              <a:latin typeface="Times New Roman" panose="02020603050405020304" pitchFamily="18" charset="0"/>
              <a:ea typeface="Calibri" panose="020F0502020204030204" pitchFamily="34" charset="0"/>
              <a:cs typeface="Arial" panose="020B0604020202020204" pitchFamily="34" charset="0"/>
            </a:endParaRPr>
          </a:p>
        </p:txBody>
      </p:sp>
      <p:pic>
        <p:nvPicPr>
          <p:cNvPr id="6" name="Content Placeholder 3" descr="fig_09"/>
          <p:cNvPicPr>
            <a:picLocks/>
          </p:cNvPicPr>
          <p:nvPr/>
        </p:nvPicPr>
        <p:blipFill>
          <a:blip r:embed="rId2" cstate="print">
            <a:extLst>
              <a:ext uri="{28A0092B-C50C-407E-A947-70E740481C1C}">
                <a14:useLocalDpi xmlns:a14="http://schemas.microsoft.com/office/drawing/2010/main" val="0"/>
              </a:ext>
            </a:extLst>
          </a:blip>
          <a:srcRect r="35001"/>
          <a:stretch>
            <a:fillRect/>
          </a:stretch>
        </p:blipFill>
        <p:spPr bwMode="auto">
          <a:xfrm>
            <a:off x="1717964" y="3408218"/>
            <a:ext cx="8035636" cy="3158837"/>
          </a:xfrm>
          <a:prstGeom prst="rect">
            <a:avLst/>
          </a:prstGeom>
          <a:noFill/>
          <a:ln>
            <a:noFill/>
          </a:ln>
        </p:spPr>
      </p:pic>
    </p:spTree>
    <p:extLst>
      <p:ext uri="{BB962C8B-B14F-4D97-AF65-F5344CB8AC3E}">
        <p14:creationId xmlns:p14="http://schemas.microsoft.com/office/powerpoint/2010/main" val="1086418381"/>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992620"/>
          </a:xfrm>
        </p:spPr>
        <p:txBody>
          <a:bodyPr>
            <a:normAutofit fontScale="90000"/>
          </a:bodyPr>
          <a:lstStyle/>
          <a:p>
            <a:pPr algn="ctr"/>
            <a:r>
              <a:rPr lang="en-US" b="1" dirty="0">
                <a:solidFill>
                  <a:srgbClr val="00B0F0"/>
                </a:solidFill>
                <a:latin typeface="Times New Roman" panose="02020603050405020304" pitchFamily="18" charset="0"/>
                <a:cs typeface="Times New Roman" panose="02020603050405020304" pitchFamily="18" charset="0"/>
              </a:rPr>
              <a:t>Mother Board</a:t>
            </a:r>
            <a:r>
              <a:rPr lang="en-US" dirty="0">
                <a:solidFill>
                  <a:srgbClr val="00B0F0"/>
                </a:solidFill>
                <a:latin typeface="Times New Roman" panose="02020603050405020304" pitchFamily="18" charset="0"/>
                <a:cs typeface="Times New Roman" panose="02020603050405020304" pitchFamily="18" charset="0"/>
              </a:rPr>
              <a:t/>
            </a:r>
            <a:br>
              <a:rPr lang="en-US" dirty="0">
                <a:solidFill>
                  <a:srgbClr val="00B0F0"/>
                </a:solidFill>
                <a:latin typeface="Times New Roman" panose="02020603050405020304" pitchFamily="18" charset="0"/>
                <a:cs typeface="Times New Roman" panose="02020603050405020304" pitchFamily="18" charset="0"/>
              </a:rPr>
            </a:br>
            <a:endParaRPr lang="en-US" dirty="0"/>
          </a:p>
        </p:txBody>
      </p:sp>
      <p:sp>
        <p:nvSpPr>
          <p:cNvPr id="5" name="Content Placeholder 4"/>
          <p:cNvSpPr>
            <a:spLocks noGrp="1"/>
          </p:cNvSpPr>
          <p:nvPr>
            <p:ph idx="1"/>
          </p:nvPr>
        </p:nvSpPr>
        <p:spPr>
          <a:xfrm>
            <a:off x="235527" y="1039091"/>
            <a:ext cx="11596255" cy="5137872"/>
          </a:xfrm>
        </p:spPr>
        <p:txBody>
          <a:bodyPr/>
          <a:lstStyle/>
          <a:p>
            <a:pPr marL="0" lvl="0" algn="just">
              <a:lnSpc>
                <a:spcPct val="150000"/>
              </a:lnSpc>
              <a:spcBef>
                <a:spcPts val="0"/>
              </a:spcBef>
              <a:spcAft>
                <a:spcPts val="1000"/>
              </a:spcAft>
            </a:pPr>
            <a:r>
              <a:rPr lang="en-US" dirty="0">
                <a:solidFill>
                  <a:srgbClr val="92D050"/>
                </a:solidFill>
                <a:latin typeface="Times New Roman" panose="02020603050405020304" pitchFamily="18" charset="0"/>
                <a:ea typeface="Calibri" panose="020F0502020204030204" pitchFamily="34" charset="0"/>
                <a:cs typeface="Arial" panose="020B0604020202020204" pitchFamily="34" charset="0"/>
              </a:rPr>
              <a:t>The motherboard provides many jobs where </a:t>
            </a:r>
            <a:r>
              <a:rPr lang="en-US" sz="2400" dirty="0">
                <a:solidFill>
                  <a:srgbClr val="92D050"/>
                </a:solidFill>
                <a:latin typeface="Times New Roman" panose="02020603050405020304" pitchFamily="18" charset="0"/>
                <a:ea typeface="Calibri" panose="020F0502020204030204" pitchFamily="34" charset="0"/>
                <a:cs typeface="Arial" panose="020B0604020202020204" pitchFamily="34" charset="0"/>
              </a:rPr>
              <a:t>the </a:t>
            </a:r>
            <a:endParaRPr lang="en-US" sz="2400" dirty="0" smtClean="0">
              <a:solidFill>
                <a:srgbClr val="92D050"/>
              </a:solidFill>
              <a:latin typeface="Times New Roman" panose="02020603050405020304" pitchFamily="18" charset="0"/>
              <a:ea typeface="Calibri" panose="020F0502020204030204" pitchFamily="34" charset="0"/>
              <a:cs typeface="Arial" panose="020B0604020202020204" pitchFamily="34" charset="0"/>
            </a:endParaRPr>
          </a:p>
          <a:p>
            <a:pPr marL="0" lvl="0" indent="0" algn="just">
              <a:lnSpc>
                <a:spcPct val="150000"/>
              </a:lnSpc>
              <a:spcBef>
                <a:spcPts val="0"/>
              </a:spcBef>
              <a:spcAft>
                <a:spcPts val="1000"/>
              </a:spcAft>
              <a:buNone/>
            </a:pPr>
            <a:r>
              <a:rPr lang="en-US" sz="2400" dirty="0" smtClean="0">
                <a:solidFill>
                  <a:prstClr val="black"/>
                </a:solidFill>
                <a:latin typeface="Times New Roman" panose="02020603050405020304" pitchFamily="18" charset="0"/>
                <a:ea typeface="Calibri" panose="020F0502020204030204" pitchFamily="34" charset="0"/>
                <a:cs typeface="Arial" panose="020B0604020202020204" pitchFamily="34" charset="0"/>
              </a:rPr>
              <a:t>1- </a:t>
            </a:r>
            <a:r>
              <a:rPr lang="en-US" sz="2400" dirty="0" smtClean="0">
                <a:latin typeface="Times New Roman" panose="02020603050405020304" pitchFamily="18" charset="0"/>
                <a:ea typeface="Calibri" panose="020F0502020204030204" pitchFamily="34" charset="0"/>
                <a:cs typeface="Arial" panose="020B0604020202020204" pitchFamily="34" charset="0"/>
              </a:rPr>
              <a:t>distribution </a:t>
            </a:r>
            <a:r>
              <a:rPr lang="en-US" sz="2400" dirty="0">
                <a:latin typeface="Times New Roman" panose="02020603050405020304" pitchFamily="18" charset="0"/>
                <a:ea typeface="Calibri" panose="020F0502020204030204" pitchFamily="34" charset="0"/>
                <a:cs typeface="Arial" panose="020B0604020202020204" pitchFamily="34" charset="0"/>
              </a:rPr>
              <a:t>of electrical energy from power supply to the parts that are installed it </a:t>
            </a:r>
            <a:endParaRPr lang="ar-IQ" sz="2400" dirty="0" smtClean="0">
              <a:latin typeface="Times New Roman" panose="02020603050405020304" pitchFamily="18" charset="0"/>
              <a:ea typeface="Calibri" panose="020F0502020204030204" pitchFamily="34" charset="0"/>
              <a:cs typeface="Arial" panose="020B0604020202020204" pitchFamily="34" charset="0"/>
            </a:endParaRPr>
          </a:p>
          <a:p>
            <a:pPr marL="0" lvl="0" indent="0" algn="just">
              <a:lnSpc>
                <a:spcPct val="150000"/>
              </a:lnSpc>
              <a:spcBef>
                <a:spcPts val="0"/>
              </a:spcBef>
              <a:spcAft>
                <a:spcPts val="1000"/>
              </a:spcAft>
              <a:buNone/>
            </a:pPr>
            <a:r>
              <a:rPr lang="en-US" sz="2400" dirty="0" smtClean="0">
                <a:latin typeface="Times New Roman" panose="02020603050405020304" pitchFamily="18" charset="0"/>
                <a:ea typeface="Calibri" panose="020F0502020204030204" pitchFamily="34" charset="0"/>
                <a:cs typeface="Arial" panose="020B0604020202020204" pitchFamily="34" charset="0"/>
              </a:rPr>
              <a:t> 2- provide </a:t>
            </a:r>
            <a:r>
              <a:rPr lang="en-US" sz="2400" dirty="0">
                <a:latin typeface="Times New Roman" panose="02020603050405020304" pitchFamily="18" charset="0"/>
                <a:ea typeface="Calibri" panose="020F0502020204030204" pitchFamily="34" charset="0"/>
                <a:cs typeface="Arial" panose="020B0604020202020204" pitchFamily="34" charset="0"/>
              </a:rPr>
              <a:t>connectors (Ports) for each of the keyboard and mouse, printer, etc</a:t>
            </a:r>
            <a:r>
              <a:rPr lang="en-US" sz="2400" dirty="0" smtClean="0">
                <a:latin typeface="Times New Roman" panose="02020603050405020304" pitchFamily="18" charset="0"/>
                <a:ea typeface="Calibri" panose="020F0502020204030204" pitchFamily="34" charset="0"/>
                <a:cs typeface="Arial" panose="020B0604020202020204" pitchFamily="34" charset="0"/>
              </a:rPr>
              <a:t>.</a:t>
            </a:r>
          </a:p>
          <a:p>
            <a:pPr marL="0" lvl="0" indent="0" algn="just">
              <a:lnSpc>
                <a:spcPct val="150000"/>
              </a:lnSpc>
              <a:spcBef>
                <a:spcPts val="0"/>
              </a:spcBef>
              <a:spcAft>
                <a:spcPts val="1000"/>
              </a:spcAft>
              <a:buNone/>
            </a:pPr>
            <a:r>
              <a:rPr lang="en-US" sz="2400" dirty="0" smtClean="0">
                <a:latin typeface="Times New Roman" panose="02020603050405020304" pitchFamily="18" charset="0"/>
                <a:ea typeface="Calibri" panose="020F0502020204030204" pitchFamily="34" charset="0"/>
                <a:cs typeface="Arial" panose="020B0604020202020204" pitchFamily="34" charset="0"/>
              </a:rPr>
              <a:t>3-</a:t>
            </a:r>
            <a:r>
              <a:rPr lang="en-US" sz="2400" dirty="0" smtClean="0">
                <a:latin typeface="Calibri" panose="020F0502020204030204" pitchFamily="34" charset="0"/>
                <a:ea typeface="Calibri" panose="020F0502020204030204" pitchFamily="34" charset="0"/>
                <a:cs typeface="Arial" panose="020B0604020202020204" pitchFamily="34" charset="0"/>
              </a:rPr>
              <a:t> </a:t>
            </a:r>
            <a:r>
              <a:rPr lang="en-US" sz="2400" dirty="0">
                <a:latin typeface="Times New Roman" panose="02020603050405020304" pitchFamily="18" charset="0"/>
                <a:ea typeface="Calibri" panose="020F0502020204030204" pitchFamily="34" charset="0"/>
                <a:cs typeface="Arial" panose="020B0604020202020204" pitchFamily="34" charset="0"/>
              </a:rPr>
              <a:t>The basic function of the motherboard is acting as communication environment and basic connections for all components where pass through the data and information to move from one part to another of the components of the device. </a:t>
            </a:r>
            <a:endParaRPr lang="en-US" sz="2400" dirty="0"/>
          </a:p>
          <a:p>
            <a:pPr marL="0" indent="0">
              <a:buNone/>
            </a:pPr>
            <a:endParaRPr lang="en-US" dirty="0"/>
          </a:p>
        </p:txBody>
      </p:sp>
    </p:spTree>
    <p:extLst>
      <p:ext uri="{BB962C8B-B14F-4D97-AF65-F5344CB8AC3E}">
        <p14:creationId xmlns:p14="http://schemas.microsoft.com/office/powerpoint/2010/main" val="11266648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512618"/>
            <a:ext cx="10515600" cy="623455"/>
          </a:xfrm>
        </p:spPr>
        <p:txBody>
          <a:bodyPr>
            <a:noAutofit/>
          </a:bodyPr>
          <a:lstStyle/>
          <a:p>
            <a:pPr algn="ctr"/>
            <a:r>
              <a:rPr lang="en-US" sz="3600" b="1" dirty="0">
                <a:solidFill>
                  <a:srgbClr val="00B0F0"/>
                </a:solidFill>
                <a:latin typeface="Times New Roman" panose="02020603050405020304" pitchFamily="18" charset="0"/>
                <a:cs typeface="Times New Roman" panose="02020603050405020304" pitchFamily="18" charset="0"/>
              </a:rPr>
              <a:t>Computer Architecture</a:t>
            </a:r>
            <a:r>
              <a:rPr lang="en-US" sz="3600" dirty="0">
                <a:solidFill>
                  <a:srgbClr val="00B0F0"/>
                </a:solidFill>
                <a:latin typeface="Times New Roman" panose="02020603050405020304" pitchFamily="18" charset="0"/>
                <a:cs typeface="Times New Roman" panose="02020603050405020304" pitchFamily="18" charset="0"/>
              </a:rPr>
              <a:t/>
            </a:r>
            <a:br>
              <a:rPr lang="en-US" sz="3600" dirty="0">
                <a:solidFill>
                  <a:srgbClr val="00B0F0"/>
                </a:solidFill>
                <a:latin typeface="Times New Roman" panose="02020603050405020304" pitchFamily="18" charset="0"/>
                <a:cs typeface="Times New Roman" panose="02020603050405020304" pitchFamily="18" charset="0"/>
              </a:rPr>
            </a:br>
            <a:r>
              <a:rPr lang="en-US" sz="3600" dirty="0">
                <a:solidFill>
                  <a:srgbClr val="00B0F0"/>
                </a:solidFill>
                <a:latin typeface="Times New Roman" panose="02020603050405020304" pitchFamily="18" charset="0"/>
                <a:cs typeface="Times New Roman" panose="02020603050405020304" pitchFamily="18" charset="0"/>
              </a:rPr>
              <a:t> </a:t>
            </a:r>
            <a:br>
              <a:rPr lang="en-US" sz="3600" dirty="0">
                <a:solidFill>
                  <a:srgbClr val="00B0F0"/>
                </a:solidFill>
                <a:latin typeface="Times New Roman" panose="02020603050405020304" pitchFamily="18" charset="0"/>
                <a:cs typeface="Times New Roman" panose="02020603050405020304" pitchFamily="18" charset="0"/>
              </a:rPr>
            </a:br>
            <a:endParaRPr lang="en-US" sz="3600" dirty="0">
              <a:solidFill>
                <a:srgbClr val="00B0F0"/>
              </a:solidFill>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838200" y="734290"/>
            <a:ext cx="10515600" cy="5777345"/>
          </a:xfrm>
        </p:spPr>
        <p:txBody>
          <a:bodyPr>
            <a:normAutofit/>
          </a:bodyPr>
          <a:lstStyle/>
          <a:p>
            <a:pPr marL="0" indent="0">
              <a:buNone/>
            </a:pPr>
            <a:r>
              <a:rPr lang="en-US" b="1" dirty="0">
                <a:solidFill>
                  <a:srgbClr val="FF0000"/>
                </a:solidFill>
                <a:latin typeface="Times New Roman" panose="02020603050405020304" pitchFamily="18" charset="0"/>
                <a:cs typeface="Times New Roman" panose="02020603050405020304" pitchFamily="18" charset="0"/>
              </a:rPr>
              <a:t>Definitions of Computer:</a:t>
            </a:r>
            <a:endParaRPr lang="en-US" dirty="0">
              <a:solidFill>
                <a:srgbClr val="FF0000"/>
              </a:solidFill>
              <a:latin typeface="Times New Roman" panose="02020603050405020304" pitchFamily="18" charset="0"/>
              <a:cs typeface="Times New Roman" panose="02020603050405020304" pitchFamily="18" charset="0"/>
            </a:endParaRPr>
          </a:p>
          <a:p>
            <a:pPr marL="0" indent="0">
              <a:lnSpc>
                <a:spcPct val="150000"/>
              </a:lnSpc>
              <a:buNone/>
            </a:pPr>
            <a:r>
              <a:rPr lang="en-US" dirty="0" smtClean="0">
                <a:solidFill>
                  <a:srgbClr val="FF0000"/>
                </a:solidFill>
                <a:latin typeface="Times New Roman" panose="02020603050405020304" pitchFamily="18" charset="0"/>
                <a:cs typeface="Times New Roman" panose="02020603050405020304" pitchFamily="18" charset="0"/>
              </a:rPr>
              <a:t>A </a:t>
            </a:r>
            <a:r>
              <a:rPr lang="en-US" dirty="0">
                <a:solidFill>
                  <a:srgbClr val="FF0000"/>
                </a:solidFill>
                <a:latin typeface="Times New Roman" panose="02020603050405020304" pitchFamily="18" charset="0"/>
                <a:cs typeface="Times New Roman" panose="02020603050405020304" pitchFamily="18" charset="0"/>
              </a:rPr>
              <a:t>computer </a:t>
            </a:r>
            <a:r>
              <a:rPr lang="en-US" dirty="0">
                <a:latin typeface="Times New Roman" panose="02020603050405020304" pitchFamily="18" charset="0"/>
                <a:cs typeface="Times New Roman" panose="02020603050405020304" pitchFamily="18" charset="0"/>
              </a:rPr>
              <a:t>is an electronic device, operating under the control of instructions stored in its own memory that can accept data, process the data according to specified rules, produce results, and store the results for future use.</a:t>
            </a:r>
          </a:p>
          <a:p>
            <a:r>
              <a:rPr lang="en-US" b="1" dirty="0">
                <a:solidFill>
                  <a:srgbClr val="00B0F0"/>
                </a:solidFill>
              </a:rPr>
              <a:t>Data and Information:</a:t>
            </a:r>
            <a:endParaRPr lang="en-US" dirty="0">
              <a:solidFill>
                <a:srgbClr val="00B0F0"/>
              </a:solidFill>
            </a:endParaRPr>
          </a:p>
          <a:p>
            <a:pPr marL="0" indent="0">
              <a:lnSpc>
                <a:spcPct val="150000"/>
              </a:lnSpc>
              <a:buNone/>
            </a:pPr>
            <a:r>
              <a:rPr lang="en-US" dirty="0" smtClean="0"/>
              <a:t> </a:t>
            </a:r>
            <a:r>
              <a:rPr lang="en-US" dirty="0">
                <a:solidFill>
                  <a:srgbClr val="00B050"/>
                </a:solidFill>
                <a:latin typeface="Times New Roman" panose="02020603050405020304" pitchFamily="18" charset="0"/>
                <a:cs typeface="Times New Roman" panose="02020603050405020304" pitchFamily="18" charset="0"/>
              </a:rPr>
              <a:t>Computers process data into information</a:t>
            </a:r>
            <a:r>
              <a:rPr lang="en-US" dirty="0">
                <a:latin typeface="Times New Roman" panose="02020603050405020304" pitchFamily="18" charset="0"/>
                <a:cs typeface="Times New Roman" panose="02020603050405020304" pitchFamily="18" charset="0"/>
              </a:rPr>
              <a:t>. </a:t>
            </a:r>
            <a:r>
              <a:rPr lang="en-US" dirty="0">
                <a:solidFill>
                  <a:srgbClr val="00B050"/>
                </a:solidFill>
                <a:latin typeface="Times New Roman" panose="02020603050405020304" pitchFamily="18" charset="0"/>
                <a:cs typeface="Times New Roman" panose="02020603050405020304" pitchFamily="18" charset="0"/>
              </a:rPr>
              <a:t>Data is a collection of unprocessed items</a:t>
            </a:r>
            <a:r>
              <a:rPr lang="en-US" dirty="0">
                <a:latin typeface="Times New Roman" panose="02020603050405020304" pitchFamily="18" charset="0"/>
                <a:cs typeface="Times New Roman" panose="02020603050405020304" pitchFamily="18" charset="0"/>
              </a:rPr>
              <a:t>, which can include text, numbers, images, audio, and video. Information conveys meaning and is useful to people</a:t>
            </a:r>
          </a:p>
        </p:txBody>
      </p:sp>
    </p:spTree>
    <p:extLst>
      <p:ext uri="{BB962C8B-B14F-4D97-AF65-F5344CB8AC3E}">
        <p14:creationId xmlns:p14="http://schemas.microsoft.com/office/powerpoint/2010/main" val="801240163"/>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52401"/>
            <a:ext cx="10515600" cy="1246908"/>
          </a:xfrm>
        </p:spPr>
        <p:txBody>
          <a:bodyPr/>
          <a:lstStyle/>
          <a:p>
            <a:pPr algn="ctr"/>
            <a:r>
              <a:rPr lang="en-US" sz="3200" b="1" dirty="0">
                <a:solidFill>
                  <a:srgbClr val="00B0F0"/>
                </a:solidFill>
                <a:latin typeface="Times New Roman" panose="02020603050405020304" pitchFamily="18" charset="0"/>
                <a:ea typeface="Calibri" panose="020F0502020204030204" pitchFamily="34" charset="0"/>
                <a:cs typeface="Arial" panose="020B0604020202020204" pitchFamily="34" charset="0"/>
              </a:rPr>
              <a:t>Ports</a:t>
            </a:r>
            <a:endParaRPr lang="en-US" dirty="0">
              <a:solidFill>
                <a:srgbClr val="00B0F0"/>
              </a:solidFill>
            </a:endParaRPr>
          </a:p>
        </p:txBody>
      </p:sp>
      <p:sp>
        <p:nvSpPr>
          <p:cNvPr id="5" name="Content Placeholder 4"/>
          <p:cNvSpPr>
            <a:spLocks noGrp="1"/>
          </p:cNvSpPr>
          <p:nvPr>
            <p:ph idx="1"/>
          </p:nvPr>
        </p:nvSpPr>
        <p:spPr>
          <a:xfrm>
            <a:off x="207818" y="845127"/>
            <a:ext cx="11831782" cy="5888181"/>
          </a:xfrm>
        </p:spPr>
        <p:txBody>
          <a:bodyPr>
            <a:normAutofit fontScale="92500" lnSpcReduction="10000"/>
          </a:bodyPr>
          <a:lstStyle/>
          <a:p>
            <a:pPr marL="0" marR="0" indent="0">
              <a:lnSpc>
                <a:spcPct val="150000"/>
              </a:lnSpc>
              <a:spcBef>
                <a:spcPts val="0"/>
              </a:spcBef>
              <a:spcAft>
                <a:spcPts val="1000"/>
              </a:spcAft>
              <a:buNone/>
            </a:pPr>
            <a:r>
              <a:rPr lang="en-US" dirty="0" smtClean="0">
                <a:solidFill>
                  <a:srgbClr val="333333"/>
                </a:solidFill>
                <a:latin typeface="Helvetica" panose="020B0604020202020204" pitchFamily="34" charset="0"/>
                <a:ea typeface="Calibri" panose="020F0502020204030204" pitchFamily="34" charset="0"/>
                <a:cs typeface="Arial" panose="020B0604020202020204" pitchFamily="34" charset="0"/>
              </a:rPr>
              <a:t>   </a:t>
            </a:r>
            <a:r>
              <a:rPr lang="en-US" dirty="0">
                <a:solidFill>
                  <a:srgbClr val="FF0000"/>
                </a:solidFill>
                <a:latin typeface="Times New Roman" panose="02020603050405020304" pitchFamily="18" charset="0"/>
                <a:ea typeface="Calibri" panose="020F0502020204030204" pitchFamily="34" charset="0"/>
                <a:cs typeface="Times New Roman" panose="02020603050405020304" pitchFamily="18" charset="0"/>
              </a:rPr>
              <a:t>is a connection point or interface between a computer and an external or internal device. Internal ports may connect such devices as hard drives and CD ROM or DVD drives; external ports may connect modems, printers, and other devices</a:t>
            </a:r>
            <a:r>
              <a:rPr lang="en-US" dirty="0" smtClean="0">
                <a:latin typeface="Times New Roman" panose="02020603050405020304" pitchFamily="18" charset="0"/>
                <a:ea typeface="Calibri" panose="020F0502020204030204" pitchFamily="34" charset="0"/>
                <a:cs typeface="Arial" panose="020B0604020202020204" pitchFamily="34" charset="0"/>
              </a:rPr>
              <a:t>.</a:t>
            </a:r>
          </a:p>
          <a:p>
            <a:pPr marL="0" marR="0" indent="0">
              <a:lnSpc>
                <a:spcPct val="150000"/>
              </a:lnSpc>
              <a:spcBef>
                <a:spcPts val="0"/>
              </a:spcBef>
              <a:spcAft>
                <a:spcPts val="1000"/>
              </a:spcAft>
              <a:buNone/>
            </a:pPr>
            <a:r>
              <a:rPr lang="en-US" sz="2400" b="1" dirty="0">
                <a:solidFill>
                  <a:srgbClr val="92D050"/>
                </a:solidFill>
                <a:latin typeface="Times New Roman" panose="02020603050405020304" pitchFamily="18" charset="0"/>
                <a:ea typeface="Calibri" panose="020F0502020204030204" pitchFamily="34" charset="0"/>
                <a:cs typeface="Arial" panose="020B0604020202020204" pitchFamily="34" charset="0"/>
              </a:rPr>
              <a:t>Types of computer ports include</a:t>
            </a:r>
            <a:r>
              <a:rPr lang="en-US" sz="2400" b="1" dirty="0" smtClean="0">
                <a:latin typeface="Times New Roman" panose="02020603050405020304" pitchFamily="18" charset="0"/>
                <a:ea typeface="Calibri" panose="020F0502020204030204" pitchFamily="34" charset="0"/>
                <a:cs typeface="Arial" panose="020B0604020202020204" pitchFamily="34" charset="0"/>
              </a:rPr>
              <a:t>:</a:t>
            </a:r>
          </a:p>
          <a:p>
            <a:pPr marL="0" lvl="0" indent="0">
              <a:lnSpc>
                <a:spcPct val="150000"/>
              </a:lnSpc>
              <a:spcBef>
                <a:spcPts val="0"/>
              </a:spcBef>
              <a:buNone/>
            </a:pPr>
            <a:r>
              <a:rPr lang="en-US" sz="2400" dirty="0" smtClean="0">
                <a:latin typeface="Times New Roman" panose="02020603050405020304" pitchFamily="18" charset="0"/>
                <a:ea typeface="Calibri" panose="020F0502020204030204" pitchFamily="34" charset="0"/>
                <a:cs typeface="Arial" panose="020B0604020202020204" pitchFamily="34" charset="0"/>
              </a:rPr>
              <a:t>1- </a:t>
            </a:r>
            <a:r>
              <a:rPr lang="en-US" sz="2600" dirty="0">
                <a:solidFill>
                  <a:srgbClr val="FF0000"/>
                </a:solidFill>
                <a:latin typeface="Times New Roman" panose="02020603050405020304" pitchFamily="18" charset="0"/>
                <a:ea typeface="Calibri" panose="020F0502020204030204" pitchFamily="34" charset="0"/>
                <a:cs typeface="Arial" panose="020B0604020202020204" pitchFamily="34" charset="0"/>
              </a:rPr>
              <a:t>Serial Ports</a:t>
            </a:r>
            <a:r>
              <a:rPr lang="en-US" sz="2600" dirty="0">
                <a:latin typeface="Times New Roman" panose="02020603050405020304" pitchFamily="18" charset="0"/>
                <a:ea typeface="Calibri" panose="020F0502020204030204" pitchFamily="34" charset="0"/>
                <a:cs typeface="Arial" panose="020B0604020202020204" pitchFamily="34" charset="0"/>
              </a:rPr>
              <a:t>:  send and receive one bit at a time via a single wire pair such as modem, mouse</a:t>
            </a:r>
            <a:r>
              <a:rPr lang="en-US" sz="2600" dirty="0">
                <a:solidFill>
                  <a:srgbClr val="FF0000"/>
                </a:solidFill>
                <a:latin typeface="Times New Roman" panose="02020603050405020304" pitchFamily="18" charset="0"/>
                <a:ea typeface="Calibri" panose="020F0502020204030204" pitchFamily="34" charset="0"/>
                <a:cs typeface="Arial" panose="020B0604020202020204" pitchFamily="34" charset="0"/>
              </a:rPr>
              <a:t>. </a:t>
            </a:r>
            <a:endParaRPr lang="en-US" sz="2600" dirty="0">
              <a:solidFill>
                <a:srgbClr val="FF0000"/>
              </a:solidFill>
              <a:latin typeface="Calibri" panose="020F0502020204030204" pitchFamily="34" charset="0"/>
              <a:ea typeface="Calibri" panose="020F0502020204030204" pitchFamily="34" charset="0"/>
              <a:cs typeface="Arial" panose="020B0604020202020204" pitchFamily="34" charset="0"/>
            </a:endParaRPr>
          </a:p>
          <a:p>
            <a:pPr marL="0" marR="0" lvl="0" indent="0">
              <a:lnSpc>
                <a:spcPct val="150000"/>
              </a:lnSpc>
              <a:spcBef>
                <a:spcPts val="0"/>
              </a:spcBef>
              <a:spcAft>
                <a:spcPts val="1000"/>
              </a:spcAft>
              <a:buNone/>
            </a:pPr>
            <a:r>
              <a:rPr lang="en-US" sz="2600" dirty="0" smtClean="0">
                <a:latin typeface="Times New Roman" panose="02020603050405020304" pitchFamily="18" charset="0"/>
                <a:ea typeface="Calibri" panose="020F0502020204030204" pitchFamily="34" charset="0"/>
                <a:cs typeface="Arial" panose="020B0604020202020204" pitchFamily="34" charset="0"/>
              </a:rPr>
              <a:t>2- </a:t>
            </a:r>
            <a:r>
              <a:rPr lang="en-US" sz="2600" dirty="0">
                <a:solidFill>
                  <a:srgbClr val="FF0000"/>
                </a:solidFill>
                <a:latin typeface="Times New Roman" panose="02020603050405020304" pitchFamily="18" charset="0"/>
                <a:ea typeface="Calibri" panose="020F0502020204030204" pitchFamily="34" charset="0"/>
                <a:cs typeface="Arial" panose="020B0604020202020204" pitchFamily="34" charset="0"/>
              </a:rPr>
              <a:t>Parallel Ports</a:t>
            </a:r>
            <a:r>
              <a:rPr lang="en-US" sz="2600" dirty="0">
                <a:latin typeface="Times New Roman" panose="02020603050405020304" pitchFamily="18" charset="0"/>
                <a:ea typeface="Calibri" panose="020F0502020204030204" pitchFamily="34" charset="0"/>
                <a:cs typeface="Arial" panose="020B0604020202020204" pitchFamily="34" charset="0"/>
              </a:rPr>
              <a:t>: send multiple bits at the same time over several sets of wires such as printer</a:t>
            </a:r>
            <a:r>
              <a:rPr lang="en-US" sz="2600" dirty="0">
                <a:solidFill>
                  <a:srgbClr val="FF0000"/>
                </a:solidFill>
                <a:latin typeface="Times New Roman" panose="02020603050405020304" pitchFamily="18" charset="0"/>
                <a:ea typeface="Calibri" panose="020F0502020204030204" pitchFamily="34" charset="0"/>
                <a:cs typeface="Arial" panose="020B0604020202020204" pitchFamily="34" charset="0"/>
              </a:rPr>
              <a:t>.</a:t>
            </a:r>
            <a:r>
              <a:rPr lang="en-US" sz="2600" dirty="0">
                <a:solidFill>
                  <a:srgbClr val="FF0000"/>
                </a:solidFill>
                <a:latin typeface="Calibri" panose="020F0502020204030204" pitchFamily="34" charset="0"/>
                <a:ea typeface="Calibri" panose="020F0502020204030204" pitchFamily="34" charset="0"/>
                <a:cs typeface="Arial" panose="020B0604020202020204" pitchFamily="34" charset="0"/>
              </a:rPr>
              <a:t> </a:t>
            </a:r>
            <a:endParaRPr lang="ar-IQ" sz="2600" dirty="0" smtClean="0">
              <a:solidFill>
                <a:srgbClr val="FF0000"/>
              </a:solidFill>
              <a:latin typeface="Calibri" panose="020F0502020204030204" pitchFamily="34" charset="0"/>
              <a:ea typeface="Calibri" panose="020F0502020204030204" pitchFamily="34" charset="0"/>
              <a:cs typeface="Arial" panose="020B0604020202020204" pitchFamily="34" charset="0"/>
            </a:endParaRPr>
          </a:p>
          <a:p>
            <a:pPr marL="0" marR="0" lvl="0" indent="0">
              <a:lnSpc>
                <a:spcPct val="150000"/>
              </a:lnSpc>
              <a:spcBef>
                <a:spcPts val="0"/>
              </a:spcBef>
              <a:spcAft>
                <a:spcPts val="1000"/>
              </a:spcAft>
              <a:buNone/>
            </a:pPr>
            <a:r>
              <a:rPr lang="en-US" sz="2400" dirty="0" smtClean="0">
                <a:latin typeface="Times New Roman" panose="02020603050405020304" pitchFamily="18" charset="0"/>
                <a:ea typeface="Calibri" panose="020F0502020204030204" pitchFamily="34" charset="0"/>
                <a:cs typeface="Arial" panose="020B0604020202020204" pitchFamily="34" charset="0"/>
              </a:rPr>
              <a:t>The </a:t>
            </a:r>
            <a:r>
              <a:rPr lang="en-US" sz="2400" dirty="0">
                <a:latin typeface="Times New Roman" panose="02020603050405020304" pitchFamily="18" charset="0"/>
                <a:ea typeface="Calibri" panose="020F0502020204030204" pitchFamily="34" charset="0"/>
                <a:cs typeface="Arial" panose="020B0604020202020204" pitchFamily="34" charset="0"/>
              </a:rPr>
              <a:t>main difference between a serial and parallel port is the way information is communicated: </a:t>
            </a:r>
            <a:r>
              <a:rPr lang="en-US" sz="2400" dirty="0">
                <a:solidFill>
                  <a:srgbClr val="92D050"/>
                </a:solidFill>
                <a:latin typeface="Times New Roman" panose="02020603050405020304" pitchFamily="18" charset="0"/>
                <a:ea typeface="Calibri" panose="020F0502020204030204" pitchFamily="34" charset="0"/>
                <a:cs typeface="Arial" panose="020B0604020202020204" pitchFamily="34" charset="0"/>
              </a:rPr>
              <a:t>a parallel port is only able to transfer information from the hard drive, while a serial port can transfer information both to and from a hard drive</a:t>
            </a:r>
            <a:r>
              <a:rPr lang="en-US" sz="2400" dirty="0" smtClean="0">
                <a:solidFill>
                  <a:srgbClr val="92D050"/>
                </a:solidFill>
                <a:latin typeface="Times New Roman" panose="02020603050405020304" pitchFamily="18" charset="0"/>
                <a:ea typeface="Calibri" panose="020F0502020204030204" pitchFamily="34" charset="0"/>
                <a:cs typeface="Arial" panose="020B0604020202020204" pitchFamily="34" charset="0"/>
              </a:rPr>
              <a:t>.</a:t>
            </a:r>
            <a:r>
              <a:rPr lang="en-US" sz="2400" dirty="0" smtClean="0">
                <a:latin typeface="Times New Roman" panose="02020603050405020304" pitchFamily="18" charset="0"/>
                <a:ea typeface="Calibri" panose="020F0502020204030204" pitchFamily="34" charset="0"/>
                <a:cs typeface="Arial" panose="020B0604020202020204" pitchFamily="34" charset="0"/>
              </a:rPr>
              <a:t>. </a:t>
            </a:r>
            <a:endParaRPr lang="en-US" sz="2400" dirty="0">
              <a:latin typeface="Times New Roman" panose="02020603050405020304" pitchFamily="18" charset="0"/>
              <a:ea typeface="Calibri" panose="020F0502020204030204" pitchFamily="34" charset="0"/>
              <a:cs typeface="Arial" panose="020B0604020202020204" pitchFamily="34" charset="0"/>
            </a:endParaRPr>
          </a:p>
          <a:p>
            <a:pPr marL="0" marR="0" lvl="0" indent="0">
              <a:lnSpc>
                <a:spcPct val="150000"/>
              </a:lnSpc>
              <a:spcBef>
                <a:spcPts val="0"/>
              </a:spcBef>
              <a:spcAft>
                <a:spcPts val="1000"/>
              </a:spcAft>
              <a:buNone/>
            </a:pPr>
            <a:endParaRPr lang="en-US" sz="1800" dirty="0">
              <a:solidFill>
                <a:srgbClr val="92D050"/>
              </a:solidFill>
              <a:latin typeface="Calibri" panose="020F0502020204030204" pitchFamily="34" charset="0"/>
              <a:ea typeface="Calibri" panose="020F0502020204030204" pitchFamily="34" charset="0"/>
              <a:cs typeface="Arial" panose="020B0604020202020204" pitchFamily="34" charset="0"/>
            </a:endParaRPr>
          </a:p>
          <a:p>
            <a:pPr marL="0" marR="0" indent="0">
              <a:lnSpc>
                <a:spcPct val="150000"/>
              </a:lnSpc>
              <a:spcBef>
                <a:spcPts val="0"/>
              </a:spcBef>
              <a:spcAft>
                <a:spcPts val="1000"/>
              </a:spcAft>
              <a:buNone/>
            </a:pPr>
            <a:endParaRPr lang="en-US" sz="2400" dirty="0">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3707226725"/>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6255" y="365125"/>
            <a:ext cx="11776363" cy="1325563"/>
          </a:xfrm>
        </p:spPr>
        <p:txBody>
          <a:bodyPr/>
          <a:lstStyle/>
          <a:p>
            <a:pPr algn="ctr"/>
            <a:r>
              <a:rPr lang="en-US" b="1" dirty="0">
                <a:solidFill>
                  <a:srgbClr val="00B0F0"/>
                </a:solidFill>
                <a:latin typeface="Times New Roman" panose="02020603050405020304" pitchFamily="18" charset="0"/>
                <a:ea typeface="Calibri" panose="020F0502020204030204" pitchFamily="34" charset="0"/>
                <a:cs typeface="Arial" panose="020B0604020202020204" pitchFamily="34" charset="0"/>
              </a:rPr>
              <a:t>Ports</a:t>
            </a:r>
            <a:endParaRPr lang="en-US" dirty="0"/>
          </a:p>
        </p:txBody>
      </p:sp>
      <p:sp>
        <p:nvSpPr>
          <p:cNvPr id="3" name="Content Placeholder 2"/>
          <p:cNvSpPr>
            <a:spLocks noGrp="1"/>
          </p:cNvSpPr>
          <p:nvPr>
            <p:ph idx="1"/>
          </p:nvPr>
        </p:nvSpPr>
        <p:spPr>
          <a:xfrm>
            <a:off x="166255" y="1825625"/>
            <a:ext cx="11901054" cy="4852266"/>
          </a:xfrm>
        </p:spPr>
        <p:txBody>
          <a:bodyPr/>
          <a:lstStyle/>
          <a:p>
            <a:pPr marL="0" indent="0">
              <a:buNone/>
            </a:pPr>
            <a:r>
              <a:rPr lang="en-US" dirty="0">
                <a:latin typeface="Times New Roman" panose="02020603050405020304" pitchFamily="18" charset="0"/>
                <a:ea typeface="Calibri" panose="020F0502020204030204" pitchFamily="34" charset="0"/>
                <a:cs typeface="Arial" panose="020B0604020202020204" pitchFamily="34" charset="0"/>
              </a:rPr>
              <a:t>3- Industry Standard Architecture (ISA):  is a computer bus standard for IBM </a:t>
            </a:r>
            <a:r>
              <a:rPr lang="en-US" dirty="0" smtClean="0">
                <a:latin typeface="Times New Roman" panose="02020603050405020304" pitchFamily="18" charset="0"/>
                <a:ea typeface="Calibri" panose="020F0502020204030204" pitchFamily="34" charset="0"/>
                <a:cs typeface="Arial" panose="020B0604020202020204" pitchFamily="34" charset="0"/>
              </a:rPr>
              <a:t>compatible</a:t>
            </a:r>
            <a:r>
              <a:rPr lang="ar-IQ" dirty="0" smtClean="0">
                <a:latin typeface="Times New Roman" panose="02020603050405020304" pitchFamily="18" charset="0"/>
                <a:ea typeface="Calibri" panose="020F0502020204030204" pitchFamily="34" charset="0"/>
                <a:cs typeface="Arial" panose="020B0604020202020204" pitchFamily="34" charset="0"/>
              </a:rPr>
              <a:t>. </a:t>
            </a:r>
          </a:p>
          <a:p>
            <a:pPr marL="0" indent="0">
              <a:buNone/>
            </a:pPr>
            <a:endParaRPr lang="ar-IQ" dirty="0" smtClean="0">
              <a:latin typeface="Times New Roman" panose="02020603050405020304" pitchFamily="18" charset="0"/>
              <a:ea typeface="Calibri" panose="020F0502020204030204" pitchFamily="34" charset="0"/>
              <a:cs typeface="Arial" panose="020B0604020202020204" pitchFamily="34" charset="0"/>
            </a:endParaRPr>
          </a:p>
          <a:p>
            <a:pPr marL="0" lvl="0" indent="0">
              <a:lnSpc>
                <a:spcPct val="150000"/>
              </a:lnSpc>
              <a:spcBef>
                <a:spcPts val="0"/>
              </a:spcBef>
              <a:buNone/>
            </a:pPr>
            <a:r>
              <a:rPr lang="en-US" dirty="0">
                <a:solidFill>
                  <a:prstClr val="black"/>
                </a:solidFill>
                <a:latin typeface="Times New Roman" panose="02020603050405020304" pitchFamily="18" charset="0"/>
                <a:ea typeface="Calibri" panose="020F0502020204030204" pitchFamily="34" charset="0"/>
                <a:cs typeface="Arial" panose="020B0604020202020204" pitchFamily="34" charset="0"/>
              </a:rPr>
              <a:t>4- </a:t>
            </a:r>
            <a:r>
              <a:rPr lang="en-US" sz="2400" dirty="0">
                <a:solidFill>
                  <a:prstClr val="black"/>
                </a:solidFill>
                <a:latin typeface="Times New Roman" panose="02020603050405020304" pitchFamily="18" charset="0"/>
                <a:ea typeface="Calibri" panose="020F0502020204030204" pitchFamily="34" charset="0"/>
                <a:cs typeface="Arial" panose="020B0604020202020204" pitchFamily="34" charset="0"/>
              </a:rPr>
              <a:t>Universal Serial Bus (USB) Ports: the most common type of computer port used in today's computers. It can be used to connect keyboards, , game controllers, printers, scanners, digital cameras, and removable media drives can be used to connect many devices including all previously mentioned plus keyboards, scanners. </a:t>
            </a:r>
            <a:endParaRPr lang="en-US" sz="2400" dirty="0">
              <a:solidFill>
                <a:prstClr val="black"/>
              </a:solidFill>
              <a:latin typeface="Calibri" panose="020F0502020204030204" pitchFamily="34" charset="0"/>
              <a:ea typeface="Calibri" panose="020F0502020204030204" pitchFamily="34" charset="0"/>
              <a:cs typeface="Arial" panose="020B0604020202020204" pitchFamily="34" charset="0"/>
            </a:endParaRPr>
          </a:p>
          <a:p>
            <a:pPr marL="0" indent="0">
              <a:buNone/>
            </a:pPr>
            <a:endParaRPr lang="en-US" dirty="0"/>
          </a:p>
        </p:txBody>
      </p:sp>
    </p:spTree>
    <p:extLst>
      <p:ext uri="{BB962C8B-B14F-4D97-AF65-F5344CB8AC3E}">
        <p14:creationId xmlns:p14="http://schemas.microsoft.com/office/powerpoint/2010/main" val="786977122"/>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399" y="365125"/>
            <a:ext cx="11859491" cy="1325563"/>
          </a:xfrm>
        </p:spPr>
        <p:txBody>
          <a:bodyPr/>
          <a:lstStyle/>
          <a:p>
            <a:pPr algn="ctr"/>
            <a:r>
              <a:rPr lang="en-US" b="1" dirty="0">
                <a:solidFill>
                  <a:srgbClr val="00B0F0"/>
                </a:solidFill>
                <a:latin typeface="Times New Roman" panose="02020603050405020304" pitchFamily="18" charset="0"/>
                <a:ea typeface="Calibri" panose="020F0502020204030204" pitchFamily="34" charset="0"/>
                <a:cs typeface="Arial" panose="020B0604020202020204" pitchFamily="34" charset="0"/>
              </a:rPr>
              <a:t>Ports</a:t>
            </a:r>
            <a:endParaRPr lang="en-US" dirty="0"/>
          </a:p>
        </p:txBody>
      </p:sp>
      <p:sp>
        <p:nvSpPr>
          <p:cNvPr id="3" name="Content Placeholder 2"/>
          <p:cNvSpPr>
            <a:spLocks noGrp="1"/>
          </p:cNvSpPr>
          <p:nvPr>
            <p:ph idx="1"/>
          </p:nvPr>
        </p:nvSpPr>
        <p:spPr>
          <a:xfrm>
            <a:off x="152399" y="1825625"/>
            <a:ext cx="11859491" cy="4450484"/>
          </a:xfrm>
        </p:spPr>
        <p:txBody>
          <a:bodyPr>
            <a:normAutofit fontScale="92500" lnSpcReduction="20000"/>
          </a:bodyPr>
          <a:lstStyle/>
          <a:p>
            <a:pPr marL="0" lvl="0" indent="0">
              <a:lnSpc>
                <a:spcPct val="150000"/>
              </a:lnSpc>
              <a:spcBef>
                <a:spcPts val="0"/>
              </a:spcBef>
              <a:buNone/>
            </a:pPr>
            <a:r>
              <a:rPr lang="ar-IQ" dirty="0" smtClean="0">
                <a:solidFill>
                  <a:prstClr val="black"/>
                </a:solidFill>
                <a:latin typeface="Times New Roman" panose="02020603050405020304" pitchFamily="18" charset="0"/>
                <a:ea typeface="Calibri" panose="020F0502020204030204" pitchFamily="34" charset="0"/>
                <a:cs typeface="Arial" panose="020B0604020202020204" pitchFamily="34" charset="0"/>
              </a:rPr>
              <a:t>5</a:t>
            </a:r>
            <a:r>
              <a:rPr lang="en-US" dirty="0" smtClean="0">
                <a:solidFill>
                  <a:prstClr val="black"/>
                </a:solidFill>
                <a:latin typeface="Times New Roman" panose="02020603050405020304" pitchFamily="18" charset="0"/>
                <a:ea typeface="Calibri" panose="020F0502020204030204" pitchFamily="34" charset="0"/>
                <a:cs typeface="Arial" panose="020B0604020202020204" pitchFamily="34" charset="0"/>
              </a:rPr>
              <a:t>- Accelerated </a:t>
            </a:r>
            <a:r>
              <a:rPr lang="en-US" dirty="0">
                <a:solidFill>
                  <a:prstClr val="black"/>
                </a:solidFill>
                <a:latin typeface="Times New Roman" panose="02020603050405020304" pitchFamily="18" charset="0"/>
                <a:ea typeface="Calibri" panose="020F0502020204030204" pitchFamily="34" charset="0"/>
                <a:cs typeface="Arial" panose="020B0604020202020204" pitchFamily="34" charset="0"/>
              </a:rPr>
              <a:t>Graphics Port: The Accelerated Graphics Port (AGP) is a high-speed point-to-point channel for attaching a video card to a computer's motherboard, primarily to assist in the acceleration of 3D computer graphics.</a:t>
            </a:r>
            <a:endParaRPr lang="en-US" dirty="0">
              <a:solidFill>
                <a:prstClr val="black"/>
              </a:solidFill>
              <a:latin typeface="Calibri" panose="020F0502020204030204" pitchFamily="34" charset="0"/>
              <a:ea typeface="Calibri" panose="020F0502020204030204" pitchFamily="34" charset="0"/>
              <a:cs typeface="Arial" panose="020B0604020202020204" pitchFamily="34" charset="0"/>
            </a:endParaRPr>
          </a:p>
          <a:p>
            <a:pPr marL="0" lvl="0" indent="0">
              <a:lnSpc>
                <a:spcPct val="150000"/>
              </a:lnSpc>
              <a:spcBef>
                <a:spcPts val="0"/>
              </a:spcBef>
              <a:buNone/>
            </a:pPr>
            <a:r>
              <a:rPr lang="en-US" dirty="0">
                <a:solidFill>
                  <a:prstClr val="black"/>
                </a:solidFill>
                <a:latin typeface="Times New Roman" panose="02020603050405020304" pitchFamily="18" charset="0"/>
                <a:ea typeface="Calibri" panose="020F0502020204030204" pitchFamily="34" charset="0"/>
                <a:cs typeface="Arial" panose="020B0604020202020204" pitchFamily="34" charset="0"/>
              </a:rPr>
              <a:t>It is designed especially for the throughput demands of 3-D graphics.</a:t>
            </a:r>
            <a:endParaRPr lang="ar-IQ" dirty="0">
              <a:solidFill>
                <a:prstClr val="black"/>
              </a:solidFill>
              <a:latin typeface="Times New Roman" panose="02020603050405020304" pitchFamily="18" charset="0"/>
              <a:ea typeface="Calibri" panose="020F0502020204030204" pitchFamily="34" charset="0"/>
            </a:endParaRPr>
          </a:p>
          <a:p>
            <a:pPr marL="0" lvl="0" indent="0">
              <a:lnSpc>
                <a:spcPct val="150000"/>
              </a:lnSpc>
              <a:spcBef>
                <a:spcPts val="0"/>
              </a:spcBef>
              <a:buNone/>
            </a:pPr>
            <a:endParaRPr lang="en-US" dirty="0">
              <a:solidFill>
                <a:prstClr val="black"/>
              </a:solidFill>
              <a:latin typeface="Calibri" panose="020F0502020204030204" pitchFamily="34" charset="0"/>
              <a:ea typeface="Calibri" panose="020F0502020204030204" pitchFamily="34" charset="0"/>
              <a:cs typeface="Arial" panose="020B0604020202020204" pitchFamily="34" charset="0"/>
            </a:endParaRPr>
          </a:p>
          <a:p>
            <a:pPr marL="0" lvl="0" indent="0" algn="just">
              <a:lnSpc>
                <a:spcPct val="150000"/>
              </a:lnSpc>
              <a:spcBef>
                <a:spcPts val="0"/>
              </a:spcBef>
              <a:spcAft>
                <a:spcPts val="1000"/>
              </a:spcAft>
              <a:buNone/>
            </a:pPr>
            <a:r>
              <a:rPr lang="en-US" dirty="0">
                <a:solidFill>
                  <a:prstClr val="black"/>
                </a:solidFill>
                <a:latin typeface="Times New Roman" panose="02020603050405020304" pitchFamily="18" charset="0"/>
                <a:ea typeface="Calibri" panose="020F0502020204030204" pitchFamily="34" charset="0"/>
                <a:cs typeface="Arial" panose="020B0604020202020204" pitchFamily="34" charset="0"/>
              </a:rPr>
              <a:t>6- Peripheral Component Interconnect (PCI):  is a computer bus for attaching hardware devices in a computer. These devices can take either the form of an integrated circuit fitted onto the motherboard itself.</a:t>
            </a:r>
            <a:endParaRPr lang="en-US" dirty="0">
              <a:solidFill>
                <a:prstClr val="black"/>
              </a:solidFill>
              <a:latin typeface="Calibri" panose="020F0502020204030204" pitchFamily="34" charset="0"/>
              <a:ea typeface="Calibri" panose="020F0502020204030204" pitchFamily="34" charset="0"/>
              <a:cs typeface="Arial" panose="020B0604020202020204" pitchFamily="34" charset="0"/>
            </a:endParaRPr>
          </a:p>
          <a:p>
            <a:pPr marL="0" lvl="0" indent="0">
              <a:buNone/>
            </a:pPr>
            <a:endParaRPr lang="en-US" dirty="0">
              <a:solidFill>
                <a:prstClr val="black"/>
              </a:solidFill>
            </a:endParaRPr>
          </a:p>
          <a:p>
            <a:pPr marL="0" indent="0">
              <a:buNone/>
            </a:pPr>
            <a:endParaRPr lang="en-US" dirty="0"/>
          </a:p>
        </p:txBody>
      </p:sp>
    </p:spTree>
    <p:extLst>
      <p:ext uri="{BB962C8B-B14F-4D97-AF65-F5344CB8AC3E}">
        <p14:creationId xmlns:p14="http://schemas.microsoft.com/office/powerpoint/2010/main" val="117269981"/>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38547"/>
            <a:ext cx="10515600" cy="1122218"/>
          </a:xfrm>
        </p:spPr>
        <p:txBody>
          <a:bodyPr>
            <a:normAutofit/>
          </a:bodyPr>
          <a:lstStyle/>
          <a:p>
            <a:pPr algn="ctr"/>
            <a:r>
              <a:rPr lang="en-US" sz="4000" b="1" dirty="0">
                <a:solidFill>
                  <a:schemeClr val="accent1">
                    <a:lumMod val="60000"/>
                    <a:lumOff val="40000"/>
                  </a:schemeClr>
                </a:solidFill>
                <a:latin typeface="Times New Roman" panose="02020603050405020304" pitchFamily="18" charset="0"/>
                <a:cs typeface="Times New Roman" panose="02020603050405020304" pitchFamily="18" charset="0"/>
              </a:rPr>
              <a:t>Interface</a:t>
            </a:r>
            <a:endParaRPr lang="en-US" sz="4000" dirty="0">
              <a:solidFill>
                <a:schemeClr val="accent1">
                  <a:lumMod val="60000"/>
                  <a:lumOff val="40000"/>
                </a:schemeClr>
              </a:solidFill>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838200" y="955964"/>
            <a:ext cx="10515600" cy="5708072"/>
          </a:xfrm>
        </p:spPr>
        <p:txBody>
          <a:bodyPr>
            <a:normAutofit fontScale="92500"/>
          </a:bodyPr>
          <a:lstStyle/>
          <a:p>
            <a:pPr marL="0" indent="0">
              <a:buNone/>
            </a:pPr>
            <a:r>
              <a:rPr lang="en-US" sz="3900" dirty="0" smtClean="0">
                <a:solidFill>
                  <a:srgbClr val="FF0000"/>
                </a:solidFill>
                <a:latin typeface="Times New Roman" panose="02020603050405020304" pitchFamily="18" charset="0"/>
                <a:cs typeface="Times New Roman" panose="02020603050405020304" pitchFamily="18" charset="0"/>
              </a:rPr>
              <a:t>In </a:t>
            </a:r>
            <a:r>
              <a:rPr lang="en-US" sz="3900" dirty="0">
                <a:solidFill>
                  <a:srgbClr val="FF0000"/>
                </a:solidFill>
                <a:latin typeface="Times New Roman" panose="02020603050405020304" pitchFamily="18" charset="0"/>
                <a:cs typeface="Times New Roman" panose="02020603050405020304" pitchFamily="18" charset="0"/>
              </a:rPr>
              <a:t>computer technology, there are several types of interface</a:t>
            </a:r>
            <a:r>
              <a:rPr lang="en-US" sz="3900" dirty="0" smtClean="0">
                <a:solidFill>
                  <a:srgbClr val="FF0000"/>
                </a:solidFill>
                <a:latin typeface="Times New Roman" panose="02020603050405020304" pitchFamily="18" charset="0"/>
                <a:cs typeface="Times New Roman" panose="02020603050405020304" pitchFamily="18" charset="0"/>
              </a:rPr>
              <a:t>:</a:t>
            </a:r>
          </a:p>
          <a:p>
            <a:pPr marL="0" indent="0">
              <a:buNone/>
            </a:pPr>
            <a:endParaRPr lang="en-US" dirty="0"/>
          </a:p>
          <a:p>
            <a:pPr marL="0" lvl="0" indent="0">
              <a:buNone/>
            </a:pPr>
            <a:r>
              <a:rPr lang="en-US" sz="3600" dirty="0" smtClean="0">
                <a:solidFill>
                  <a:srgbClr val="92D050"/>
                </a:solidFill>
                <a:latin typeface="Times New Roman" panose="02020603050405020304" pitchFamily="18" charset="0"/>
                <a:cs typeface="Times New Roman" panose="02020603050405020304" pitchFamily="18" charset="0"/>
              </a:rPr>
              <a:t>1- User </a:t>
            </a:r>
            <a:r>
              <a:rPr lang="en-US" sz="3600" dirty="0">
                <a:solidFill>
                  <a:srgbClr val="92D050"/>
                </a:solidFill>
                <a:latin typeface="Times New Roman" panose="02020603050405020304" pitchFamily="18" charset="0"/>
                <a:cs typeface="Times New Roman" panose="02020603050405020304" pitchFamily="18" charset="0"/>
              </a:rPr>
              <a:t>interface </a:t>
            </a:r>
            <a:r>
              <a:rPr lang="en-US" sz="3600" dirty="0">
                <a:latin typeface="Times New Roman" panose="02020603050405020304" pitchFamily="18" charset="0"/>
                <a:cs typeface="Times New Roman" panose="02020603050405020304" pitchFamily="18" charset="0"/>
              </a:rPr>
              <a:t>– the keyboard, mouse, menus of computer system. The user interface allows the user to communicate with the operating system</a:t>
            </a:r>
            <a:r>
              <a:rPr lang="en-US" sz="3600" dirty="0" smtClean="0">
                <a:latin typeface="Times New Roman" panose="02020603050405020304" pitchFamily="18" charset="0"/>
                <a:cs typeface="Times New Roman" panose="02020603050405020304" pitchFamily="18" charset="0"/>
              </a:rPr>
              <a:t>.</a:t>
            </a:r>
            <a:endParaRPr lang="en-US" dirty="0"/>
          </a:p>
          <a:p>
            <a:pPr marL="0" lvl="0" indent="0">
              <a:buNone/>
            </a:pPr>
            <a:r>
              <a:rPr lang="en-US" sz="3600" dirty="0" smtClean="0">
                <a:solidFill>
                  <a:srgbClr val="92D050"/>
                </a:solidFill>
                <a:latin typeface="Times New Roman" panose="02020603050405020304" pitchFamily="18" charset="0"/>
                <a:cs typeface="Times New Roman" panose="02020603050405020304" pitchFamily="18" charset="0"/>
              </a:rPr>
              <a:t>2- Software </a:t>
            </a:r>
            <a:r>
              <a:rPr lang="en-US" sz="3600" dirty="0">
                <a:solidFill>
                  <a:srgbClr val="92D050"/>
                </a:solidFill>
                <a:latin typeface="Times New Roman" panose="02020603050405020304" pitchFamily="18" charset="0"/>
                <a:cs typeface="Times New Roman" panose="02020603050405020304" pitchFamily="18" charset="0"/>
              </a:rPr>
              <a:t>interface </a:t>
            </a:r>
            <a:r>
              <a:rPr lang="en-US" sz="3600" dirty="0">
                <a:latin typeface="Times New Roman" panose="02020603050405020304" pitchFamily="18" charset="0"/>
                <a:cs typeface="Times New Roman" panose="02020603050405020304" pitchFamily="18" charset="0"/>
              </a:rPr>
              <a:t>– the language and codes that the applications use to communicate with each other and with the hardware</a:t>
            </a:r>
            <a:r>
              <a:rPr lang="en-US" sz="3600" dirty="0" smtClean="0">
                <a:latin typeface="Times New Roman" panose="02020603050405020304" pitchFamily="18" charset="0"/>
                <a:cs typeface="Times New Roman" panose="02020603050405020304" pitchFamily="18" charset="0"/>
              </a:rPr>
              <a:t>.</a:t>
            </a:r>
            <a:endParaRPr lang="en-US" sz="3600" dirty="0">
              <a:latin typeface="Times New Roman" panose="02020603050405020304" pitchFamily="18" charset="0"/>
              <a:cs typeface="Times New Roman" panose="02020603050405020304" pitchFamily="18" charset="0"/>
            </a:endParaRPr>
          </a:p>
          <a:p>
            <a:pPr marL="0" lvl="0" indent="0">
              <a:buNone/>
            </a:pPr>
            <a:r>
              <a:rPr lang="en-US" sz="3600" dirty="0" smtClean="0">
                <a:solidFill>
                  <a:srgbClr val="92D050"/>
                </a:solidFill>
                <a:latin typeface="Times New Roman" panose="02020603050405020304" pitchFamily="18" charset="0"/>
                <a:cs typeface="Times New Roman" panose="02020603050405020304" pitchFamily="18" charset="0"/>
              </a:rPr>
              <a:t>3- Hardware </a:t>
            </a:r>
            <a:r>
              <a:rPr lang="en-US" sz="3600" dirty="0">
                <a:solidFill>
                  <a:srgbClr val="92D050"/>
                </a:solidFill>
                <a:latin typeface="Times New Roman" panose="02020603050405020304" pitchFamily="18" charset="0"/>
                <a:cs typeface="Times New Roman" panose="02020603050405020304" pitchFamily="18" charset="0"/>
              </a:rPr>
              <a:t>interface </a:t>
            </a:r>
            <a:r>
              <a:rPr lang="en-US" sz="3600" dirty="0">
                <a:latin typeface="Times New Roman" panose="02020603050405020304" pitchFamily="18" charset="0"/>
                <a:cs typeface="Times New Roman" panose="02020603050405020304" pitchFamily="18" charset="0"/>
              </a:rPr>
              <a:t>– </a:t>
            </a:r>
            <a:r>
              <a:rPr lang="en-US" sz="3600" dirty="0">
                <a:latin typeface="Times New Roman" panose="02020603050405020304" pitchFamily="18" charset="0"/>
                <a:cs typeface="Times New Roman" panose="02020603050405020304" pitchFamily="18" charset="0"/>
              </a:rPr>
              <a:t>the wires, plugs and sockets that hardware devices use to communicate with each other. </a:t>
            </a:r>
          </a:p>
          <a:p>
            <a:endParaRPr lang="en-US" sz="3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55551255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471055"/>
            <a:ext cx="10515600" cy="6262254"/>
          </a:xfrm>
        </p:spPr>
        <p:txBody>
          <a:bodyPr/>
          <a:lstStyle/>
          <a:p>
            <a:pPr marL="0" indent="0">
              <a:buNone/>
            </a:pPr>
            <a:r>
              <a:rPr lang="en-US" b="1" dirty="0" smtClean="0">
                <a:latin typeface="Times New Roman" panose="02020603050405020304" pitchFamily="18" charset="0"/>
                <a:cs typeface="Times New Roman" panose="02020603050405020304" pitchFamily="18" charset="0"/>
              </a:rPr>
              <a:t>Complete </a:t>
            </a:r>
            <a:r>
              <a:rPr lang="en-US" b="1" dirty="0">
                <a:latin typeface="Times New Roman" panose="02020603050405020304" pitchFamily="18" charset="0"/>
                <a:cs typeface="Times New Roman" panose="02020603050405020304" pitchFamily="18" charset="0"/>
              </a:rPr>
              <a:t>Computer System consists of four parts:</a:t>
            </a:r>
          </a:p>
          <a:p>
            <a:pPr marL="0" lvl="0" indent="0">
              <a:buNone/>
            </a:pPr>
            <a:r>
              <a:rPr lang="en-US" dirty="0" smtClean="0"/>
              <a:t>1- </a:t>
            </a:r>
            <a:r>
              <a:rPr lang="en-US" dirty="0" smtClean="0">
                <a:solidFill>
                  <a:srgbClr val="00B050"/>
                </a:solidFill>
              </a:rPr>
              <a:t>Hardware                         </a:t>
            </a:r>
            <a:r>
              <a:rPr lang="en-US" dirty="0">
                <a:solidFill>
                  <a:srgbClr val="00B050"/>
                </a:solidFill>
              </a:rPr>
              <a:t>2- Software                       3- Users, and Data  </a:t>
            </a:r>
          </a:p>
          <a:p>
            <a:pPr lvl="0"/>
            <a:r>
              <a:rPr lang="en-US" dirty="0" smtClean="0">
                <a:solidFill>
                  <a:srgbClr val="00B050"/>
                </a:solidFill>
              </a:rPr>
              <a:t> </a:t>
            </a:r>
            <a:r>
              <a:rPr lang="en-US" dirty="0">
                <a:solidFill>
                  <a:srgbClr val="FF0000"/>
                </a:solidFill>
              </a:rPr>
              <a:t>Hardware: </a:t>
            </a:r>
            <a:r>
              <a:rPr lang="en-US" dirty="0"/>
              <a:t>is any part of the computer you can touch, such as (Disk, CD, </a:t>
            </a:r>
            <a:r>
              <a:rPr lang="en-US" dirty="0" smtClean="0"/>
              <a:t>CPU</a:t>
            </a:r>
            <a:r>
              <a:rPr lang="en-US" dirty="0"/>
              <a:t>, Memory, I /O Device). </a:t>
            </a:r>
          </a:p>
          <a:p>
            <a:pPr lvl="0"/>
            <a:r>
              <a:rPr lang="en-US" dirty="0">
                <a:solidFill>
                  <a:srgbClr val="FF0000"/>
                </a:solidFill>
              </a:rPr>
              <a:t>Software: </a:t>
            </a:r>
            <a:r>
              <a:rPr lang="en-US" dirty="0"/>
              <a:t>is a set of instructions that tells the computer what to do and how to do it, such as (Word Processing, Computer Games and programs.  </a:t>
            </a:r>
          </a:p>
          <a:p>
            <a:r>
              <a:rPr lang="en-US" dirty="0">
                <a:solidFill>
                  <a:srgbClr val="FF0000"/>
                </a:solidFill>
              </a:rPr>
              <a:t>Users: </a:t>
            </a:r>
            <a:r>
              <a:rPr lang="en-US" dirty="0"/>
              <a:t>Are people who use the software on the computer to do some tasks.</a:t>
            </a:r>
          </a:p>
          <a:p>
            <a:pPr lvl="0"/>
            <a:r>
              <a:rPr lang="en-US" dirty="0"/>
              <a:t>Data: consists of individual facts or bits of information, the computer reads and stores data of all kinds, words, number, images or sound.</a:t>
            </a:r>
          </a:p>
          <a:p>
            <a:endParaRPr lang="en-US" dirty="0"/>
          </a:p>
          <a:p>
            <a:pPr marL="0" indent="0" algn="ctr">
              <a:buNone/>
            </a:pPr>
            <a:endParaRPr lang="en-US" dirty="0"/>
          </a:p>
        </p:txBody>
      </p:sp>
      <p:pic>
        <p:nvPicPr>
          <p:cNvPr id="4" name="Picture 3"/>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230615" y="5444836"/>
            <a:ext cx="4442330" cy="1094510"/>
          </a:xfrm>
          <a:prstGeom prst="rect">
            <a:avLst/>
          </a:prstGeom>
          <a:noFill/>
          <a:ln>
            <a:noFill/>
          </a:ln>
        </p:spPr>
      </p:pic>
    </p:spTree>
    <p:extLst>
      <p:ext uri="{BB962C8B-B14F-4D97-AF65-F5344CB8AC3E}">
        <p14:creationId xmlns:p14="http://schemas.microsoft.com/office/powerpoint/2010/main" val="210264236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38545"/>
            <a:ext cx="10515600" cy="1080655"/>
          </a:xfrm>
        </p:spPr>
        <p:txBody>
          <a:bodyPr>
            <a:normAutofit/>
          </a:bodyPr>
          <a:lstStyle/>
          <a:p>
            <a:pPr algn="ctr"/>
            <a:r>
              <a:rPr lang="en-US" sz="3600" b="1" dirty="0" smtClean="0">
                <a:solidFill>
                  <a:srgbClr val="00B0F0"/>
                </a:solidFill>
                <a:latin typeface="Times New Roman" panose="02020603050405020304" pitchFamily="18" charset="0"/>
                <a:cs typeface="Times New Roman" panose="02020603050405020304" pitchFamily="18" charset="0"/>
              </a:rPr>
              <a:t>Central Processing Unit(CPU)</a:t>
            </a:r>
            <a:endParaRPr lang="en-US" sz="3600" dirty="0">
              <a:solidFill>
                <a:srgbClr val="00B0F0"/>
              </a:solidFill>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838200" y="1080654"/>
            <a:ext cx="10515600" cy="5472545"/>
          </a:xfrm>
        </p:spPr>
        <p:txBody>
          <a:bodyPr/>
          <a:lstStyle/>
          <a:p>
            <a:pPr marL="0" indent="0">
              <a:lnSpc>
                <a:spcPct val="150000"/>
              </a:lnSpc>
              <a:buNone/>
            </a:pPr>
            <a:r>
              <a:rPr lang="en-US" dirty="0" smtClean="0">
                <a:solidFill>
                  <a:srgbClr val="FF0000"/>
                </a:solidFill>
                <a:latin typeface="Times New Roman" panose="02020603050405020304" pitchFamily="18" charset="0"/>
                <a:cs typeface="Times New Roman" panose="02020603050405020304" pitchFamily="18" charset="0"/>
              </a:rPr>
              <a:t>Every </a:t>
            </a:r>
            <a:r>
              <a:rPr lang="en-US" dirty="0">
                <a:solidFill>
                  <a:srgbClr val="FF0000"/>
                </a:solidFill>
                <a:latin typeface="Times New Roman" panose="02020603050405020304" pitchFamily="18" charset="0"/>
                <a:cs typeface="Times New Roman" panose="02020603050405020304" pitchFamily="18" charset="0"/>
              </a:rPr>
              <a:t>PCʹs system unit contains at least one chip called microprocessor or CPU, attached on the motherboard, to perform computer processing. </a:t>
            </a:r>
            <a:r>
              <a:rPr lang="en-US" dirty="0">
                <a:latin typeface="Times New Roman" panose="02020603050405020304" pitchFamily="18" charset="0"/>
                <a:cs typeface="Times New Roman" panose="02020603050405020304" pitchFamily="18" charset="0"/>
              </a:rPr>
              <a:t>The CPU follows the instructions of the software (or a program) to process data producing information.   </a:t>
            </a:r>
            <a:endParaRPr lang="en-US" dirty="0" smtClean="0">
              <a:latin typeface="Times New Roman" panose="02020603050405020304" pitchFamily="18" charset="0"/>
              <a:cs typeface="Times New Roman" panose="02020603050405020304" pitchFamily="18" charset="0"/>
            </a:endParaRPr>
          </a:p>
          <a:p>
            <a:pPr marL="0" indent="0" algn="ctr">
              <a:lnSpc>
                <a:spcPct val="150000"/>
              </a:lnSpc>
              <a:buNone/>
            </a:pPr>
            <a:r>
              <a:rPr lang="en-US" dirty="0" smtClean="0">
                <a:latin typeface="Times New Roman" panose="02020603050405020304" pitchFamily="18" charset="0"/>
                <a:cs typeface="Times New Roman" panose="02020603050405020304" pitchFamily="18" charset="0"/>
              </a:rPr>
              <a:t>   </a:t>
            </a:r>
            <a:endParaRPr lang="en-US" dirty="0">
              <a:latin typeface="Times New Roman" panose="02020603050405020304" pitchFamily="18" charset="0"/>
              <a:cs typeface="Times New Roman" panose="02020603050405020304" pitchFamily="18" charset="0"/>
            </a:endParaRPr>
          </a:p>
          <a:p>
            <a:pPr marL="0" indent="0">
              <a:buNone/>
            </a:pPr>
            <a:endParaRPr lang="en-US" dirty="0"/>
          </a:p>
        </p:txBody>
      </p:sp>
      <p:pic>
        <p:nvPicPr>
          <p:cNvPr id="4" name="صورة 1"/>
          <p:cNvPicPr/>
          <p:nvPr/>
        </p:nvPicPr>
        <p:blipFill>
          <a:blip r:embed="rId2" cstate="print">
            <a:extLst>
              <a:ext uri="{28A0092B-C50C-407E-A947-70E740481C1C}">
                <a14:useLocalDpi xmlns:a14="http://schemas.microsoft.com/office/drawing/2010/main" val="0"/>
              </a:ext>
            </a:extLst>
          </a:blip>
          <a:srcRect b="8861"/>
          <a:stretch>
            <a:fillRect/>
          </a:stretch>
        </p:blipFill>
        <p:spPr bwMode="auto">
          <a:xfrm>
            <a:off x="1884218" y="3768436"/>
            <a:ext cx="8118763" cy="2784764"/>
          </a:xfrm>
          <a:prstGeom prst="rect">
            <a:avLst/>
          </a:prstGeom>
          <a:noFill/>
          <a:ln>
            <a:noFill/>
          </a:ln>
        </p:spPr>
      </p:pic>
    </p:spTree>
    <p:extLst>
      <p:ext uri="{BB962C8B-B14F-4D97-AF65-F5344CB8AC3E}">
        <p14:creationId xmlns:p14="http://schemas.microsoft.com/office/powerpoint/2010/main" val="309046982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80109"/>
            <a:ext cx="10515600" cy="845127"/>
          </a:xfrm>
        </p:spPr>
        <p:txBody>
          <a:bodyPr>
            <a:normAutofit/>
          </a:bodyPr>
          <a:lstStyle/>
          <a:p>
            <a:pPr algn="ctr"/>
            <a:r>
              <a:rPr lang="en-US" sz="3600" b="1" dirty="0" smtClean="0">
                <a:solidFill>
                  <a:srgbClr val="00B0F0"/>
                </a:solidFill>
                <a:latin typeface="Times New Roman" panose="02020603050405020304" pitchFamily="18" charset="0"/>
                <a:cs typeface="Times New Roman" panose="02020603050405020304" pitchFamily="18" charset="0"/>
              </a:rPr>
              <a:t>Parts of CPU</a:t>
            </a:r>
            <a:endParaRPr lang="en-US" sz="3600" b="1" dirty="0">
              <a:solidFill>
                <a:srgbClr val="00B0F0"/>
              </a:solidFill>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838200" y="1025236"/>
            <a:ext cx="10515600" cy="5666509"/>
          </a:xfrm>
        </p:spPr>
        <p:txBody>
          <a:bodyPr>
            <a:normAutofit/>
          </a:bodyPr>
          <a:lstStyle/>
          <a:p>
            <a:pPr marL="0" lvl="0" indent="0">
              <a:buNone/>
            </a:pPr>
            <a:r>
              <a:rPr lang="en-US" b="1" dirty="0" smtClean="0"/>
              <a:t>A- </a:t>
            </a:r>
            <a:r>
              <a:rPr lang="en-US" b="1" dirty="0" smtClean="0">
                <a:solidFill>
                  <a:srgbClr val="92D050"/>
                </a:solidFill>
              </a:rPr>
              <a:t>Arithmetic </a:t>
            </a:r>
            <a:r>
              <a:rPr lang="en-US" b="1" dirty="0">
                <a:solidFill>
                  <a:srgbClr val="92D050"/>
                </a:solidFill>
              </a:rPr>
              <a:t>and Logic Unit (ALU):</a:t>
            </a:r>
            <a:endParaRPr lang="en-US" dirty="0">
              <a:solidFill>
                <a:srgbClr val="92D050"/>
              </a:solidFill>
            </a:endParaRPr>
          </a:p>
          <a:p>
            <a:pPr marL="0" indent="0">
              <a:lnSpc>
                <a:spcPct val="200000"/>
              </a:lnSpc>
              <a:buNone/>
            </a:pPr>
            <a:r>
              <a:rPr lang="en-US" dirty="0" smtClean="0">
                <a:solidFill>
                  <a:srgbClr val="FF0000"/>
                </a:solidFill>
                <a:latin typeface="Times New Roman" panose="02020603050405020304" pitchFamily="18" charset="0"/>
                <a:cs typeface="Times New Roman" panose="02020603050405020304" pitchFamily="18" charset="0"/>
              </a:rPr>
              <a:t>Performs </a:t>
            </a:r>
            <a:r>
              <a:rPr lang="en-US" dirty="0">
                <a:solidFill>
                  <a:srgbClr val="FF0000"/>
                </a:solidFill>
                <a:latin typeface="Times New Roman" panose="02020603050405020304" pitchFamily="18" charset="0"/>
                <a:cs typeface="Times New Roman" panose="02020603050405020304" pitchFamily="18" charset="0"/>
              </a:rPr>
              <a:t>arithmetic operations such as (Addition, subtraction, multiplication and division) and logical operations such as (OR, AND, XOR) and controls the speed of those operations.</a:t>
            </a:r>
          </a:p>
          <a:p>
            <a:pPr marL="0" indent="0">
              <a:lnSpc>
                <a:spcPct val="150000"/>
              </a:lnSpc>
              <a:buNone/>
            </a:pP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16697701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1131166"/>
          </a:xfrm>
        </p:spPr>
        <p:txBody>
          <a:bodyPr>
            <a:normAutofit fontScale="90000"/>
          </a:bodyPr>
          <a:lstStyle/>
          <a:p>
            <a:pPr lvl="0" algn="ctr"/>
            <a:r>
              <a:rPr lang="en-US" b="1" dirty="0">
                <a:solidFill>
                  <a:prstClr val="black"/>
                </a:solidFill>
              </a:rPr>
              <a:t>B- </a:t>
            </a:r>
            <a:r>
              <a:rPr lang="en-US" b="1" dirty="0">
                <a:solidFill>
                  <a:srgbClr val="92D050"/>
                </a:solidFill>
              </a:rPr>
              <a:t>Control </a:t>
            </a:r>
            <a:r>
              <a:rPr lang="en-US" b="1" dirty="0" smtClean="0">
                <a:solidFill>
                  <a:srgbClr val="92D050"/>
                </a:solidFill>
              </a:rPr>
              <a:t>Unit</a:t>
            </a:r>
            <a:r>
              <a:rPr lang="en-US" dirty="0">
                <a:solidFill>
                  <a:srgbClr val="92D050"/>
                </a:solidFill>
              </a:rPr>
              <a:t/>
            </a:r>
            <a:br>
              <a:rPr lang="en-US" dirty="0">
                <a:solidFill>
                  <a:srgbClr val="92D050"/>
                </a:solidFill>
              </a:rPr>
            </a:br>
            <a:endParaRPr lang="en-US" dirty="0"/>
          </a:p>
        </p:txBody>
      </p:sp>
      <p:sp>
        <p:nvSpPr>
          <p:cNvPr id="3" name="Content Placeholder 2"/>
          <p:cNvSpPr>
            <a:spLocks noGrp="1"/>
          </p:cNvSpPr>
          <p:nvPr>
            <p:ph idx="1"/>
          </p:nvPr>
        </p:nvSpPr>
        <p:spPr>
          <a:xfrm>
            <a:off x="96981" y="1648692"/>
            <a:ext cx="11762509" cy="5015344"/>
          </a:xfrm>
        </p:spPr>
        <p:txBody>
          <a:bodyPr/>
          <a:lstStyle/>
          <a:p>
            <a:pPr marL="0" lvl="0" indent="0">
              <a:lnSpc>
                <a:spcPct val="150000"/>
              </a:lnSpc>
              <a:buNone/>
            </a:pPr>
            <a:r>
              <a:rPr lang="en-US" dirty="0" smtClean="0">
                <a:solidFill>
                  <a:srgbClr val="92D050"/>
                </a:solidFill>
                <a:latin typeface="Times New Roman" panose="02020603050405020304" pitchFamily="18" charset="0"/>
                <a:cs typeface="Times New Roman" panose="02020603050405020304" pitchFamily="18" charset="0"/>
              </a:rPr>
              <a:t>The </a:t>
            </a:r>
            <a:r>
              <a:rPr lang="en-US" dirty="0">
                <a:solidFill>
                  <a:srgbClr val="92D050"/>
                </a:solidFill>
                <a:latin typeface="Times New Roman" panose="02020603050405020304" pitchFamily="18" charset="0"/>
                <a:cs typeface="Times New Roman" panose="02020603050405020304" pitchFamily="18" charset="0"/>
              </a:rPr>
              <a:t>control unit has the following functions:</a:t>
            </a:r>
          </a:p>
          <a:p>
            <a:pPr marL="0" lvl="0" indent="0">
              <a:lnSpc>
                <a:spcPct val="150000"/>
              </a:lnSpc>
              <a:buNone/>
            </a:pPr>
            <a:r>
              <a:rPr lang="en-US" dirty="0">
                <a:latin typeface="Times New Roman" panose="02020603050405020304" pitchFamily="18" charset="0"/>
                <a:cs typeface="Times New Roman" panose="02020603050405020304" pitchFamily="18" charset="0"/>
              </a:rPr>
              <a:t>1- Read and interpret program instructions.</a:t>
            </a:r>
          </a:p>
          <a:p>
            <a:pPr marL="0" lvl="0" indent="0">
              <a:lnSpc>
                <a:spcPct val="150000"/>
              </a:lnSpc>
              <a:buNone/>
            </a:pPr>
            <a:r>
              <a:rPr lang="en-US" dirty="0">
                <a:latin typeface="Times New Roman" panose="02020603050405020304" pitchFamily="18" charset="0"/>
                <a:cs typeface="Times New Roman" panose="02020603050405020304" pitchFamily="18" charset="0"/>
              </a:rPr>
              <a:t>2- Directing operations inside the CPU.</a:t>
            </a:r>
          </a:p>
          <a:p>
            <a:pPr marL="0" lvl="0" indent="0">
              <a:lnSpc>
                <a:spcPct val="150000"/>
              </a:lnSpc>
              <a:buNone/>
            </a:pPr>
            <a:r>
              <a:rPr lang="en-US" dirty="0">
                <a:latin typeface="Times New Roman" panose="02020603050405020304" pitchFamily="18" charset="0"/>
                <a:cs typeface="Times New Roman" panose="02020603050405020304" pitchFamily="18" charset="0"/>
              </a:rPr>
              <a:t>3- Control the flow of data and instructions to and from main memory and input and output controllers units.</a:t>
            </a:r>
          </a:p>
          <a:p>
            <a:pPr marL="0" indent="0">
              <a:lnSpc>
                <a:spcPct val="150000"/>
              </a:lnSpc>
              <a:buNone/>
            </a:pPr>
            <a:endParaRPr lang="en-US" dirty="0"/>
          </a:p>
        </p:txBody>
      </p:sp>
    </p:spTree>
    <p:extLst>
      <p:ext uri="{BB962C8B-B14F-4D97-AF65-F5344CB8AC3E}">
        <p14:creationId xmlns:p14="http://schemas.microsoft.com/office/powerpoint/2010/main" val="323104474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24692"/>
            <a:ext cx="10515600" cy="928254"/>
          </a:xfrm>
        </p:spPr>
        <p:txBody>
          <a:bodyPr/>
          <a:lstStyle/>
          <a:p>
            <a:pPr algn="ctr"/>
            <a:r>
              <a:rPr lang="en-US" b="1" dirty="0">
                <a:solidFill>
                  <a:srgbClr val="00B0F0"/>
                </a:solidFill>
                <a:latin typeface="Times New Roman" panose="02020603050405020304" pitchFamily="18" charset="0"/>
                <a:cs typeface="Times New Roman" panose="02020603050405020304" pitchFamily="18" charset="0"/>
              </a:rPr>
              <a:t>Parts of CPU</a:t>
            </a:r>
            <a:endParaRPr lang="en-US" dirty="0"/>
          </a:p>
        </p:txBody>
      </p:sp>
      <p:sp>
        <p:nvSpPr>
          <p:cNvPr id="3" name="Content Placeholder 2"/>
          <p:cNvSpPr>
            <a:spLocks noGrp="1"/>
          </p:cNvSpPr>
          <p:nvPr>
            <p:ph idx="1"/>
          </p:nvPr>
        </p:nvSpPr>
        <p:spPr>
          <a:xfrm>
            <a:off x="221673" y="1052946"/>
            <a:ext cx="11831782" cy="5555672"/>
          </a:xfrm>
        </p:spPr>
        <p:txBody>
          <a:bodyPr>
            <a:normAutofit/>
          </a:bodyPr>
          <a:lstStyle/>
          <a:p>
            <a:pPr marL="0" lvl="0" indent="0">
              <a:buNone/>
            </a:pPr>
            <a:r>
              <a:rPr lang="en-US" b="1" dirty="0" smtClean="0"/>
              <a:t>C- </a:t>
            </a:r>
            <a:r>
              <a:rPr lang="en-US" b="1" dirty="0" smtClean="0">
                <a:latin typeface="Times New Roman" panose="02020603050405020304" pitchFamily="18" charset="0"/>
                <a:cs typeface="Times New Roman" panose="02020603050405020304" pitchFamily="18" charset="0"/>
              </a:rPr>
              <a:t>Register</a:t>
            </a:r>
            <a:r>
              <a:rPr lang="en-US" dirty="0">
                <a:latin typeface="Times New Roman" panose="02020603050405020304" pitchFamily="18" charset="0"/>
                <a:cs typeface="Times New Roman" panose="02020603050405020304" pitchFamily="18" charset="0"/>
              </a:rPr>
              <a:t>: </a:t>
            </a:r>
          </a:p>
          <a:p>
            <a:pPr marL="0" indent="0">
              <a:lnSpc>
                <a:spcPct val="150000"/>
              </a:lnSpc>
              <a:buNone/>
            </a:pPr>
            <a:r>
              <a:rPr lang="en-US" dirty="0">
                <a:solidFill>
                  <a:srgbClr val="FF0000"/>
                </a:solidFill>
              </a:rPr>
              <a:t>  </a:t>
            </a:r>
            <a:r>
              <a:rPr lang="en-US" dirty="0">
                <a:solidFill>
                  <a:srgbClr val="FF0000"/>
                </a:solidFill>
                <a:latin typeface="Times New Roman" panose="02020603050405020304" pitchFamily="18" charset="0"/>
                <a:cs typeface="Times New Roman" panose="02020603050405020304" pitchFamily="18" charset="0"/>
              </a:rPr>
              <a:t>Fast memory used for storing the numbers in processor that he wants to perform his calculations, the arithmetic and logic unit cannot perform any mathematical operation only after bringing the numbers that wants conducting operations on them to register</a:t>
            </a:r>
            <a:r>
              <a:rPr lang="en-US" dirty="0" smtClean="0">
                <a:solidFill>
                  <a:srgbClr val="FF0000"/>
                </a:solidFill>
                <a:latin typeface="Times New Roman" panose="02020603050405020304" pitchFamily="18" charset="0"/>
                <a:cs typeface="Times New Roman" panose="02020603050405020304" pitchFamily="18" charset="0"/>
              </a:rPr>
              <a:t>. </a:t>
            </a:r>
          </a:p>
          <a:p>
            <a:pPr marL="0" indent="0">
              <a:lnSpc>
                <a:spcPct val="150000"/>
              </a:lnSpc>
              <a:buNone/>
            </a:pPr>
            <a:r>
              <a:rPr lang="en-US" dirty="0" smtClean="0">
                <a:latin typeface="Times New Roman" panose="02020603050405020304" pitchFamily="18" charset="0"/>
                <a:cs typeface="Times New Roman" panose="02020603050405020304" pitchFamily="18" charset="0"/>
              </a:rPr>
              <a:t>The </a:t>
            </a:r>
            <a:r>
              <a:rPr lang="en-US" dirty="0">
                <a:latin typeface="Times New Roman" panose="02020603050405020304" pitchFamily="18" charset="0"/>
                <a:cs typeface="Times New Roman" panose="02020603050405020304" pitchFamily="18" charset="0"/>
              </a:rPr>
              <a:t>register size is very important because determined data size that can the computer conducting the calculating, the size can be 32 bit or 64 bit.  </a:t>
            </a:r>
          </a:p>
          <a:p>
            <a:pPr marL="0" indent="0">
              <a:lnSpc>
                <a:spcPct val="150000"/>
              </a:lnSpc>
              <a:buNone/>
            </a:pPr>
            <a:endParaRPr lang="en-US" dirty="0"/>
          </a:p>
        </p:txBody>
      </p:sp>
    </p:spTree>
    <p:extLst>
      <p:ext uri="{BB962C8B-B14F-4D97-AF65-F5344CB8AC3E}">
        <p14:creationId xmlns:p14="http://schemas.microsoft.com/office/powerpoint/2010/main" val="156214839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881784"/>
          </a:xfrm>
        </p:spPr>
        <p:txBody>
          <a:bodyPr>
            <a:normAutofit fontScale="90000"/>
          </a:bodyPr>
          <a:lstStyle/>
          <a:p>
            <a:pPr lvl="0" algn="ctr"/>
            <a:r>
              <a:rPr lang="en-US" b="1" dirty="0">
                <a:solidFill>
                  <a:prstClr val="black"/>
                </a:solidFill>
              </a:rPr>
              <a:t>2- </a:t>
            </a:r>
            <a:r>
              <a:rPr lang="en-US" b="1" dirty="0" smtClean="0">
                <a:solidFill>
                  <a:prstClr val="black"/>
                </a:solidFill>
                <a:latin typeface="Times New Roman" panose="02020603050405020304" pitchFamily="18" charset="0"/>
                <a:cs typeface="Times New Roman" panose="02020603050405020304" pitchFamily="18" charset="0"/>
              </a:rPr>
              <a:t>Memory</a:t>
            </a:r>
            <a:r>
              <a:rPr lang="en-US" b="1" dirty="0">
                <a:solidFill>
                  <a:prstClr val="black"/>
                </a:solidFill>
                <a:latin typeface="Times New Roman" panose="02020603050405020304" pitchFamily="18" charset="0"/>
                <a:cs typeface="Times New Roman" panose="02020603050405020304" pitchFamily="18" charset="0"/>
              </a:rPr>
              <a:t/>
            </a:r>
            <a:br>
              <a:rPr lang="en-US" b="1" dirty="0">
                <a:solidFill>
                  <a:prstClr val="black"/>
                </a:solidFill>
                <a:latin typeface="Times New Roman" panose="02020603050405020304" pitchFamily="18" charset="0"/>
                <a:cs typeface="Times New Roman" panose="02020603050405020304" pitchFamily="18" charset="0"/>
              </a:rPr>
            </a:br>
            <a:endParaRPr lang="en-US" dirty="0"/>
          </a:p>
        </p:txBody>
      </p:sp>
      <p:sp>
        <p:nvSpPr>
          <p:cNvPr id="3" name="Content Placeholder 2"/>
          <p:cNvSpPr>
            <a:spLocks noGrp="1"/>
          </p:cNvSpPr>
          <p:nvPr>
            <p:ph idx="1"/>
          </p:nvPr>
        </p:nvSpPr>
        <p:spPr>
          <a:xfrm>
            <a:off x="290945" y="1108364"/>
            <a:ext cx="11485419" cy="5444836"/>
          </a:xfrm>
        </p:spPr>
        <p:txBody>
          <a:bodyPr/>
          <a:lstStyle/>
          <a:p>
            <a:pPr marL="0" lvl="0" indent="0">
              <a:lnSpc>
                <a:spcPct val="150000"/>
              </a:lnSpc>
              <a:buNone/>
            </a:pPr>
            <a:r>
              <a:rPr lang="en-US" sz="2600" dirty="0" smtClean="0">
                <a:solidFill>
                  <a:prstClr val="black"/>
                </a:solidFill>
                <a:latin typeface="Times New Roman" panose="02020603050405020304" pitchFamily="18" charset="0"/>
                <a:cs typeface="Times New Roman" panose="02020603050405020304" pitchFamily="18" charset="0"/>
              </a:rPr>
              <a:t>Is </a:t>
            </a:r>
            <a:r>
              <a:rPr lang="en-US" sz="2600" dirty="0">
                <a:solidFill>
                  <a:prstClr val="black"/>
                </a:solidFill>
                <a:latin typeface="Times New Roman" panose="02020603050405020304" pitchFamily="18" charset="0"/>
                <a:cs typeface="Times New Roman" panose="02020603050405020304" pitchFamily="18" charset="0"/>
              </a:rPr>
              <a:t>like an electronic scratch pad inside the computer. When you launch a program it is loaded into and run form memory.  Data used by the program is also loaded into memory for fast access. </a:t>
            </a:r>
          </a:p>
          <a:p>
            <a:pPr marL="0" lvl="0" indent="0">
              <a:lnSpc>
                <a:spcPct val="150000"/>
              </a:lnSpc>
              <a:buNone/>
            </a:pPr>
            <a:r>
              <a:rPr lang="en-US" sz="2600" dirty="0">
                <a:solidFill>
                  <a:prstClr val="black"/>
                </a:solidFill>
                <a:latin typeface="Times New Roman" panose="02020603050405020304" pitchFamily="18" charset="0"/>
                <a:cs typeface="Times New Roman" panose="02020603050405020304" pitchFamily="18" charset="0"/>
              </a:rPr>
              <a:t>   As new data is entered into the computer it is also stored in memory _ but only temporarily. The most common type of memory is called random access memory, or RAM.</a:t>
            </a:r>
          </a:p>
        </p:txBody>
      </p:sp>
    </p:spTree>
    <p:extLst>
      <p:ext uri="{BB962C8B-B14F-4D97-AF65-F5344CB8AC3E}">
        <p14:creationId xmlns:p14="http://schemas.microsoft.com/office/powerpoint/2010/main" val="419986890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277091"/>
            <a:ext cx="10515600" cy="1371599"/>
          </a:xfrm>
        </p:spPr>
        <p:txBody>
          <a:bodyPr>
            <a:normAutofit/>
          </a:bodyPr>
          <a:lstStyle/>
          <a:p>
            <a:pPr lvl="0"/>
            <a:r>
              <a:rPr lang="en-US" dirty="0" smtClean="0"/>
              <a:t>3- </a:t>
            </a:r>
            <a:r>
              <a:rPr lang="en-US" b="1" dirty="0" smtClean="0">
                <a:solidFill>
                  <a:srgbClr val="00B0F0"/>
                </a:solidFill>
              </a:rPr>
              <a:t>Input and output devices (I\O devices):</a:t>
            </a:r>
            <a:r>
              <a:rPr lang="en-US" dirty="0" smtClean="0">
                <a:solidFill>
                  <a:srgbClr val="00B0F0"/>
                </a:solidFill>
              </a:rPr>
              <a:t/>
            </a:r>
            <a:br>
              <a:rPr lang="en-US" dirty="0" smtClean="0">
                <a:solidFill>
                  <a:srgbClr val="00B0F0"/>
                </a:solidFill>
              </a:rPr>
            </a:br>
            <a:endParaRPr lang="en-US" dirty="0">
              <a:solidFill>
                <a:srgbClr val="00B0F0"/>
              </a:solidFill>
            </a:endParaRPr>
          </a:p>
        </p:txBody>
      </p:sp>
      <p:sp>
        <p:nvSpPr>
          <p:cNvPr id="3" name="Content Placeholder 2"/>
          <p:cNvSpPr>
            <a:spLocks noGrp="1"/>
          </p:cNvSpPr>
          <p:nvPr>
            <p:ph idx="1"/>
          </p:nvPr>
        </p:nvSpPr>
        <p:spPr>
          <a:xfrm>
            <a:off x="838200" y="1648691"/>
            <a:ext cx="10515600" cy="5334000"/>
          </a:xfrm>
        </p:spPr>
        <p:txBody>
          <a:bodyPr/>
          <a:lstStyle/>
          <a:p>
            <a:pPr lvl="0">
              <a:lnSpc>
                <a:spcPct val="150000"/>
              </a:lnSpc>
            </a:pPr>
            <a:r>
              <a:rPr lang="en-US" dirty="0" smtClean="0">
                <a:latin typeface="Times New Roman" panose="02020603050405020304" pitchFamily="18" charset="0"/>
                <a:cs typeface="Times New Roman" panose="02020603050405020304" pitchFamily="18" charset="0"/>
              </a:rPr>
              <a:t>A </a:t>
            </a:r>
            <a:r>
              <a:rPr lang="en-US" dirty="0">
                <a:latin typeface="Times New Roman" panose="02020603050405020304" pitchFamily="18" charset="0"/>
                <a:cs typeface="Times New Roman" panose="02020603050405020304" pitchFamily="18" charset="0"/>
              </a:rPr>
              <a:t>computer would be useless if you could not interact with it because the machine could not receive instruction or deliver the results of its work. </a:t>
            </a:r>
            <a:endParaRPr lang="en-US" dirty="0" smtClean="0">
              <a:latin typeface="Times New Roman" panose="02020603050405020304" pitchFamily="18" charset="0"/>
              <a:cs typeface="Times New Roman" panose="02020603050405020304" pitchFamily="18" charset="0"/>
            </a:endParaRPr>
          </a:p>
          <a:p>
            <a:pPr lvl="0">
              <a:lnSpc>
                <a:spcPct val="150000"/>
              </a:lnSpc>
            </a:pPr>
            <a:r>
              <a:rPr lang="en-US" b="1" dirty="0" smtClean="0">
                <a:solidFill>
                  <a:srgbClr val="FF0000"/>
                </a:solidFill>
                <a:latin typeface="Times New Roman" panose="02020603050405020304" pitchFamily="18" charset="0"/>
                <a:cs typeface="Times New Roman" panose="02020603050405020304" pitchFamily="18" charset="0"/>
              </a:rPr>
              <a:t>Input </a:t>
            </a:r>
            <a:r>
              <a:rPr lang="en-US" b="1" dirty="0">
                <a:solidFill>
                  <a:srgbClr val="FF0000"/>
                </a:solidFill>
                <a:latin typeface="Times New Roman" panose="02020603050405020304" pitchFamily="18" charset="0"/>
                <a:cs typeface="Times New Roman" panose="02020603050405020304" pitchFamily="18" charset="0"/>
              </a:rPr>
              <a:t>devices</a:t>
            </a:r>
            <a:r>
              <a:rPr lang="en-US" dirty="0">
                <a:solidFill>
                  <a:srgbClr val="FF0000"/>
                </a:solidFill>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accept data and instructions from the users or from another computer system (such as a computer on the Internet). </a:t>
            </a:r>
            <a:endParaRPr lang="en-US" dirty="0" smtClean="0">
              <a:latin typeface="Times New Roman" panose="02020603050405020304" pitchFamily="18" charset="0"/>
              <a:cs typeface="Times New Roman" panose="02020603050405020304" pitchFamily="18" charset="0"/>
            </a:endParaRPr>
          </a:p>
          <a:p>
            <a:pPr lvl="0">
              <a:lnSpc>
                <a:spcPct val="150000"/>
              </a:lnSpc>
            </a:pPr>
            <a:r>
              <a:rPr lang="en-US" b="1" dirty="0" smtClean="0">
                <a:solidFill>
                  <a:srgbClr val="FF0000"/>
                </a:solidFill>
                <a:latin typeface="Times New Roman" panose="02020603050405020304" pitchFamily="18" charset="0"/>
                <a:cs typeface="Times New Roman" panose="02020603050405020304" pitchFamily="18" charset="0"/>
              </a:rPr>
              <a:t>Output </a:t>
            </a:r>
            <a:r>
              <a:rPr lang="en-US" b="1" dirty="0">
                <a:solidFill>
                  <a:srgbClr val="FF0000"/>
                </a:solidFill>
                <a:latin typeface="Times New Roman" panose="02020603050405020304" pitchFamily="18" charset="0"/>
                <a:cs typeface="Times New Roman" panose="02020603050405020304" pitchFamily="18" charset="0"/>
              </a:rPr>
              <a:t>devices</a:t>
            </a:r>
            <a:r>
              <a:rPr lang="en-US" dirty="0">
                <a:solidFill>
                  <a:srgbClr val="FF0000"/>
                </a:solidFill>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return </a:t>
            </a:r>
            <a:r>
              <a:rPr lang="en-US" dirty="0" smtClean="0">
                <a:latin typeface="Times New Roman" panose="02020603050405020304" pitchFamily="18" charset="0"/>
                <a:cs typeface="Times New Roman" panose="02020603050405020304" pitchFamily="18" charset="0"/>
              </a:rPr>
              <a:t>processed </a:t>
            </a:r>
            <a:r>
              <a:rPr lang="en-US" dirty="0">
                <a:latin typeface="Times New Roman" panose="02020603050405020304" pitchFamily="18" charset="0"/>
                <a:cs typeface="Times New Roman" panose="02020603050405020304" pitchFamily="18" charset="0"/>
              </a:rPr>
              <a:t>data to the user or to another computer system.</a:t>
            </a:r>
          </a:p>
          <a:p>
            <a:pPr marL="0" indent="0">
              <a:buNone/>
            </a:pPr>
            <a:endParaRPr lang="en-US" dirty="0"/>
          </a:p>
          <a:p>
            <a:pPr marL="0" indent="0">
              <a:buNone/>
            </a:pPr>
            <a:endParaRPr lang="en-US" dirty="0"/>
          </a:p>
        </p:txBody>
      </p:sp>
    </p:spTree>
    <p:extLst>
      <p:ext uri="{BB962C8B-B14F-4D97-AF65-F5344CB8AC3E}">
        <p14:creationId xmlns:p14="http://schemas.microsoft.com/office/powerpoint/2010/main" val="2668213886"/>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495</TotalTime>
  <Words>1711</Words>
  <Application>Microsoft Office PowerPoint</Application>
  <PresentationFormat>Widescreen</PresentationFormat>
  <Paragraphs>100</Paragraphs>
  <Slides>23</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23</vt:i4>
      </vt:variant>
    </vt:vector>
  </HeadingPairs>
  <TitlesOfParts>
    <vt:vector size="29" baseType="lpstr">
      <vt:lpstr>Arial</vt:lpstr>
      <vt:lpstr>Calibri</vt:lpstr>
      <vt:lpstr>Calibri Light</vt:lpstr>
      <vt:lpstr>Helvetica</vt:lpstr>
      <vt:lpstr>Times New Roman</vt:lpstr>
      <vt:lpstr>Office Theme</vt:lpstr>
      <vt:lpstr>PowerPoint Presentation</vt:lpstr>
      <vt:lpstr>Computer Architecture   </vt:lpstr>
      <vt:lpstr>PowerPoint Presentation</vt:lpstr>
      <vt:lpstr>Central Processing Unit(CPU)</vt:lpstr>
      <vt:lpstr>Parts of CPU</vt:lpstr>
      <vt:lpstr>B- Control Unit </vt:lpstr>
      <vt:lpstr>Parts of CPU</vt:lpstr>
      <vt:lpstr>2- Memory </vt:lpstr>
      <vt:lpstr>3- Input and output devices (I\O devices): </vt:lpstr>
      <vt:lpstr>4- Storage device</vt:lpstr>
      <vt:lpstr>There are three major distinctions between storage and memory:</vt:lpstr>
      <vt:lpstr>The Bus </vt:lpstr>
      <vt:lpstr>The Data Bus  </vt:lpstr>
      <vt:lpstr>PowerPoint Presentation</vt:lpstr>
      <vt:lpstr>The Address Bus </vt:lpstr>
      <vt:lpstr>Machine Cycles  </vt:lpstr>
      <vt:lpstr> At this point, the CPU is ready to begin the execution cycle: </vt:lpstr>
      <vt:lpstr>Mother Board </vt:lpstr>
      <vt:lpstr>Mother Board </vt:lpstr>
      <vt:lpstr>Ports</vt:lpstr>
      <vt:lpstr>Ports</vt:lpstr>
      <vt:lpstr>Ports</vt:lpstr>
      <vt:lpstr>Interface</vt:lpstr>
    </vt:vector>
  </TitlesOfParts>
  <Company>SACC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Maher</dc:creator>
  <cp:lastModifiedBy>Maher</cp:lastModifiedBy>
  <cp:revision>30</cp:revision>
  <dcterms:created xsi:type="dcterms:W3CDTF">2023-12-01T17:39:41Z</dcterms:created>
  <dcterms:modified xsi:type="dcterms:W3CDTF">2024-11-25T10:28:25Z</dcterms:modified>
</cp:coreProperties>
</file>