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2" r:id="rId3"/>
    <p:sldId id="264" r:id="rId4"/>
    <p:sldId id="273" r:id="rId5"/>
    <p:sldId id="265" r:id="rId6"/>
    <p:sldId id="266" r:id="rId7"/>
    <p:sldId id="267" r:id="rId8"/>
    <p:sldId id="268" r:id="rId9"/>
    <p:sldId id="269" r:id="rId10"/>
    <p:sldId id="27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0AAE73-FDBB-4DE1-B92D-DDDA45BB3F81}"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4221738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AAE73-FDBB-4DE1-B92D-DDDA45BB3F81}"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3111443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AAE73-FDBB-4DE1-B92D-DDDA45BB3F81}"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402971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AAE73-FDBB-4DE1-B92D-DDDA45BB3F81}"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2590096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A0AAE73-FDBB-4DE1-B92D-DDDA45BB3F81}"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71396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0AAE73-FDBB-4DE1-B92D-DDDA45BB3F81}" type="datetimeFigureOut">
              <a:rPr lang="en-US" smtClean="0"/>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1179821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0AAE73-FDBB-4DE1-B92D-DDDA45BB3F81}" type="datetimeFigureOut">
              <a:rPr lang="en-US" smtClean="0"/>
              <a:t>12/11/2024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3660563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0AAE73-FDBB-4DE1-B92D-DDDA45BB3F81}" type="datetimeFigureOut">
              <a:rPr lang="en-US" smtClean="0"/>
              <a:t>12/11/2024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3159685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0AAE73-FDBB-4DE1-B92D-DDDA45BB3F81}" type="datetimeFigureOut">
              <a:rPr lang="en-US" smtClean="0"/>
              <a:t>12/11/2024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421950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0AAE73-FDBB-4DE1-B92D-DDDA45BB3F81}" type="datetimeFigureOut">
              <a:rPr lang="en-US" smtClean="0"/>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2422046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0AAE73-FDBB-4DE1-B92D-DDDA45BB3F81}" type="datetimeFigureOut">
              <a:rPr lang="en-US" smtClean="0"/>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DE197-3562-47AE-AF63-A3DFA76AE26C}" type="slidenum">
              <a:rPr lang="en-US" smtClean="0"/>
              <a:t>‹#›</a:t>
            </a:fld>
            <a:endParaRPr lang="en-US"/>
          </a:p>
        </p:txBody>
      </p:sp>
    </p:spTree>
    <p:extLst>
      <p:ext uri="{BB962C8B-B14F-4D97-AF65-F5344CB8AC3E}">
        <p14:creationId xmlns:p14="http://schemas.microsoft.com/office/powerpoint/2010/main" val="1441153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AAE73-FDBB-4DE1-B92D-DDDA45BB3F81}" type="datetimeFigureOut">
              <a:rPr lang="en-US" smtClean="0"/>
              <a:t>12/11/2024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DE197-3562-47AE-AF63-A3DFA76AE26C}" type="slidenum">
              <a:rPr lang="en-US" smtClean="0"/>
              <a:t>‹#›</a:t>
            </a:fld>
            <a:endParaRPr lang="en-US"/>
          </a:p>
        </p:txBody>
      </p:sp>
    </p:spTree>
    <p:extLst>
      <p:ext uri="{BB962C8B-B14F-4D97-AF65-F5344CB8AC3E}">
        <p14:creationId xmlns:p14="http://schemas.microsoft.com/office/powerpoint/2010/main" val="1517778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Non-volatile_memory" TargetMode="External"/><Relationship Id="rId2" Type="http://schemas.openxmlformats.org/officeDocument/2006/relationships/hyperlink" Target="http://en.wikipedia.org/wiki/EEPROM" TargetMode="External"/><Relationship Id="rId1" Type="http://schemas.openxmlformats.org/officeDocument/2006/relationships/slideLayout" Target="../slideLayouts/slideLayout2.xml"/><Relationship Id="rId5" Type="http://schemas.openxmlformats.org/officeDocument/2006/relationships/hyperlink" Target="http://en.wikipedia.org/wiki/Access_time" TargetMode="External"/><Relationship Id="rId4" Type="http://schemas.openxmlformats.org/officeDocument/2006/relationships/hyperlink" Target="http://en.wikipedia.org/wiki/Computer_storag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5527" y="221673"/>
            <a:ext cx="11610109" cy="6192982"/>
          </a:xfrm>
        </p:spPr>
        <p:txBody>
          <a:bodyPr>
            <a:normAutofit lnSpcReduction="10000"/>
          </a:bodyPr>
          <a:lstStyle/>
          <a:p>
            <a:pPr algn="r"/>
            <a:r>
              <a:rPr lang="ar-IQ" sz="3600" b="1" cap="all" dirty="0" smtClean="0">
                <a:solidFill>
                  <a:srgbClr val="FF0000"/>
                </a:solidFill>
              </a:rPr>
              <a:t>جامعة بغداد</a:t>
            </a:r>
          </a:p>
          <a:p>
            <a:pPr algn="r"/>
            <a:r>
              <a:rPr lang="ar-IQ" sz="3600" b="1" cap="all" dirty="0" smtClean="0">
                <a:solidFill>
                  <a:srgbClr val="FF0000"/>
                </a:solidFill>
              </a:rPr>
              <a:t>كلية التربية للعلوم الصرفة/ابن الهيثم</a:t>
            </a:r>
          </a:p>
          <a:p>
            <a:pPr algn="r"/>
            <a:r>
              <a:rPr lang="ar-IQ" sz="3600" b="1" cap="all" dirty="0" smtClean="0">
                <a:solidFill>
                  <a:srgbClr val="FF0000"/>
                </a:solidFill>
              </a:rPr>
              <a:t>قسم علوم الحاسبات</a:t>
            </a:r>
          </a:p>
          <a:p>
            <a:pPr algn="r"/>
            <a:r>
              <a:rPr lang="ar-IQ" sz="3600" b="1" cap="all" dirty="0" smtClean="0">
                <a:solidFill>
                  <a:srgbClr val="FF0000"/>
                </a:solidFill>
              </a:rPr>
              <a:t>المرحلة الاولى</a:t>
            </a:r>
          </a:p>
          <a:p>
            <a:pPr algn="r"/>
            <a:endParaRPr lang="en-US" sz="3600" b="1" cap="all" dirty="0" smtClean="0">
              <a:solidFill>
                <a:srgbClr val="FF0000"/>
              </a:solidFill>
            </a:endParaRPr>
          </a:p>
          <a:p>
            <a:r>
              <a:rPr lang="ar-SA" sz="3600" b="1" cap="all" dirty="0" smtClean="0">
                <a:solidFill>
                  <a:srgbClr val="FF0000"/>
                </a:solidFill>
              </a:rPr>
              <a:t>تركيـــــب </a:t>
            </a:r>
            <a:r>
              <a:rPr lang="ar-SA" sz="3600" b="1" cap="all" dirty="0" smtClean="0">
                <a:solidFill>
                  <a:srgbClr val="FF0000"/>
                </a:solidFill>
              </a:rPr>
              <a:t>الحاســـــــــــــو</a:t>
            </a:r>
            <a:r>
              <a:rPr lang="ar-IQ" sz="3600" b="1" cap="all" dirty="0">
                <a:solidFill>
                  <a:srgbClr val="FF0000"/>
                </a:solidFill>
              </a:rPr>
              <a:t>ب</a:t>
            </a:r>
            <a:endParaRPr lang="en-US" sz="3600" cap="all" dirty="0" smtClean="0">
              <a:solidFill>
                <a:srgbClr val="FF0000"/>
              </a:solidFill>
            </a:endParaRPr>
          </a:p>
          <a:p>
            <a:r>
              <a:rPr lang="en-US" sz="4000" cap="all" dirty="0" smtClean="0">
                <a:solidFill>
                  <a:srgbClr val="FF0000"/>
                </a:solidFill>
                <a:cs typeface="+mj-cs"/>
              </a:rPr>
              <a:t>202</a:t>
            </a:r>
            <a:r>
              <a:rPr lang="ar-IQ" sz="4000" cap="all" dirty="0" smtClean="0">
                <a:solidFill>
                  <a:srgbClr val="FF0000"/>
                </a:solidFill>
                <a:cs typeface="+mj-cs"/>
              </a:rPr>
              <a:t>5</a:t>
            </a:r>
            <a:r>
              <a:rPr lang="en-US" sz="4000" cap="all" dirty="0" smtClean="0">
                <a:solidFill>
                  <a:srgbClr val="FF0000"/>
                </a:solidFill>
                <a:cs typeface="+mj-cs"/>
              </a:rPr>
              <a:t>-202</a:t>
            </a:r>
            <a:r>
              <a:rPr lang="ar-IQ" sz="4000" cap="all" dirty="0" smtClean="0">
                <a:solidFill>
                  <a:srgbClr val="FF0000"/>
                </a:solidFill>
                <a:cs typeface="+mj-cs"/>
              </a:rPr>
              <a:t>4</a:t>
            </a:r>
            <a:endParaRPr lang="ar-IQ" sz="3200" cap="all" dirty="0" smtClean="0">
              <a:solidFill>
                <a:srgbClr val="FF0000"/>
              </a:solidFill>
              <a:cs typeface="+mj-cs"/>
            </a:endParaRPr>
          </a:p>
          <a:p>
            <a:r>
              <a:rPr lang="ar-IQ" sz="4000" cap="all" dirty="0">
                <a:solidFill>
                  <a:srgbClr val="FF0000"/>
                </a:solidFill>
                <a:cs typeface="+mj-cs"/>
              </a:rPr>
              <a:t>المحاضرة </a:t>
            </a:r>
            <a:r>
              <a:rPr lang="ar-IQ" sz="4000" cap="all" dirty="0" smtClean="0">
                <a:solidFill>
                  <a:srgbClr val="FF0000"/>
                </a:solidFill>
                <a:cs typeface="+mj-cs"/>
              </a:rPr>
              <a:t>الثالثة</a:t>
            </a:r>
          </a:p>
          <a:p>
            <a:pPr>
              <a:lnSpc>
                <a:spcPct val="100000"/>
              </a:lnSpc>
            </a:pPr>
            <a:r>
              <a:rPr lang="en-US" sz="4000" cap="all" dirty="0">
                <a:solidFill>
                  <a:srgbClr val="FF0000"/>
                </a:solidFill>
                <a:cs typeface="+mj-cs"/>
              </a:rPr>
              <a:t>TYPES OF MEMORY</a:t>
            </a:r>
            <a:endParaRPr lang="ar-IQ" sz="4000" cap="all" dirty="0">
              <a:solidFill>
                <a:srgbClr val="FF0000"/>
              </a:solidFill>
              <a:cs typeface="+mj-cs"/>
            </a:endParaRPr>
          </a:p>
          <a:p>
            <a:r>
              <a:rPr lang="ar-IQ" sz="4000" cap="all" dirty="0">
                <a:solidFill>
                  <a:srgbClr val="FF0000"/>
                </a:solidFill>
                <a:cs typeface="+mj-cs"/>
              </a:rPr>
              <a:t>أ.م. سميره شمس</a:t>
            </a:r>
            <a:endParaRPr lang="en-US" sz="4000" cap="all" dirty="0">
              <a:solidFill>
                <a:srgbClr val="FF0000"/>
              </a:solidFill>
              <a:cs typeface="+mj-cs"/>
            </a:endParaRPr>
          </a:p>
        </p:txBody>
      </p:sp>
    </p:spTree>
    <p:extLst>
      <p:ext uri="{BB962C8B-B14F-4D97-AF65-F5344CB8AC3E}">
        <p14:creationId xmlns:p14="http://schemas.microsoft.com/office/powerpoint/2010/main" val="1526282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00B0F0"/>
                </a:solidFill>
                <a:latin typeface="Times New Roman" panose="02020603050405020304" pitchFamily="18" charset="0"/>
                <a:cs typeface="Times New Roman" panose="02020603050405020304" pitchFamily="18" charset="0"/>
              </a:rPr>
              <a:t>Compare between Bios and CMOS</a:t>
            </a:r>
            <a:endParaRPr lang="en-US" sz="3600"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49382" y="1482436"/>
            <a:ext cx="11845636" cy="5112327"/>
          </a:xfrm>
        </p:spPr>
        <p:txBody>
          <a:bodyPr>
            <a:normAutofit/>
          </a:bodyPr>
          <a:lstStyle/>
          <a:p>
            <a:pPr marL="0" marR="0" indent="-360045">
              <a:lnSpc>
                <a:spcPct val="150000"/>
              </a:lnSpc>
              <a:spcBef>
                <a:spcPts val="0"/>
              </a:spcBef>
              <a:spcAft>
                <a:spcPts val="1000"/>
              </a:spcAft>
            </a:pPr>
            <a:r>
              <a:rPr lang="en-US" sz="2400" b="1" dirty="0">
                <a:solidFill>
                  <a:srgbClr val="92D050"/>
                </a:solidFill>
                <a:latin typeface="Times New Roman" panose="02020603050405020304" pitchFamily="18" charset="0"/>
                <a:ea typeface="Calibri" panose="020F0502020204030204" pitchFamily="34" charset="0"/>
                <a:cs typeface="Arial" panose="020B0604020202020204" pitchFamily="34" charset="0"/>
              </a:rPr>
              <a:t>CMOS Chip</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a:t>
            </a:r>
            <a:endParaRPr lang="en-US" sz="24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 </a:t>
            </a:r>
            <a:r>
              <a:rPr lang="en-US" dirty="0">
                <a:latin typeface="Times New Roman" panose="02020603050405020304" pitchFamily="18" charset="0"/>
                <a:ea typeface="Calibri" panose="020F0502020204030204" pitchFamily="34" charset="0"/>
                <a:cs typeface="Arial" panose="020B0604020202020204" pitchFamily="34" charset="0"/>
              </a:rPr>
              <a:t>Store the information needed by the BIOS, such as the size of disks and so on and need a battery to retain its contents</a:t>
            </a:r>
            <a:r>
              <a:rPr lang="en-US" sz="2400" dirty="0">
                <a:latin typeface="Times New Roman" panose="02020603050405020304" pitchFamily="18" charset="0"/>
                <a:ea typeface="Calibri" panose="020F0502020204030204" pitchFamily="34" charset="0"/>
                <a:cs typeface="Arial" panose="020B0604020202020204" pitchFamily="34" charset="0"/>
              </a:rPr>
              <a:t>.</a:t>
            </a:r>
            <a:r>
              <a:rPr lang="en-US" sz="2400" dirty="0">
                <a:latin typeface="Calibri" panose="020F0502020204030204" pitchFamily="34" charset="0"/>
                <a:ea typeface="Calibri" panose="020F0502020204030204" pitchFamily="34" charset="0"/>
                <a:cs typeface="Arial" panose="020B0604020202020204" pitchFamily="34" charset="0"/>
              </a:rPr>
              <a:t> </a:t>
            </a:r>
            <a:r>
              <a:rPr lang="en-US" sz="2400" b="1" dirty="0">
                <a:latin typeface="Times New Roman" panose="02020603050405020304" pitchFamily="18" charset="0"/>
                <a:ea typeface="Calibri" panose="020F0502020204030204" pitchFamily="34" charset="0"/>
                <a:cs typeface="Arial" panose="020B0604020202020204" pitchFamily="34"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marL="0" indent="-360045">
              <a:lnSpc>
                <a:spcPct val="150000"/>
              </a:lnSpc>
              <a:spcBef>
                <a:spcPts val="0"/>
              </a:spcBef>
              <a:spcAft>
                <a:spcPts val="1000"/>
              </a:spcAft>
            </a:pPr>
            <a:r>
              <a:rPr lang="en-US" sz="2400" b="1" dirty="0">
                <a:solidFill>
                  <a:srgbClr val="92D050"/>
                </a:solidFill>
                <a:latin typeface="Times New Roman" panose="02020603050405020304" pitchFamily="18" charset="0"/>
                <a:ea typeface="Calibri" panose="020F0502020204030204" pitchFamily="34" charset="0"/>
                <a:cs typeface="Arial" panose="020B0604020202020204" pitchFamily="34" charset="0"/>
              </a:rPr>
              <a:t>BIOS chip:   </a:t>
            </a:r>
          </a:p>
          <a:p>
            <a:pPr marL="0" marR="0" indent="0">
              <a:lnSpc>
                <a:spcPct val="150000"/>
              </a:lnSpc>
              <a:spcBef>
                <a:spcPts val="0"/>
              </a:spcBef>
              <a:spcAft>
                <a:spcPts val="1000"/>
              </a:spcAft>
              <a:buNone/>
            </a:pPr>
            <a:r>
              <a:rPr lang="en-US" dirty="0">
                <a:latin typeface="Times New Roman" panose="02020603050405020304" pitchFamily="18" charset="0"/>
                <a:ea typeface="Calibri" panose="020F0502020204030204" pitchFamily="34" charset="0"/>
                <a:cs typeface="Arial" panose="020B0604020202020204" pitchFamily="34" charset="0"/>
              </a:rPr>
              <a:t>Store BIOS system which return at the beginning of the computer the next time and do not need a battery to retain its contents.</a:t>
            </a:r>
          </a:p>
          <a:p>
            <a:pPr marR="0" indent="0">
              <a:lnSpc>
                <a:spcPct val="150000"/>
              </a:lnSpc>
              <a:spcBef>
                <a:spcPts val="0"/>
              </a:spcBef>
              <a:spcAft>
                <a:spcPts val="1000"/>
              </a:spcAft>
              <a:buNone/>
            </a:pPr>
            <a:endParaRPr lang="en-US" dirty="0">
              <a:latin typeface="Times New Roman" panose="02020603050405020304" pitchFamily="18"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610417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673" y="0"/>
            <a:ext cx="11693236" cy="1925782"/>
          </a:xfrm>
        </p:spPr>
        <p:txBody>
          <a:bodyPr>
            <a:normAutofit/>
          </a:bodyPr>
          <a:lstStyle/>
          <a:p>
            <a:r>
              <a:rPr lang="en-US" dirty="0" smtClean="0">
                <a:solidFill>
                  <a:srgbClr val="00B0F0"/>
                </a:solidFill>
                <a:latin typeface="Times New Roman" panose="02020603050405020304" pitchFamily="18" charset="0"/>
                <a:ea typeface="Times New Roman" panose="02020603050405020304" pitchFamily="18" charset="0"/>
              </a:rPr>
              <a:t>TYPES OF MEMORY</a:t>
            </a:r>
            <a:r>
              <a:rPr lang="en-US" dirty="0" smtClean="0"/>
              <a:t/>
            </a:r>
            <a:br>
              <a:rPr lang="en-US" dirty="0" smtClean="0"/>
            </a:br>
            <a:endParaRPr lang="en-US" dirty="0"/>
          </a:p>
        </p:txBody>
      </p:sp>
      <p:sp>
        <p:nvSpPr>
          <p:cNvPr id="3" name="Subtitle 2"/>
          <p:cNvSpPr>
            <a:spLocks noGrp="1"/>
          </p:cNvSpPr>
          <p:nvPr>
            <p:ph type="subTitle" idx="1"/>
          </p:nvPr>
        </p:nvSpPr>
        <p:spPr>
          <a:xfrm>
            <a:off x="221673" y="1149927"/>
            <a:ext cx="11693236" cy="5334000"/>
          </a:xfrm>
        </p:spPr>
        <p:txBody>
          <a:bodyPr>
            <a:normAutofit fontScale="92500" lnSpcReduction="20000"/>
          </a:bodyPr>
          <a:lstStyle/>
          <a:p>
            <a:pPr lvl="0" indent="-228600" algn="l">
              <a:lnSpc>
                <a:spcPct val="150000"/>
              </a:lnSpc>
              <a:spcBef>
                <a:spcPts val="0"/>
              </a:spcBef>
              <a:spcAft>
                <a:spcPts val="1000"/>
              </a:spcAft>
              <a:buFont typeface="Arial" panose="020B0604020202020204" pitchFamily="34" charset="0"/>
              <a:buChar char="•"/>
            </a:pPr>
            <a:r>
              <a:rPr lang="en-US" sz="2000" i="1" dirty="0">
                <a:solidFill>
                  <a:prstClr val="black"/>
                </a:solidFill>
                <a:latin typeface="Times New Roman" panose="02020603050405020304" pitchFamily="18" charset="0"/>
                <a:ea typeface="Calibri" panose="020F0502020204030204" pitchFamily="34" charset="0"/>
                <a:cs typeface="Arial" panose="020B0604020202020204" pitchFamily="34" charset="0"/>
              </a:rPr>
              <a:t>1- </a:t>
            </a:r>
            <a:r>
              <a:rPr lang="en-US" sz="2500" i="1" dirty="0">
                <a:solidFill>
                  <a:srgbClr val="FF0000"/>
                </a:solidFill>
                <a:latin typeface="Times New Roman" panose="02020603050405020304" pitchFamily="18" charset="0"/>
                <a:ea typeface="Calibri" panose="020F0502020204030204" pitchFamily="34" charset="0"/>
                <a:cs typeface="Arial" panose="020B0604020202020204" pitchFamily="34" charset="0"/>
              </a:rPr>
              <a:t>Random Access Memory (RAM</a:t>
            </a:r>
            <a:r>
              <a:rPr lang="en-US" sz="2600" i="1" dirty="0">
                <a:solidFill>
                  <a:srgbClr val="FF0000"/>
                </a:solidFill>
                <a:latin typeface="Times New Roman" panose="02020603050405020304" pitchFamily="18" charset="0"/>
                <a:ea typeface="Calibri" panose="020F0502020204030204" pitchFamily="34" charset="0"/>
                <a:cs typeface="Arial" panose="020B0604020202020204" pitchFamily="34" charset="0"/>
              </a:rPr>
              <a:t>):</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sz="2600" dirty="0">
                <a:solidFill>
                  <a:prstClr val="black"/>
                </a:solidFill>
                <a:latin typeface="Times New Roman" panose="02020603050405020304" pitchFamily="18" charset="0"/>
                <a:ea typeface="Calibri" panose="020F0502020204030204" pitchFamily="34" charset="0"/>
                <a:cs typeface="Arial" panose="020B0604020202020204" pitchFamily="34" charset="0"/>
              </a:rPr>
              <a:t>The main memory in a computer. It keeps system software, programs and data, which are need when the computer is working. It is a volatile memory.</a:t>
            </a:r>
            <a:endParaRPr lang="en-US" sz="26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just">
              <a:lnSpc>
                <a:spcPct val="150000"/>
              </a:lnSpc>
              <a:spcBef>
                <a:spcPts val="0"/>
              </a:spcBef>
              <a:spcAft>
                <a:spcPts val="1000"/>
              </a:spcAft>
            </a:pPr>
            <a:r>
              <a:rPr lang="en-US" sz="2600" dirty="0">
                <a:solidFill>
                  <a:prstClr val="black"/>
                </a:solidFill>
                <a:latin typeface="Times New Roman" panose="02020603050405020304" pitchFamily="18" charset="0"/>
                <a:ea typeface="Calibri" panose="020F0502020204030204" pitchFamily="34" charset="0"/>
                <a:cs typeface="Arial" panose="020B0604020202020204" pitchFamily="34" charset="0"/>
              </a:rPr>
              <a:t>RAM is divided into same sized locations that each of them has a unique address.</a:t>
            </a:r>
            <a:endParaRPr lang="en-US" sz="26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just">
              <a:lnSpc>
                <a:spcPct val="150000"/>
              </a:lnSpc>
              <a:spcBef>
                <a:spcPts val="0"/>
              </a:spcBef>
              <a:spcAft>
                <a:spcPts val="1000"/>
              </a:spcAft>
            </a:pPr>
            <a:r>
              <a:rPr lang="en-US" sz="3000" dirty="0">
                <a:solidFill>
                  <a:srgbClr val="00B050"/>
                </a:solidFill>
                <a:latin typeface="Times New Roman" panose="02020603050405020304" pitchFamily="18" charset="0"/>
                <a:ea typeface="Calibri" panose="020F0502020204030204" pitchFamily="34" charset="0"/>
                <a:cs typeface="Arial" panose="020B0604020202020204" pitchFamily="34" charset="0"/>
              </a:rPr>
              <a:t>There are two type of RAM</a:t>
            </a:r>
            <a:r>
              <a:rPr lang="en-US" sz="3000" dirty="0">
                <a:solidFill>
                  <a:prstClr val="black"/>
                </a:solidFill>
                <a:latin typeface="Times New Roman" panose="02020603050405020304" pitchFamily="18" charset="0"/>
                <a:ea typeface="Calibri" panose="020F0502020204030204" pitchFamily="34" charset="0"/>
                <a:cs typeface="Arial" panose="020B0604020202020204" pitchFamily="34" charset="0"/>
              </a:rPr>
              <a:t>:</a:t>
            </a:r>
            <a:endParaRPr lang="en-US" sz="3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Bef>
                <a:spcPts val="0"/>
              </a:spcBef>
              <a:buFont typeface="Symbol" panose="05050102010706020507" pitchFamily="18" charset="2"/>
              <a:buChar char=""/>
            </a:pPr>
            <a:r>
              <a:rPr lang="en-US" sz="2800" dirty="0">
                <a:solidFill>
                  <a:srgbClr val="FF0000"/>
                </a:solidFill>
                <a:latin typeface="Times New Roman" panose="02020603050405020304" pitchFamily="18" charset="0"/>
                <a:ea typeface="Calibri" panose="020F0502020204030204" pitchFamily="34" charset="0"/>
                <a:cs typeface="Arial" panose="020B0604020202020204" pitchFamily="34" charset="0"/>
              </a:rPr>
              <a:t>Dynamic RAM (DRAM): </a:t>
            </a:r>
            <a:endParaRPr lang="en-US" sz="28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228600" lvl="0" algn="just">
              <a:lnSpc>
                <a:spcPct val="150000"/>
              </a:lnSpc>
              <a:spcBef>
                <a:spcPts val="0"/>
              </a:spcBef>
            </a:pPr>
            <a:r>
              <a:rPr lang="en-US" sz="2200" dirty="0">
                <a:solidFill>
                  <a:prstClr val="black"/>
                </a:solidFill>
                <a:latin typeface="Times New Roman" panose="02020603050405020304" pitchFamily="18" charset="0"/>
                <a:ea typeface="Calibri" panose="020F0502020204030204" pitchFamily="34" charset="0"/>
                <a:cs typeface="Arial" panose="020B0604020202020204" pitchFamily="34" charset="0"/>
              </a:rPr>
              <a:t>DRAM chips must be recharged many times each second, or they will lose their contents</a:t>
            </a:r>
            <a:r>
              <a:rPr lang="en-US" sz="2200" dirty="0" smtClean="0">
                <a:solidFill>
                  <a:prstClr val="black"/>
                </a:solidFill>
                <a:latin typeface="Times New Roman" panose="02020603050405020304" pitchFamily="18" charset="0"/>
                <a:ea typeface="Calibri" panose="020F0502020204030204" pitchFamily="34" charset="0"/>
                <a:cs typeface="Arial" panose="020B0604020202020204" pitchFamily="34" charset="0"/>
              </a:rPr>
              <a:t>.</a:t>
            </a:r>
            <a:endParaRPr lang="en-US" sz="22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Bef>
                <a:spcPts val="0"/>
              </a:spcBef>
              <a:buFont typeface="Symbol" panose="05050102010706020507" pitchFamily="18" charset="2"/>
              <a:buChar char=""/>
            </a:pPr>
            <a:r>
              <a:rPr lang="en-US" sz="2800" dirty="0">
                <a:solidFill>
                  <a:srgbClr val="FF0000"/>
                </a:solidFill>
                <a:latin typeface="Times New Roman" panose="02020603050405020304" pitchFamily="18" charset="0"/>
                <a:ea typeface="Calibri" panose="020F0502020204030204" pitchFamily="34" charset="0"/>
                <a:cs typeface="Arial" panose="020B0604020202020204" pitchFamily="34" charset="0"/>
              </a:rPr>
              <a:t>Static RAM (SRAM): </a:t>
            </a:r>
          </a:p>
          <a:p>
            <a:pPr marL="228600" lvl="0" algn="just">
              <a:lnSpc>
                <a:spcPct val="150000"/>
              </a:lnSpc>
              <a:spcBef>
                <a:spcPts val="0"/>
              </a:spcBef>
              <a:spcAft>
                <a:spcPts val="1000"/>
              </a:spcAft>
            </a:pPr>
            <a:r>
              <a:rPr lang="en-US" sz="2200" dirty="0">
                <a:solidFill>
                  <a:prstClr val="black"/>
                </a:solidFill>
                <a:latin typeface="Times New Roman" panose="02020603050405020304" pitchFamily="18" charset="0"/>
                <a:ea typeface="Calibri" panose="020F0502020204030204" pitchFamily="34" charset="0"/>
                <a:cs typeface="Arial" panose="020B0604020202020204" pitchFamily="34" charset="0"/>
              </a:rPr>
              <a:t>SRAM does not need to be recharged and can hold its contents longer, faster than DRAM, but it is more expensive.</a:t>
            </a:r>
          </a:p>
          <a:p>
            <a:pPr lvl="0" algn="l"/>
            <a:endParaRPr lang="en-US" sz="22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l"/>
            <a:endParaRPr lang="en-US" dirty="0"/>
          </a:p>
        </p:txBody>
      </p:sp>
    </p:spTree>
    <p:extLst>
      <p:ext uri="{BB962C8B-B14F-4D97-AF65-F5344CB8AC3E}">
        <p14:creationId xmlns:p14="http://schemas.microsoft.com/office/powerpoint/2010/main" val="24815305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0330"/>
          </a:xfrm>
        </p:spPr>
        <p:txBody>
          <a:bodyPr/>
          <a:lstStyle/>
          <a:p>
            <a:pPr algn="ctr"/>
            <a:r>
              <a:rPr lang="en-US" dirty="0">
                <a:solidFill>
                  <a:srgbClr val="00B0F0"/>
                </a:solidFill>
                <a:latin typeface="Times New Roman" panose="02020603050405020304" pitchFamily="18" charset="0"/>
                <a:ea typeface="Times New Roman" panose="02020603050405020304" pitchFamily="18" charset="0"/>
              </a:rPr>
              <a:t>TYPES OF MEMORY</a:t>
            </a:r>
            <a:endParaRPr lang="en-US" dirty="0">
              <a:solidFill>
                <a:srgbClr val="00B0F0"/>
              </a:solidFill>
            </a:endParaRPr>
          </a:p>
        </p:txBody>
      </p:sp>
      <p:sp>
        <p:nvSpPr>
          <p:cNvPr id="3" name="Content Placeholder 2"/>
          <p:cNvSpPr>
            <a:spLocks noGrp="1"/>
          </p:cNvSpPr>
          <p:nvPr>
            <p:ph idx="1"/>
          </p:nvPr>
        </p:nvSpPr>
        <p:spPr>
          <a:xfrm>
            <a:off x="152400" y="1219200"/>
            <a:ext cx="11845636" cy="5458691"/>
          </a:xfrm>
        </p:spPr>
        <p:txBody>
          <a:bodyPr>
            <a:normAutofit fontScale="25000" lnSpcReduction="20000"/>
          </a:bodyPr>
          <a:lstStyle/>
          <a:p>
            <a:pPr marL="0" marR="0" indent="0" algn="just">
              <a:lnSpc>
                <a:spcPct val="150000"/>
              </a:lnSpc>
              <a:spcBef>
                <a:spcPts val="0"/>
              </a:spcBef>
              <a:spcAft>
                <a:spcPts val="1000"/>
              </a:spcAft>
              <a:buNone/>
            </a:pPr>
            <a:r>
              <a:rPr lang="ar-IQ" sz="9600" i="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2</a:t>
            </a:r>
            <a:r>
              <a:rPr lang="en-US" sz="9600" i="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-Read </a:t>
            </a:r>
            <a:r>
              <a:rPr lang="en-US" sz="9600" i="1" dirty="0">
                <a:solidFill>
                  <a:srgbClr val="FF0000"/>
                </a:solidFill>
                <a:latin typeface="Times New Roman" panose="02020603050405020304" pitchFamily="18" charset="0"/>
                <a:ea typeface="Calibri" panose="020F0502020204030204" pitchFamily="34" charset="0"/>
                <a:cs typeface="Arial" panose="020B0604020202020204" pitchFamily="34" charset="0"/>
              </a:rPr>
              <a:t>Only Memory (ROM): Nonvolatile chips and cannot write on it. It content a set of startup instructions and also contents of system BIOS (Basic Input Output System).</a:t>
            </a:r>
          </a:p>
          <a:p>
            <a:pPr marL="0" marR="0" algn="just">
              <a:lnSpc>
                <a:spcPct val="150000"/>
              </a:lnSpc>
              <a:spcBef>
                <a:spcPts val="0"/>
              </a:spcBef>
              <a:spcAft>
                <a:spcPts val="1000"/>
              </a:spcAft>
            </a:pPr>
            <a:r>
              <a:rPr lang="en-US" sz="9600" dirty="0">
                <a:solidFill>
                  <a:srgbClr val="00B050"/>
                </a:solidFill>
                <a:latin typeface="Times New Roman" panose="02020603050405020304" pitchFamily="18" charset="0"/>
                <a:ea typeface="Calibri" panose="020F0502020204030204" pitchFamily="34" charset="0"/>
                <a:cs typeface="Arial" panose="020B0604020202020204" pitchFamily="34" charset="0"/>
              </a:rPr>
              <a:t>There are three types of nonvolatile:</a:t>
            </a:r>
            <a:endParaRPr lang="en-US" sz="9600" dirty="0">
              <a:solidFill>
                <a:srgbClr val="00B050"/>
              </a:solidFill>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Bef>
                <a:spcPts val="0"/>
              </a:spcBef>
              <a:spcAft>
                <a:spcPts val="1000"/>
              </a:spcAft>
            </a:pPr>
            <a:r>
              <a:rPr lang="en-US" sz="9600" dirty="0">
                <a:solidFill>
                  <a:srgbClr val="FF0000"/>
                </a:solidFill>
                <a:latin typeface="Times New Roman" panose="02020603050405020304" pitchFamily="18" charset="0"/>
                <a:ea typeface="Calibri" panose="020F0502020204030204" pitchFamily="34" charset="0"/>
                <a:cs typeface="Arial" panose="020B0604020202020204" pitchFamily="34" charset="0"/>
              </a:rPr>
              <a:t>Programmable read - only memory (PROM):</a:t>
            </a:r>
            <a:r>
              <a:rPr lang="en-US" sz="96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9600" dirty="0" smtClean="0">
                <a:latin typeface="Times New Roman" panose="02020603050405020304" pitchFamily="18" charset="0"/>
                <a:ea typeface="Calibri" panose="020F0502020204030204" pitchFamily="34" charset="0"/>
                <a:cs typeface="Arial" panose="020B0604020202020204" pitchFamily="34" charset="0"/>
              </a:rPr>
              <a:t>Programmed </a:t>
            </a:r>
            <a:r>
              <a:rPr lang="en-US" sz="9600" dirty="0">
                <a:latin typeface="Times New Roman" panose="02020603050405020304" pitchFamily="18" charset="0"/>
                <a:ea typeface="Calibri" panose="020F0502020204030204" pitchFamily="34" charset="0"/>
                <a:cs typeface="Arial" panose="020B0604020202020204" pitchFamily="34" charset="0"/>
              </a:rPr>
              <a:t>only once for a specific program if got any change on this program will ignore and replaces, and also called one-time programmable ROM (OTP</a:t>
            </a:r>
            <a:r>
              <a:rPr lang="en-US" sz="9600" dirty="0" smtClean="0">
                <a:latin typeface="Times New Roman" panose="02020603050405020304" pitchFamily="18" charset="0"/>
                <a:ea typeface="Calibri" panose="020F0502020204030204" pitchFamily="34" charset="0"/>
                <a:cs typeface="Arial" panose="020B0604020202020204" pitchFamily="34" charset="0"/>
              </a:rPr>
              <a:t>).</a:t>
            </a:r>
          </a:p>
          <a:p>
            <a:pPr marL="0" indent="0" algn="just">
              <a:lnSpc>
                <a:spcPct val="150000"/>
              </a:lnSpc>
              <a:spcBef>
                <a:spcPts val="0"/>
              </a:spcBef>
              <a:spcAft>
                <a:spcPts val="1000"/>
              </a:spcAft>
              <a:buNone/>
            </a:pPr>
            <a:endParaRPr lang="en-US" sz="9600"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Bef>
                <a:spcPts val="0"/>
              </a:spcBef>
              <a:spcAft>
                <a:spcPts val="1000"/>
              </a:spcAft>
            </a:pPr>
            <a:r>
              <a:rPr lang="en-US" sz="9600" dirty="0">
                <a:solidFill>
                  <a:srgbClr val="FF0000"/>
                </a:solidFill>
                <a:latin typeface="Times New Roman" panose="02020603050405020304" pitchFamily="18" charset="0"/>
                <a:ea typeface="Calibri" panose="020F0502020204030204" pitchFamily="34" charset="0"/>
                <a:cs typeface="Arial" panose="020B0604020202020204" pitchFamily="34" charset="0"/>
              </a:rPr>
              <a:t>Erasable programmable read-only memory (EPROM):   </a:t>
            </a:r>
            <a:r>
              <a:rPr lang="en-US" sz="9600" dirty="0">
                <a:latin typeface="Times New Roman" panose="02020603050405020304" pitchFamily="18" charset="0"/>
                <a:ea typeface="Calibri" panose="020F0502020204030204" pitchFamily="34" charset="0"/>
                <a:cs typeface="Arial" panose="020B0604020202020204" pitchFamily="34" charset="0"/>
              </a:rPr>
              <a:t>Is a special type of PROM, Programmed several times, can change and delete it by using special devices and ultraviolet rays to change information</a:t>
            </a:r>
            <a:r>
              <a:rPr lang="en-US" sz="9600" dirty="0" smtClean="0">
                <a:latin typeface="Times New Roman" panose="02020603050405020304" pitchFamily="18" charset="0"/>
                <a:ea typeface="Calibri" panose="020F0502020204030204" pitchFamily="34" charset="0"/>
                <a:cs typeface="Arial" panose="020B0604020202020204" pitchFamily="34"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marL="685800" marR="0" indent="0">
              <a:lnSpc>
                <a:spcPct val="150000"/>
              </a:lnSpc>
              <a:spcBef>
                <a:spcPts val="0"/>
              </a:spcBef>
              <a:spcAft>
                <a:spcPts val="0"/>
              </a:spcAft>
              <a:buNone/>
            </a:pPr>
            <a:endParaRPr lang="en-US" sz="2400" dirty="0">
              <a:latin typeface="Calibri" panose="020F0502020204030204" pitchFamily="34" charset="0"/>
              <a:ea typeface="Calibri" panose="020F0502020204030204" pitchFamily="34" charset="0"/>
              <a:cs typeface="Arial" panose="020B0604020202020204" pitchFamily="34" charset="0"/>
            </a:endParaRPr>
          </a:p>
          <a:p>
            <a:pPr marL="685800" marR="0" indent="0" algn="just">
              <a:lnSpc>
                <a:spcPct val="150000"/>
              </a:lnSpc>
              <a:spcBef>
                <a:spcPts val="0"/>
              </a:spcBef>
              <a:spcAft>
                <a:spcPts val="1000"/>
              </a:spcAft>
              <a:buNone/>
            </a:pPr>
            <a:r>
              <a:rPr lang="en-US" sz="4000" b="1" dirty="0">
                <a:latin typeface="Times New Roman" panose="02020603050405020304" pitchFamily="18" charset="0"/>
                <a:ea typeface="Calibri" panose="020F0502020204030204" pitchFamily="34" charset="0"/>
                <a:cs typeface="Arial" panose="020B0604020202020204" pitchFamily="34"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649056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365125"/>
            <a:ext cx="11471564" cy="1325563"/>
          </a:xfrm>
        </p:spPr>
        <p:txBody>
          <a:bodyPr/>
          <a:lstStyle/>
          <a:p>
            <a:pPr algn="ctr"/>
            <a:r>
              <a:rPr lang="en-US" dirty="0">
                <a:solidFill>
                  <a:srgbClr val="00B0F0"/>
                </a:solidFill>
                <a:latin typeface="Times New Roman" panose="02020603050405020304" pitchFamily="18" charset="0"/>
                <a:ea typeface="Times New Roman" panose="02020603050405020304" pitchFamily="18" charset="0"/>
              </a:rPr>
              <a:t>TYPES OF </a:t>
            </a:r>
            <a:r>
              <a:rPr lang="en-US" dirty="0" smtClean="0">
                <a:solidFill>
                  <a:srgbClr val="00B0F0"/>
                </a:solidFill>
                <a:latin typeface="Times New Roman" panose="02020603050405020304" pitchFamily="18" charset="0"/>
                <a:ea typeface="Times New Roman" panose="02020603050405020304" pitchFamily="18" charset="0"/>
              </a:rPr>
              <a:t>ROM</a:t>
            </a:r>
            <a:endParaRPr lang="en-US" dirty="0"/>
          </a:p>
        </p:txBody>
      </p:sp>
      <p:sp>
        <p:nvSpPr>
          <p:cNvPr id="3" name="Content Placeholder 2"/>
          <p:cNvSpPr>
            <a:spLocks noGrp="1"/>
          </p:cNvSpPr>
          <p:nvPr>
            <p:ph idx="1"/>
          </p:nvPr>
        </p:nvSpPr>
        <p:spPr>
          <a:xfrm>
            <a:off x="166255" y="1825625"/>
            <a:ext cx="11734800" cy="4796848"/>
          </a:xfrm>
        </p:spPr>
        <p:txBody>
          <a:bodyPr/>
          <a:lstStyle/>
          <a:p>
            <a:pPr lvl="0" algn="just">
              <a:lnSpc>
                <a:spcPct val="150000"/>
              </a:lnSpc>
              <a:spcBef>
                <a:spcPts val="0"/>
              </a:spcBef>
              <a:spcAft>
                <a:spcPts val="1000"/>
              </a:spcAft>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Electrically erasable programmable read-only memory (EEPROM</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a:t>
            </a:r>
            <a:r>
              <a:rPr lang="en-US" b="1" dirty="0">
                <a:solidFill>
                  <a:prstClr val="black"/>
                </a:solidFill>
                <a:latin typeface="Times New Roman" panose="02020603050405020304" pitchFamily="18" charset="0"/>
                <a:ea typeface="Calibri" panose="020F0502020204030204" pitchFamily="34" charset="0"/>
                <a:cs typeface="Arial" panose="020B0604020202020204" pitchFamily="34" charset="0"/>
              </a:rPr>
              <a:t>:</a:t>
            </a:r>
            <a:r>
              <a:rPr lang="en-US" dirty="0">
                <a:solidFill>
                  <a:prstClr val="black"/>
                </a:solidFill>
                <a:latin typeface="Times New Roman" panose="02020603050405020304" pitchFamily="18" charset="0"/>
                <a:ea typeface="Calibri" panose="020F0502020204030204" pitchFamily="34" charset="0"/>
                <a:cs typeface="Arial" panose="020B0604020202020204" pitchFamily="34" charset="0"/>
              </a:rPr>
              <a:t> Is based on a similar structure to EPROM, but allows its entire contents to be erased, and then rewritten, so that they not need to be removed from the computer, and also called flash memory.</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657564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B0F0"/>
                </a:solidFill>
                <a:latin typeface="Times New Roman" panose="02020603050405020304" pitchFamily="18" charset="0"/>
                <a:ea typeface="Calibri" panose="020F0502020204030204" pitchFamily="34" charset="0"/>
                <a:cs typeface="Arial" panose="020B0604020202020204" pitchFamily="34" charset="0"/>
              </a:rPr>
              <a:t>Cache Memory</a:t>
            </a:r>
            <a:endParaRPr lang="en-US" dirty="0">
              <a:solidFill>
                <a:srgbClr val="00B0F0"/>
              </a:solidFill>
            </a:endParaRPr>
          </a:p>
        </p:txBody>
      </p:sp>
      <p:sp>
        <p:nvSpPr>
          <p:cNvPr id="3" name="Content Placeholder 2"/>
          <p:cNvSpPr>
            <a:spLocks noGrp="1"/>
          </p:cNvSpPr>
          <p:nvPr>
            <p:ph idx="1"/>
          </p:nvPr>
        </p:nvSpPr>
        <p:spPr>
          <a:xfrm>
            <a:off x="193964" y="1274618"/>
            <a:ext cx="11887200" cy="5458691"/>
          </a:xfrm>
        </p:spPr>
        <p:txBody>
          <a:bodyPr>
            <a:normAutofit fontScale="85000" lnSpcReduction="20000"/>
          </a:bodyPr>
          <a:lstStyle/>
          <a:p>
            <a:pPr marL="0" marR="0" indent="0" algn="just">
              <a:lnSpc>
                <a:spcPct val="150000"/>
              </a:lnSpc>
              <a:spcBef>
                <a:spcPts val="0"/>
              </a:spcBef>
              <a:spcAft>
                <a:spcPts val="1000"/>
              </a:spcAft>
              <a:buNone/>
            </a:pPr>
            <a:r>
              <a:rPr lang="en-US" sz="3300" dirty="0" smtClean="0">
                <a:latin typeface="Times New Roman" panose="02020603050405020304" pitchFamily="18" charset="0"/>
                <a:ea typeface="Calibri" panose="020F0502020204030204" pitchFamily="34" charset="0"/>
                <a:cs typeface="Times New Roman" panose="02020603050405020304" pitchFamily="18" charset="0"/>
              </a:rPr>
              <a:t>Moving </a:t>
            </a:r>
            <a:r>
              <a:rPr lang="en-US" sz="3300" dirty="0">
                <a:latin typeface="Times New Roman" panose="02020603050405020304" pitchFamily="18" charset="0"/>
                <a:ea typeface="Calibri" panose="020F0502020204030204" pitchFamily="34" charset="0"/>
                <a:cs typeface="Times New Roman" panose="02020603050405020304" pitchFamily="18" charset="0"/>
              </a:rPr>
              <a:t>data between RAM and the CPU's registers is very important operation depend on the time which the CPU perform, </a:t>
            </a:r>
            <a:r>
              <a:rPr lang="en-US" sz="33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because RAM, is much slower than the CPU.</a:t>
            </a:r>
            <a:r>
              <a:rPr lang="en-US" sz="3300" dirty="0">
                <a:latin typeface="Times New Roman" panose="02020603050405020304" pitchFamily="18" charset="0"/>
                <a:ea typeface="Calibri" panose="020F0502020204030204" pitchFamily="34" charset="0"/>
                <a:cs typeface="Times New Roman" panose="02020603050405020304" pitchFamily="18" charset="0"/>
              </a:rPr>
              <a:t>  </a:t>
            </a:r>
            <a:r>
              <a:rPr lang="en-US" sz="33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A partial solution to this problem is to </a:t>
            </a:r>
            <a:r>
              <a:rPr lang="en-US" sz="3300" dirty="0">
                <a:latin typeface="Times New Roman" panose="02020603050405020304" pitchFamily="18" charset="0"/>
                <a:ea typeface="Calibri" panose="020F0502020204030204" pitchFamily="34" charset="0"/>
                <a:cs typeface="Times New Roman" panose="02020603050405020304" pitchFamily="18" charset="0"/>
              </a:rPr>
              <a:t>found cash memory, it is similar to RAM in their work, except that it is extremely fast compared to RAM.  </a:t>
            </a:r>
          </a:p>
          <a:p>
            <a:pPr marL="0" marR="0" indent="-360045">
              <a:lnSpc>
                <a:spcPct val="150000"/>
              </a:lnSpc>
              <a:spcBef>
                <a:spcPts val="0"/>
              </a:spcBef>
              <a:spcAft>
                <a:spcPts val="1000"/>
              </a:spcAft>
            </a:pP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Flash Memory</a:t>
            </a:r>
            <a:r>
              <a:rPr lang="en-US" dirty="0">
                <a:latin typeface="Times New Roman" panose="02020603050405020304" pitchFamily="18" charset="0"/>
                <a:ea typeface="Calibri" panose="020F0502020204030204" pitchFamily="34" charset="0"/>
                <a:cs typeface="Arial" panose="020B0604020202020204" pitchFamily="34" charset="0"/>
              </a:rPr>
              <a:t>:</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  </a:t>
            </a:r>
            <a:r>
              <a:rPr lang="en-US" sz="3000" dirty="0">
                <a:latin typeface="Times New Roman" panose="02020603050405020304" pitchFamily="18" charset="0"/>
                <a:ea typeface="Calibri" panose="020F0502020204030204" pitchFamily="34" charset="0"/>
                <a:cs typeface="Arial" panose="020B0604020202020204" pitchFamily="34" charset="0"/>
              </a:rPr>
              <a:t>Flash memory is a type of</a:t>
            </a:r>
            <a:r>
              <a:rPr lang="en-US" sz="30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3000" dirty="0">
                <a:latin typeface="Times New Roman" panose="02020603050405020304" pitchFamily="18" charset="0"/>
                <a:ea typeface="Calibri" panose="020F0502020204030204" pitchFamily="34" charset="0"/>
                <a:cs typeface="Arial" panose="020B0604020202020204" pitchFamily="34" charset="0"/>
              </a:rPr>
              <a:t>(</a:t>
            </a:r>
            <a:r>
              <a:rPr lang="en-US" sz="3000" dirty="0">
                <a:solidFill>
                  <a:srgbClr val="0000FF"/>
                </a:solidFill>
                <a:latin typeface="Times New Roman" panose="02020603050405020304" pitchFamily="18" charset="0"/>
                <a:ea typeface="Calibri" panose="020F0502020204030204" pitchFamily="34" charset="0"/>
                <a:cs typeface="Arial" panose="020B0604020202020204" pitchFamily="34" charset="0"/>
                <a:hlinkClick r:id="rId2" tooltip="EEPROM"/>
              </a:rPr>
              <a:t>EEPROM</a:t>
            </a:r>
            <a:r>
              <a:rPr lang="en-US" sz="3000" dirty="0">
                <a:latin typeface="Times New Roman" panose="02020603050405020304" pitchFamily="18" charset="0"/>
                <a:ea typeface="Calibri" panose="020F0502020204030204" pitchFamily="34" charset="0"/>
                <a:cs typeface="Arial" panose="020B0604020202020204" pitchFamily="34" charset="0"/>
              </a:rPr>
              <a:t>) is a </a:t>
            </a:r>
            <a:r>
              <a:rPr lang="en-US" sz="30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3000" dirty="0">
                <a:solidFill>
                  <a:srgbClr val="0000FF"/>
                </a:solidFill>
                <a:latin typeface="Times New Roman" panose="02020603050405020304" pitchFamily="18" charset="0"/>
                <a:ea typeface="Calibri" panose="020F0502020204030204" pitchFamily="34" charset="0"/>
                <a:cs typeface="Arial" panose="020B0604020202020204" pitchFamily="34" charset="0"/>
                <a:hlinkClick r:id="rId3" tooltip="Non-volatile memory"/>
              </a:rPr>
              <a:t>non-volatile</a:t>
            </a:r>
            <a:r>
              <a:rPr lang="en-US" sz="3000" dirty="0">
                <a:latin typeface="Times New Roman" panose="02020603050405020304" pitchFamily="18" charset="0"/>
                <a:ea typeface="Calibri" panose="020F0502020204030204" pitchFamily="34" charset="0"/>
                <a:cs typeface="Arial" panose="020B0604020202020204" pitchFamily="34" charset="0"/>
              </a:rPr>
              <a:t> </a:t>
            </a:r>
            <a:r>
              <a:rPr lang="en-US" sz="3000" dirty="0">
                <a:solidFill>
                  <a:srgbClr val="0000FF"/>
                </a:solidFill>
                <a:latin typeface="Times New Roman" panose="02020603050405020304" pitchFamily="18" charset="0"/>
                <a:ea typeface="Calibri" panose="020F0502020204030204" pitchFamily="34" charset="0"/>
                <a:cs typeface="Arial" panose="020B0604020202020204" pitchFamily="34" charset="0"/>
                <a:hlinkClick r:id="rId4" tooltip="Computer storage"/>
              </a:rPr>
              <a:t>computer storage</a:t>
            </a:r>
            <a:r>
              <a:rPr lang="en-US" sz="3000" dirty="0">
                <a:latin typeface="Times New Roman" panose="02020603050405020304" pitchFamily="18" charset="0"/>
                <a:ea typeface="Calibri" panose="020F0502020204030204" pitchFamily="34" charset="0"/>
                <a:cs typeface="Arial" panose="020B0604020202020204" pitchFamily="34" charset="0"/>
              </a:rPr>
              <a:t> medium that can be erased and reprogrammed.</a:t>
            </a:r>
            <a:r>
              <a:rPr lang="en-US" sz="30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3000" dirty="0">
                <a:latin typeface="Times New Roman" panose="02020603050405020304" pitchFamily="18" charset="0"/>
                <a:ea typeface="Calibri" panose="020F0502020204030204" pitchFamily="34" charset="0"/>
                <a:cs typeface="Arial" panose="020B0604020202020204" pitchFamily="34" charset="0"/>
              </a:rPr>
              <a:t>Flash memory offers fast read </a:t>
            </a:r>
            <a:r>
              <a:rPr lang="en-US" sz="3100" dirty="0">
                <a:latin typeface="Times New Roman" panose="02020603050405020304" pitchFamily="18" charset="0"/>
                <a:ea typeface="Calibri" panose="020F0502020204030204" pitchFamily="34" charset="0"/>
                <a:cs typeface="Arial" panose="020B0604020202020204" pitchFamily="34" charset="0"/>
                <a:hlinkClick r:id="rId5" tooltip="Access time"/>
              </a:rPr>
              <a:t>access times</a:t>
            </a:r>
            <a:r>
              <a:rPr lang="en-US" sz="3000" dirty="0">
                <a:latin typeface="Times New Roman" panose="02020603050405020304" pitchFamily="18" charset="0"/>
                <a:ea typeface="Calibri" panose="020F0502020204030204" pitchFamily="34" charset="0"/>
                <a:cs typeface="Arial" panose="020B0604020202020204" pitchFamily="34" charset="0"/>
              </a:rPr>
              <a:t>.</a:t>
            </a:r>
            <a:r>
              <a:rPr lang="en-US" sz="3000" dirty="0">
                <a:latin typeface="Calibri" panose="020F0502020204030204" pitchFamily="34" charset="0"/>
                <a:ea typeface="Calibri" panose="020F0502020204030204" pitchFamily="34" charset="0"/>
                <a:cs typeface="Arial" panose="020B0604020202020204" pitchFamily="34" charset="0"/>
              </a:rPr>
              <a:t> </a:t>
            </a:r>
            <a:r>
              <a:rPr lang="en-US" sz="3000" dirty="0">
                <a:latin typeface="Times New Roman" panose="02020603050405020304" pitchFamily="18" charset="0"/>
                <a:ea typeface="Calibri" panose="020F0502020204030204" pitchFamily="34" charset="0"/>
                <a:cs typeface="Arial" panose="020B0604020202020204" pitchFamily="34" charset="0"/>
              </a:rPr>
              <a:t>It features that it does not need to be defined or programs to run.</a:t>
            </a:r>
            <a:endParaRPr lang="en-US" sz="30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50000"/>
              </a:lnSpc>
              <a:spcBef>
                <a:spcPts val="0"/>
              </a:spcBef>
              <a:spcAft>
                <a:spcPts val="1000"/>
              </a:spcAft>
              <a:buNone/>
            </a:pPr>
            <a:r>
              <a:rPr lang="en-US" sz="3600" b="1" dirty="0">
                <a:solidFill>
                  <a:srgbClr val="92D050"/>
                </a:solidFill>
                <a:latin typeface="Times New Roman" panose="02020603050405020304" pitchFamily="18" charset="0"/>
                <a:ea typeface="Calibri" panose="020F0502020204030204" pitchFamily="34" charset="0"/>
                <a:cs typeface="Arial" panose="020B0604020202020204" pitchFamily="34" charset="0"/>
              </a:rPr>
              <a:t> </a:t>
            </a:r>
            <a:endParaRPr lang="en-US" sz="20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725283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Virtual Memory</a:t>
            </a:r>
            <a:endParaRPr lang="en-US" sz="3600" dirty="0">
              <a:solidFill>
                <a:srgbClr val="00B0F0"/>
              </a:solidFill>
            </a:endParaRPr>
          </a:p>
        </p:txBody>
      </p:sp>
      <p:sp>
        <p:nvSpPr>
          <p:cNvPr id="3" name="Content Placeholder 2"/>
          <p:cNvSpPr>
            <a:spLocks noGrp="1"/>
          </p:cNvSpPr>
          <p:nvPr>
            <p:ph idx="1"/>
          </p:nvPr>
        </p:nvSpPr>
        <p:spPr>
          <a:xfrm>
            <a:off x="166255" y="1205346"/>
            <a:ext cx="11817927" cy="5389418"/>
          </a:xfrm>
        </p:spPr>
        <p:txBody>
          <a:bodyPr>
            <a:normAutofit fontScale="62500" lnSpcReduction="20000"/>
          </a:bodyPr>
          <a:lstStyle/>
          <a:p>
            <a:pPr marL="0" marR="0" indent="0">
              <a:lnSpc>
                <a:spcPct val="150000"/>
              </a:lnSpc>
              <a:spcBef>
                <a:spcPts val="0"/>
              </a:spcBef>
              <a:spcAft>
                <a:spcPts val="1000"/>
              </a:spcAft>
              <a:buNone/>
            </a:pPr>
            <a:r>
              <a:rPr lang="en-US" dirty="0" smtClean="0">
                <a:solidFill>
                  <a:srgbClr val="92D050"/>
                </a:solidFill>
                <a:latin typeface="Times New Roman" panose="02020603050405020304" pitchFamily="18" charset="0"/>
                <a:ea typeface="Calibri" panose="020F0502020204030204" pitchFamily="34" charset="0"/>
                <a:cs typeface="Arial" panose="020B0604020202020204" pitchFamily="34" charset="0"/>
              </a:rPr>
              <a:t>    </a:t>
            </a:r>
            <a:r>
              <a:rPr lang="en-US" sz="4500" dirty="0">
                <a:solidFill>
                  <a:srgbClr val="92D050"/>
                </a:solidFill>
                <a:latin typeface="Times New Roman" panose="02020603050405020304" pitchFamily="18" charset="0"/>
                <a:ea typeface="Calibri" panose="020F0502020204030204" pitchFamily="34" charset="0"/>
                <a:cs typeface="Arial" panose="020B0604020202020204" pitchFamily="34" charset="0"/>
              </a:rPr>
              <a:t>If your computer lacks the random access memory </a:t>
            </a:r>
            <a:r>
              <a:rPr lang="en-US" sz="4500" dirty="0">
                <a:latin typeface="Times New Roman" panose="02020603050405020304" pitchFamily="18" charset="0"/>
                <a:ea typeface="Calibri" panose="020F0502020204030204" pitchFamily="34" charset="0"/>
                <a:cs typeface="Arial" panose="020B0604020202020204" pitchFamily="34" charset="0"/>
              </a:rPr>
              <a:t>(RAM) needed to run a program or operation, Windows </a:t>
            </a:r>
            <a:r>
              <a:rPr lang="en-US" sz="4500" dirty="0">
                <a:solidFill>
                  <a:srgbClr val="92D050"/>
                </a:solidFill>
                <a:latin typeface="Times New Roman" panose="02020603050405020304" pitchFamily="18" charset="0"/>
                <a:ea typeface="Calibri" panose="020F0502020204030204" pitchFamily="34" charset="0"/>
                <a:cs typeface="Arial" panose="020B0604020202020204" pitchFamily="34" charset="0"/>
              </a:rPr>
              <a:t>uses virtual memory to compensate</a:t>
            </a:r>
            <a:r>
              <a:rPr lang="en-US" sz="4500" dirty="0" smtClean="0">
                <a:latin typeface="Times New Roman" panose="02020603050405020304" pitchFamily="18" charset="0"/>
                <a:ea typeface="Calibri" panose="020F0502020204030204" pitchFamily="34" charset="0"/>
                <a:cs typeface="Arial" panose="020B0604020202020204" pitchFamily="34" charset="0"/>
              </a:rPr>
              <a:t>.</a:t>
            </a:r>
            <a:endParaRPr lang="en-US" sz="45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3800" dirty="0">
                <a:latin typeface="Times New Roman" panose="02020603050405020304" pitchFamily="18" charset="0"/>
                <a:ea typeface="Calibri" panose="020F0502020204030204" pitchFamily="34" charset="0"/>
                <a:cs typeface="Arial" panose="020B0604020202020204" pitchFamily="34" charset="0"/>
              </a:rPr>
              <a:t>Virtual memory combines your computer’s RAM with temporary space on your hard disk. </a:t>
            </a:r>
            <a:endParaRPr lang="en-US" sz="38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3800" dirty="0">
                <a:latin typeface="Times New Roman" panose="02020603050405020304" pitchFamily="18" charset="0"/>
                <a:ea typeface="Calibri" panose="020F0502020204030204" pitchFamily="34" charset="0"/>
                <a:cs typeface="Arial" panose="020B0604020202020204" pitchFamily="34" charset="0"/>
              </a:rPr>
              <a:t>When RAM run slow, </a:t>
            </a:r>
            <a:r>
              <a:rPr lang="en-US" sz="3800" dirty="0">
                <a:solidFill>
                  <a:srgbClr val="FF0000"/>
                </a:solidFill>
                <a:latin typeface="Times New Roman" panose="02020603050405020304" pitchFamily="18" charset="0"/>
                <a:ea typeface="Calibri" panose="020F0502020204030204" pitchFamily="34" charset="0"/>
                <a:cs typeface="Arial" panose="020B0604020202020204" pitchFamily="34" charset="0"/>
              </a:rPr>
              <a:t>virtual memory moves data from RAM to a space called a </a:t>
            </a:r>
            <a:r>
              <a:rPr lang="en-US" sz="38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paging file</a:t>
            </a:r>
            <a:r>
              <a:rPr lang="en-US" sz="3800" dirty="0">
                <a:latin typeface="Times New Roman" panose="02020603050405020304" pitchFamily="18" charset="0"/>
                <a:ea typeface="Calibri" panose="020F0502020204030204" pitchFamily="34" charset="0"/>
                <a:cs typeface="Arial" panose="020B0604020202020204" pitchFamily="34" charset="0"/>
              </a:rPr>
              <a:t>. </a:t>
            </a:r>
            <a:r>
              <a:rPr lang="en-US" sz="3800" dirty="0">
                <a:solidFill>
                  <a:srgbClr val="FF0000"/>
                </a:solidFill>
                <a:latin typeface="Times New Roman" panose="02020603050405020304" pitchFamily="18" charset="0"/>
                <a:ea typeface="Calibri" panose="020F0502020204030204" pitchFamily="34" charset="0"/>
                <a:cs typeface="Arial" panose="020B0604020202020204" pitchFamily="34" charset="0"/>
              </a:rPr>
              <a:t>Moving data to and from the paging file frees up RAM to complete its work.</a:t>
            </a:r>
            <a:endParaRPr lang="en-US" sz="38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3800" dirty="0">
                <a:latin typeface="Times New Roman" panose="02020603050405020304" pitchFamily="18" charset="0"/>
                <a:ea typeface="Calibri" panose="020F0502020204030204" pitchFamily="34" charset="0"/>
                <a:cs typeface="Arial" panose="020B0604020202020204" pitchFamily="34" charset="0"/>
              </a:rPr>
              <a:t>The more RAM your computer has, the faster your programs will generally run. If a lack of RAM is slowing your computer, you might to increase virtual memory to compensate. However, your computer can read data from RAM much more quickly than from a hard disk, </a:t>
            </a:r>
            <a:r>
              <a:rPr lang="en-US" sz="3800" dirty="0">
                <a:solidFill>
                  <a:srgbClr val="92D050"/>
                </a:solidFill>
                <a:latin typeface="Times New Roman" panose="02020603050405020304" pitchFamily="18" charset="0"/>
                <a:ea typeface="Calibri" panose="020F0502020204030204" pitchFamily="34" charset="0"/>
                <a:cs typeface="Arial" panose="020B0604020202020204" pitchFamily="34" charset="0"/>
              </a:rPr>
              <a:t>so adding RAM is a better solution.</a:t>
            </a:r>
            <a:endParaRPr lang="en-US" sz="38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0" marR="0" indent="0">
              <a:lnSpc>
                <a:spcPct val="150000"/>
              </a:lnSpc>
              <a:spcBef>
                <a:spcPts val="0"/>
              </a:spcBef>
              <a:spcAft>
                <a:spcPts val="1000"/>
              </a:spcAft>
              <a:buNone/>
            </a:pPr>
            <a:endParaRPr lang="en-US" sz="3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75535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5530"/>
          </a:xfrm>
        </p:spPr>
        <p:txBody>
          <a:bodyPr>
            <a:normAutofit/>
          </a:bodyPr>
          <a:lstStyle/>
          <a:p>
            <a:pPr algn="ctr"/>
            <a:r>
              <a:rPr lang="en-US" sz="3600" b="1" dirty="0">
                <a:solidFill>
                  <a:srgbClr val="00B0F0"/>
                </a:solidFill>
                <a:latin typeface="Times New Roman" panose="02020603050405020304" pitchFamily="18" charset="0"/>
                <a:cs typeface="Times New Roman" panose="02020603050405020304" pitchFamily="18" charset="0"/>
              </a:rPr>
              <a:t>BIOS &amp; CMOS</a:t>
            </a: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7817" y="1080656"/>
            <a:ext cx="11859491" cy="5500253"/>
          </a:xfrm>
        </p:spPr>
        <p:txBody>
          <a:bodyPr>
            <a:normAutofit/>
          </a:bodyPr>
          <a:lstStyle/>
          <a:p>
            <a:pPr marL="0" marR="0" indent="-360045">
              <a:lnSpc>
                <a:spcPct val="150000"/>
              </a:lnSpc>
              <a:spcBef>
                <a:spcPts val="0"/>
              </a:spcBef>
              <a:spcAft>
                <a:spcPts val="1000"/>
              </a:spcAft>
            </a:pPr>
            <a:r>
              <a:rPr lang="en-US" sz="24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Basic Input Output System</a:t>
            </a:r>
            <a:r>
              <a:rPr lang="en-US"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sz="24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BIOS</a:t>
            </a:r>
            <a:r>
              <a:rPr lang="en-US"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sz="2400" dirty="0" smtClean="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sz="2400" dirty="0">
                <a:latin typeface="Times New Roman" panose="02020603050405020304" pitchFamily="18" charset="0"/>
                <a:ea typeface="Calibri" panose="020F0502020204030204" pitchFamily="34" charset="0"/>
                <a:cs typeface="Arial" panose="020B0604020202020204" pitchFamily="34" charset="0"/>
              </a:rPr>
              <a:t>Is a set of instructions that a Personal Computer (PC) uses to successfully start up. It is located on a chip on the motherboard inside of a computer.</a:t>
            </a:r>
            <a:endParaRPr lang="en-US" sz="24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2400" dirty="0">
                <a:latin typeface="Times New Roman" panose="02020603050405020304" pitchFamily="18" charset="0"/>
                <a:ea typeface="Calibri" panose="020F0502020204030204" pitchFamily="34" charset="0"/>
                <a:cs typeface="Arial" panose="020B0604020202020204" pitchFamily="34" charset="0"/>
              </a:rPr>
              <a:t>One of the main functions of the BIOS </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is to give instructions for the Power-On Self Test (POST). This self test ensures that the computer has all of the necessary parts and functionality needed to successfully start itself, such as use of memory and a keyboard and other components. </a:t>
            </a:r>
            <a:endParaRPr lang="en-US" sz="2400" dirty="0" smtClean="0">
              <a:solidFill>
                <a:srgbClr val="92D050"/>
              </a:solidFill>
              <a:latin typeface="Times New Roman" panose="02020603050405020304" pitchFamily="18"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sz="2400" dirty="0">
                <a:latin typeface="Times New Roman" panose="02020603050405020304" pitchFamily="18" charset="0"/>
                <a:ea typeface="Calibri" panose="020F0502020204030204" pitchFamily="34" charset="0"/>
                <a:cs typeface="Arial" panose="020B0604020202020204" pitchFamily="34" charset="0"/>
              </a:rPr>
              <a:t>If errors are detected during the test, the computer gives a code that reveals the problem. Error codes are typically presented as a series of beeps heard shortly after startup.</a:t>
            </a:r>
            <a:endParaRPr lang="en-US" sz="24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endParaRPr lang="en-US" sz="24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sz="2400" dirty="0"/>
          </a:p>
        </p:txBody>
      </p:sp>
    </p:spTree>
    <p:extLst>
      <p:ext uri="{BB962C8B-B14F-4D97-AF65-F5344CB8AC3E}">
        <p14:creationId xmlns:p14="http://schemas.microsoft.com/office/powerpoint/2010/main" val="908888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B0F0"/>
                </a:solidFill>
                <a:latin typeface="Times New Roman" panose="02020603050405020304" pitchFamily="18" charset="0"/>
                <a:cs typeface="Times New Roman" panose="02020603050405020304" pitchFamily="18" charset="0"/>
              </a:rPr>
              <a:t>BIOS &amp; CMOS</a:t>
            </a:r>
            <a:endParaRPr lang="en-US" dirty="0"/>
          </a:p>
        </p:txBody>
      </p:sp>
      <p:sp>
        <p:nvSpPr>
          <p:cNvPr id="3" name="Content Placeholder 2"/>
          <p:cNvSpPr>
            <a:spLocks noGrp="1"/>
          </p:cNvSpPr>
          <p:nvPr>
            <p:ph idx="1"/>
          </p:nvPr>
        </p:nvSpPr>
        <p:spPr>
          <a:xfrm>
            <a:off x="193964" y="1385456"/>
            <a:ext cx="11998036" cy="5472544"/>
          </a:xfrm>
        </p:spPr>
        <p:txBody>
          <a:bodyPr>
            <a:normAutofit/>
          </a:bodyPr>
          <a:lstStyle/>
          <a:p>
            <a:pPr marL="0" marR="0" algn="just">
              <a:lnSpc>
                <a:spcPct val="150000"/>
              </a:lnSpc>
              <a:spcBef>
                <a:spcPts val="0"/>
              </a:spcBef>
              <a:spcAft>
                <a:spcPts val="1000"/>
              </a:spcAft>
            </a:pPr>
            <a:r>
              <a:rPr lang="en-US" dirty="0">
                <a:latin typeface="Times New Roman" panose="02020603050405020304" pitchFamily="18" charset="0"/>
                <a:ea typeface="Calibri" panose="020F0502020204030204" pitchFamily="34" charset="0"/>
                <a:cs typeface="Arial" panose="020B0604020202020204" pitchFamily="34" charset="0"/>
              </a:rPr>
              <a:t>The BIOS also works to give the computer basic information about how to interact with some critical components, such as hard drives and memory, needed to load the Operating System (OS). </a:t>
            </a:r>
            <a:endParaRPr lang="en-US" dirty="0" smtClean="0">
              <a:latin typeface="Times New Roman" panose="02020603050405020304" pitchFamily="18" charset="0"/>
              <a:ea typeface="Calibri" panose="020F0502020204030204" pitchFamily="34" charset="0"/>
              <a:cs typeface="Arial" panose="020B0604020202020204" pitchFamily="34" charset="0"/>
            </a:endParaRPr>
          </a:p>
          <a:p>
            <a:pPr marL="0" marR="0" algn="just">
              <a:lnSpc>
                <a:spcPct val="150000"/>
              </a:lnSpc>
              <a:spcBef>
                <a:spcPts val="0"/>
              </a:spcBef>
              <a:spcAft>
                <a:spcPts val="1000"/>
              </a:spcAft>
            </a:pPr>
            <a:r>
              <a:rPr lang="en-US" dirty="0" smtClean="0">
                <a:latin typeface="Times New Roman" panose="02020603050405020304" pitchFamily="18" charset="0"/>
                <a:ea typeface="Calibri" panose="020F0502020204030204" pitchFamily="34" charset="0"/>
                <a:cs typeface="Arial" panose="020B0604020202020204" pitchFamily="34" charset="0"/>
              </a:rPr>
              <a:t>The </a:t>
            </a:r>
            <a:r>
              <a:rPr lang="en-US" dirty="0">
                <a:latin typeface="Times New Roman" panose="02020603050405020304" pitchFamily="18" charset="0"/>
                <a:ea typeface="Calibri" panose="020F0502020204030204" pitchFamily="34" charset="0"/>
                <a:cs typeface="Arial" panose="020B0604020202020204" pitchFamily="34" charset="0"/>
              </a:rPr>
              <a:t>basic instructions have been loaded and the self-test has been passed, the computer can proceed with loading the OS from one of the attached drives.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665119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75748"/>
          </a:xfrm>
        </p:spPr>
        <p:txBody>
          <a:bodyPr>
            <a:noAutofit/>
          </a:bodyPr>
          <a:lstStyle/>
          <a:p>
            <a:pPr algn="ctr"/>
            <a:r>
              <a:rPr lang="en-US" sz="3600" b="1"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Complementary Metal- Oxide- Semi-Conductor (CMOS)</a:t>
            </a:r>
            <a:r>
              <a:rPr lang="en-US" sz="36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
            </a:r>
            <a:br>
              <a:rPr lang="en-US" sz="36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b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0835" y="1440874"/>
            <a:ext cx="11956473" cy="5223162"/>
          </a:xfrm>
        </p:spPr>
        <p:txBody>
          <a:bodyPr>
            <a:normAutofit/>
          </a:bodyPr>
          <a:lstStyle/>
          <a:p>
            <a:pPr marL="0" marR="0" indent="-360045">
              <a:lnSpc>
                <a:spcPct val="150000"/>
              </a:lnSpc>
              <a:spcBef>
                <a:spcPts val="0"/>
              </a:spcBef>
              <a:spcAft>
                <a:spcPts val="1000"/>
              </a:spcAft>
            </a:pPr>
            <a:r>
              <a:rPr lang="en-US"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complementary metal oxide semiconductor (CMOS) </a:t>
            </a:r>
            <a:r>
              <a:rPr lang="en-US"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 </a:t>
            </a:r>
          </a:p>
          <a:p>
            <a:pPr marL="0" marR="0" indent="0">
              <a:lnSpc>
                <a:spcPct val="150000"/>
              </a:lnSpc>
              <a:spcBef>
                <a:spcPts val="0"/>
              </a:spcBef>
              <a:spcAft>
                <a:spcPts val="1000"/>
              </a:spcAft>
              <a:buNone/>
            </a:pPr>
            <a:r>
              <a:rPr lang="en-US" dirty="0" smtClean="0">
                <a:latin typeface="Times New Roman" panose="02020603050405020304" pitchFamily="18" charset="0"/>
                <a:ea typeface="Calibri" panose="020F0502020204030204" pitchFamily="34" charset="0"/>
                <a:cs typeface="Arial" panose="020B0604020202020204" pitchFamily="34" charset="0"/>
              </a:rPr>
              <a:t>is </a:t>
            </a:r>
            <a:r>
              <a:rPr lang="en-US" dirty="0">
                <a:latin typeface="Times New Roman" panose="02020603050405020304" pitchFamily="18" charset="0"/>
                <a:ea typeface="Calibri" panose="020F0502020204030204" pitchFamily="34" charset="0"/>
                <a:cs typeface="Arial" panose="020B0604020202020204" pitchFamily="34" charset="0"/>
              </a:rPr>
              <a:t>a type of integrated circuit technology. The term is often used to refer to a battery-powered chip found in many personal computers that holds some basic information, including the date and time and system configuration settings, password, needed by the basic input/output system (BIOS) to start the computer.</a:t>
            </a:r>
            <a:endParaRPr lang="en-US"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031100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818</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Symbol</vt:lpstr>
      <vt:lpstr>Times New Roman</vt:lpstr>
      <vt:lpstr>Office Theme</vt:lpstr>
      <vt:lpstr>PowerPoint Presentation</vt:lpstr>
      <vt:lpstr>TYPES OF MEMORY </vt:lpstr>
      <vt:lpstr>TYPES OF MEMORY</vt:lpstr>
      <vt:lpstr>TYPES OF ROM</vt:lpstr>
      <vt:lpstr>Cache Memory</vt:lpstr>
      <vt:lpstr>Virtual Memory</vt:lpstr>
      <vt:lpstr>BIOS &amp; CMOS</vt:lpstr>
      <vt:lpstr>BIOS &amp; CMOS</vt:lpstr>
      <vt:lpstr>Complementary Metal- Oxide- Semi-Conductor (CMOS) </vt:lpstr>
      <vt:lpstr>Compare between Bios and CMOS</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10</cp:revision>
  <dcterms:created xsi:type="dcterms:W3CDTF">2023-12-08T18:09:52Z</dcterms:created>
  <dcterms:modified xsi:type="dcterms:W3CDTF">2024-12-11T19:37:15Z</dcterms:modified>
</cp:coreProperties>
</file>