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8" r:id="rId1"/>
  </p:sldMasterIdLst>
  <p:notesMasterIdLst>
    <p:notesMasterId r:id="rId8"/>
  </p:notesMasterIdLst>
  <p:sldIdLst>
    <p:sldId id="256" r:id="rId2"/>
    <p:sldId id="257" r:id="rId3"/>
    <p:sldId id="260" r:id="rId4"/>
    <p:sldId id="261" r:id="rId5"/>
    <p:sldId id="275" r:id="rId6"/>
    <p:sldId id="267" r:id="rId7"/>
  </p:sldIdLst>
  <p:sldSz cx="9144000" cy="6858000" type="screen4x3"/>
  <p:notesSz cx="674211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0170A"/>
    <a:srgbClr val="0000CC"/>
    <a:srgbClr val="6699FF"/>
    <a:srgbClr val="000099"/>
    <a:srgbClr val="66FFFF"/>
    <a:srgbClr val="000066"/>
    <a:srgbClr val="FF4B4B"/>
    <a:srgbClr val="FF3300"/>
    <a:srgbClr val="99FF66"/>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110" autoAdjust="0"/>
    <p:restoredTop sz="94563" autoAdjust="0"/>
  </p:normalViewPr>
  <p:slideViewPr>
    <p:cSldViewPr>
      <p:cViewPr varScale="1">
        <p:scale>
          <a:sx n="86" d="100"/>
          <a:sy n="86" d="100"/>
        </p:scale>
        <p:origin x="1512" y="84"/>
      </p:cViewPr>
      <p:guideLst>
        <p:guide orient="horz" pos="2160"/>
        <p:guide pos="2880"/>
      </p:guideLst>
    </p:cSldViewPr>
  </p:slideViewPr>
  <p:outlineViewPr>
    <p:cViewPr>
      <p:scale>
        <a:sx n="33" d="100"/>
        <a:sy n="33" d="100"/>
      </p:scale>
      <p:origin x="0" y="104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20532" y="3"/>
            <a:ext cx="2921582" cy="493633"/>
          </a:xfrm>
          <a:prstGeom prst="rect">
            <a:avLst/>
          </a:prstGeom>
        </p:spPr>
        <p:txBody>
          <a:bodyPr vert="horz" lIns="94917" tIns="47457" rIns="94917" bIns="47457" rtlCol="1"/>
          <a:lstStyle>
            <a:lvl1pPr algn="r">
              <a:defRPr sz="1300"/>
            </a:lvl1pPr>
          </a:lstStyle>
          <a:p>
            <a:endParaRPr lang="ar-IQ"/>
          </a:p>
        </p:txBody>
      </p:sp>
      <p:sp>
        <p:nvSpPr>
          <p:cNvPr id="3" name="عنصر نائب للتاريخ 2"/>
          <p:cNvSpPr>
            <a:spLocks noGrp="1"/>
          </p:cNvSpPr>
          <p:nvPr>
            <p:ph type="dt" idx="1"/>
          </p:nvPr>
        </p:nvSpPr>
        <p:spPr>
          <a:xfrm>
            <a:off x="1563" y="3"/>
            <a:ext cx="2921582" cy="493633"/>
          </a:xfrm>
          <a:prstGeom prst="rect">
            <a:avLst/>
          </a:prstGeom>
        </p:spPr>
        <p:txBody>
          <a:bodyPr vert="horz" lIns="94917" tIns="47457" rIns="94917" bIns="47457" rtlCol="1"/>
          <a:lstStyle>
            <a:lvl1pPr algn="l">
              <a:defRPr sz="1300"/>
            </a:lvl1pPr>
          </a:lstStyle>
          <a:p>
            <a:fld id="{AA13FB11-F6DA-4050-9CF2-8B5F94442072}" type="datetimeFigureOut">
              <a:rPr lang="ar-IQ" smtClean="0"/>
              <a:t>06/05/1444</a:t>
            </a:fld>
            <a:endParaRPr lang="ar-IQ"/>
          </a:p>
        </p:txBody>
      </p:sp>
      <p:sp>
        <p:nvSpPr>
          <p:cNvPr id="4" name="عنصر نائب لصورة الشريحة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4917" tIns="47457" rIns="94917" bIns="47457" rtlCol="1" anchor="ctr"/>
          <a:lstStyle/>
          <a:p>
            <a:endParaRPr lang="ar-IQ"/>
          </a:p>
        </p:txBody>
      </p:sp>
      <p:sp>
        <p:nvSpPr>
          <p:cNvPr id="5" name="عنصر نائب للملاحظات 4"/>
          <p:cNvSpPr>
            <a:spLocks noGrp="1"/>
          </p:cNvSpPr>
          <p:nvPr>
            <p:ph type="body" sz="quarter" idx="3"/>
          </p:nvPr>
        </p:nvSpPr>
        <p:spPr>
          <a:xfrm>
            <a:off x="674212" y="4689516"/>
            <a:ext cx="5393690" cy="4442698"/>
          </a:xfrm>
          <a:prstGeom prst="rect">
            <a:avLst/>
          </a:prstGeom>
        </p:spPr>
        <p:txBody>
          <a:bodyPr vert="horz" lIns="94917" tIns="47457" rIns="94917" bIns="47457"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20532" y="9377318"/>
            <a:ext cx="2921582" cy="493633"/>
          </a:xfrm>
          <a:prstGeom prst="rect">
            <a:avLst/>
          </a:prstGeom>
        </p:spPr>
        <p:txBody>
          <a:bodyPr vert="horz" lIns="94917" tIns="47457" rIns="94917" bIns="47457" rtlCol="1" anchor="b"/>
          <a:lstStyle>
            <a:lvl1pPr algn="r">
              <a:defRPr sz="1300"/>
            </a:lvl1pPr>
          </a:lstStyle>
          <a:p>
            <a:endParaRPr lang="ar-IQ"/>
          </a:p>
        </p:txBody>
      </p:sp>
      <p:sp>
        <p:nvSpPr>
          <p:cNvPr id="7" name="عنصر نائب لرقم الشريحة 6"/>
          <p:cNvSpPr>
            <a:spLocks noGrp="1"/>
          </p:cNvSpPr>
          <p:nvPr>
            <p:ph type="sldNum" sz="quarter" idx="5"/>
          </p:nvPr>
        </p:nvSpPr>
        <p:spPr>
          <a:xfrm>
            <a:off x="1563" y="9377318"/>
            <a:ext cx="2921582" cy="493633"/>
          </a:xfrm>
          <a:prstGeom prst="rect">
            <a:avLst/>
          </a:prstGeom>
        </p:spPr>
        <p:txBody>
          <a:bodyPr vert="horz" lIns="94917" tIns="47457" rIns="94917" bIns="47457" rtlCol="1" anchor="b"/>
          <a:lstStyle>
            <a:lvl1pPr algn="l">
              <a:defRPr sz="1300"/>
            </a:lvl1pPr>
          </a:lstStyle>
          <a:p>
            <a:fld id="{D8590C8D-BAC6-44E3-AF32-5B36B9BBD7A3}" type="slidenum">
              <a:rPr lang="ar-IQ" smtClean="0"/>
              <a:t>‹#›</a:t>
            </a:fld>
            <a:endParaRPr lang="ar-IQ"/>
          </a:p>
        </p:txBody>
      </p:sp>
    </p:spTree>
    <p:extLst>
      <p:ext uri="{BB962C8B-B14F-4D97-AF65-F5344CB8AC3E}">
        <p14:creationId xmlns:p14="http://schemas.microsoft.com/office/powerpoint/2010/main" val="352590971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smtClean="0"/>
          </a:p>
        </p:txBody>
      </p:sp>
      <p:sp>
        <p:nvSpPr>
          <p:cNvPr id="4" name="عنصر نائب لرقم الشريحة 3"/>
          <p:cNvSpPr>
            <a:spLocks noGrp="1"/>
          </p:cNvSpPr>
          <p:nvPr>
            <p:ph type="sldNum" sz="quarter" idx="10"/>
          </p:nvPr>
        </p:nvSpPr>
        <p:spPr/>
        <p:txBody>
          <a:bodyPr/>
          <a:lstStyle/>
          <a:p>
            <a:fld id="{D8590C8D-BAC6-44E3-AF32-5B36B9BBD7A3}" type="slidenum">
              <a:rPr lang="ar-IQ" smtClean="0"/>
              <a:t>1</a:t>
            </a:fld>
            <a:endParaRPr lang="ar-IQ"/>
          </a:p>
        </p:txBody>
      </p:sp>
    </p:spTree>
    <p:extLst>
      <p:ext uri="{BB962C8B-B14F-4D97-AF65-F5344CB8AC3E}">
        <p14:creationId xmlns:p14="http://schemas.microsoft.com/office/powerpoint/2010/main" val="288823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06/05/1444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1829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06/05/1444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17275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06/05/1444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71791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06/05/1444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784057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06/05/1444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4724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B8ABB09-4A1D-463E-8065-109CC2B7EFAA}" type="datetimeFigureOut">
              <a:rPr lang="ar-SA" smtClean="0"/>
              <a:t>06/05/1444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95660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06/05/1444</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583021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06/05/1444</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4134097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B8ABB09-4A1D-463E-8065-109CC2B7EFAA}" type="datetimeFigureOut">
              <a:rPr lang="ar-SA" smtClean="0"/>
              <a:t>06/05/1444</a:t>
            </a:fld>
            <a:endParaRPr lang="ar-S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901446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1B8ABB09-4A1D-463E-8065-109CC2B7EFAA}" type="datetimeFigureOut">
              <a:rPr lang="ar-SA" smtClean="0"/>
              <a:t>06/05/1444</a:t>
            </a:fld>
            <a:endParaRPr lang="ar-SA"/>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ar-S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1804387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06/05/1444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15951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1B8ABB09-4A1D-463E-8065-109CC2B7EFAA}" type="datetimeFigureOut">
              <a:rPr lang="ar-SA" smtClean="0"/>
              <a:t>06/05/1444</a:t>
            </a:fld>
            <a:endParaRPr lang="ar-SA"/>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ar-SA"/>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0B34F065-1154-456A-91E3-76DE8E75E17B}" type="slidenum">
              <a:rPr lang="ar-SA" smtClean="0"/>
              <a:t>‹#›</a:t>
            </a:fld>
            <a:endParaRPr lang="ar-SA"/>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7119995"/>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914400" rtl="1"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r" defTabSz="914400" rtl="1"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1772816"/>
            <a:ext cx="7851648" cy="2376264"/>
          </a:xfrm>
        </p:spPr>
        <p:txBody>
          <a:bodyPr>
            <a:noAutofit/>
            <a:scene3d>
              <a:camera prst="orthographicFront"/>
              <a:lightRig rig="freezing" dir="t">
                <a:rot lat="0" lon="0" rev="5640000"/>
              </a:lightRig>
            </a:scene3d>
            <a:sp3d extrusionH="57150" prstMaterial="flat">
              <a:bevelT w="38100" h="38100" prst="angle"/>
              <a:contourClr>
                <a:schemeClr val="tx2"/>
              </a:contourClr>
            </a:sp3d>
          </a:bodyPr>
          <a:lstStyle/>
          <a:p>
            <a:pPr algn="ctr"/>
            <a:r>
              <a:rPr lang="ar-IQ" sz="3600" b="1" dirty="0" smtClean="0">
                <a:solidFill>
                  <a:schemeClr val="bg2">
                    <a:lumMod val="25000"/>
                  </a:schemeClr>
                </a:solidFill>
              </a:rPr>
              <a:t>عنوان المحاضرة</a:t>
            </a:r>
            <a:r>
              <a:rPr lang="en-US" sz="3600" b="1" dirty="0" smtClean="0">
                <a:solidFill>
                  <a:schemeClr val="bg2">
                    <a:lumMod val="25000"/>
                  </a:schemeClr>
                </a:solidFill>
              </a:rPr>
              <a:t/>
            </a:r>
            <a:br>
              <a:rPr lang="en-US" sz="3600" b="1" dirty="0" smtClean="0">
                <a:solidFill>
                  <a:schemeClr val="bg2">
                    <a:lumMod val="25000"/>
                  </a:schemeClr>
                </a:solidFill>
              </a:rPr>
            </a:br>
            <a:r>
              <a:rPr lang="en-US" sz="4800" dirty="0" smtClean="0">
                <a:ln>
                  <a:solidFill>
                    <a:srgbClr val="00FFCC"/>
                  </a:solidFill>
                </a:ln>
                <a:solidFill>
                  <a:srgbClr val="001848"/>
                </a:solidFill>
                <a:effectLst>
                  <a:glow rad="101600">
                    <a:schemeClr val="accent3">
                      <a:satMod val="175000"/>
                      <a:alpha val="40000"/>
                    </a:schemeClr>
                  </a:glow>
                  <a:outerShdw blurRad="50800" dist="38100" algn="l" rotWithShape="0">
                    <a:prstClr val="black">
                      <a:alpha val="40000"/>
                    </a:prstClr>
                  </a:outerShdw>
                </a:effectLst>
                <a:cs typeface="PT Bold Heading" pitchFamily="2" charset="-78"/>
              </a:rPr>
              <a:t/>
            </a:r>
            <a:br>
              <a:rPr lang="en-US" sz="4800" dirty="0" smtClean="0">
                <a:ln>
                  <a:solidFill>
                    <a:srgbClr val="00FFCC"/>
                  </a:solidFill>
                </a:ln>
                <a:solidFill>
                  <a:srgbClr val="001848"/>
                </a:solidFill>
                <a:effectLst>
                  <a:glow rad="101600">
                    <a:schemeClr val="accent3">
                      <a:satMod val="175000"/>
                      <a:alpha val="40000"/>
                    </a:schemeClr>
                  </a:glow>
                  <a:outerShdw blurRad="50800" dist="38100" algn="l" rotWithShape="0">
                    <a:prstClr val="black">
                      <a:alpha val="40000"/>
                    </a:prstClr>
                  </a:outerShdw>
                </a:effectLst>
                <a:cs typeface="PT Bold Heading" pitchFamily="2" charset="-78"/>
              </a:rPr>
            </a:br>
            <a:r>
              <a:rPr lang="ar-IQ" sz="6000" b="1" dirty="0" smtClean="0">
                <a:solidFill>
                  <a:srgbClr val="90170A"/>
                </a:solidFill>
              </a:rPr>
              <a:t>مفهوم إدارةالتسويق</a:t>
            </a:r>
            <a:endParaRPr lang="ar-IQ" sz="6000" b="1" dirty="0">
              <a:ln>
                <a:solidFill>
                  <a:srgbClr val="00FFCC"/>
                </a:solidFill>
              </a:ln>
              <a:solidFill>
                <a:srgbClr val="90170A"/>
              </a:solidFill>
              <a:effectLst>
                <a:glow rad="101600">
                  <a:schemeClr val="accent3">
                    <a:satMod val="175000"/>
                    <a:alpha val="40000"/>
                  </a:schemeClr>
                </a:glow>
                <a:outerShdw blurRad="38100" dist="38100" dir="2700000" algn="tl">
                  <a:srgbClr val="000000">
                    <a:alpha val="43137"/>
                  </a:srgbClr>
                </a:outerShdw>
              </a:effectLst>
              <a:cs typeface="PT Bold Heading" pitchFamily="2" charset="-78"/>
            </a:endParaRPr>
          </a:p>
        </p:txBody>
      </p:sp>
      <p:sp>
        <p:nvSpPr>
          <p:cNvPr id="3" name="عنوان فرعي 2"/>
          <p:cNvSpPr>
            <a:spLocks noGrp="1"/>
          </p:cNvSpPr>
          <p:nvPr>
            <p:ph type="subTitle" idx="1"/>
          </p:nvPr>
        </p:nvSpPr>
        <p:spPr>
          <a:xfrm>
            <a:off x="750628" y="4797152"/>
            <a:ext cx="7854696" cy="1440160"/>
          </a:xfrm>
        </p:spPr>
        <p:txBody>
          <a:bodyPr>
            <a:normAutofit/>
            <a:scene3d>
              <a:camera prst="orthographicFront"/>
              <a:lightRig rig="threePt" dir="t"/>
            </a:scene3d>
            <a:sp3d extrusionH="57150">
              <a:bevelT h="25400" prst="softRound"/>
            </a:sp3d>
          </a:bodyPr>
          <a:lstStyle/>
          <a:p>
            <a:pPr algn="ctr">
              <a:lnSpc>
                <a:spcPct val="80000"/>
              </a:lnSpc>
            </a:pPr>
            <a:r>
              <a:rPr lang="ar-IQ" sz="4000" b="1" dirty="0">
                <a:solidFill>
                  <a:srgbClr val="7030A0"/>
                </a:solidFill>
              </a:rPr>
              <a:t>إعداد</a:t>
            </a:r>
          </a:p>
          <a:p>
            <a:pPr algn="ctr">
              <a:lnSpc>
                <a:spcPct val="80000"/>
              </a:lnSpc>
            </a:pPr>
            <a:r>
              <a:rPr lang="ar-IQ" sz="4000" b="1" dirty="0">
                <a:solidFill>
                  <a:schemeClr val="accent3">
                    <a:lumMod val="50000"/>
                  </a:schemeClr>
                </a:solidFill>
              </a:rPr>
              <a:t>م.م. مريم فخر الدين محمود</a:t>
            </a:r>
          </a:p>
        </p:txBody>
      </p:sp>
      <p:sp>
        <p:nvSpPr>
          <p:cNvPr id="4" name="عنوان 1"/>
          <p:cNvSpPr txBox="1">
            <a:spLocks/>
          </p:cNvSpPr>
          <p:nvPr/>
        </p:nvSpPr>
        <p:spPr>
          <a:xfrm>
            <a:off x="755576" y="0"/>
            <a:ext cx="7851648" cy="1503047"/>
          </a:xfrm>
          <a:prstGeom prst="rect">
            <a:avLst/>
          </a:prstGeom>
          <a:ln>
            <a:noFill/>
          </a:ln>
        </p:spPr>
        <p:txBody>
          <a:bodyPr vert="horz" lIns="0" tIns="0" rIns="18288" bIns="0" anchor="b">
            <a:noAutofit/>
            <a:scene3d>
              <a:camera prst="orthographicFront"/>
              <a:lightRig rig="freezing" dir="t">
                <a:rot lat="0" lon="0" rev="5640000"/>
              </a:lightRig>
            </a:scene3d>
            <a:sp3d extrusionH="57150" prstMaterial="flat">
              <a:bevelT w="38100" h="38100" prst="relaxedInset"/>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a:r>
              <a:rPr lang="ar-IQ" sz="2000" dirty="0">
                <a:solidFill>
                  <a:schemeClr val="tx1">
                    <a:lumMod val="95000"/>
                    <a:lumOff val="5000"/>
                  </a:schemeClr>
                </a:solidFill>
              </a:rPr>
              <a:t>جامعة بغداد</a:t>
            </a:r>
          </a:p>
          <a:p>
            <a:pPr algn="ctr"/>
            <a:r>
              <a:rPr lang="ar-IQ" sz="2000" dirty="0">
                <a:solidFill>
                  <a:schemeClr val="tx1">
                    <a:lumMod val="95000"/>
                    <a:lumOff val="5000"/>
                  </a:schemeClr>
                </a:solidFill>
              </a:rPr>
              <a:t>كلية الادارة والاقتصاد</a:t>
            </a:r>
          </a:p>
          <a:p>
            <a:pPr algn="ctr"/>
            <a:r>
              <a:rPr lang="ar-IQ" sz="2000" dirty="0">
                <a:solidFill>
                  <a:schemeClr val="tx1">
                    <a:lumMod val="95000"/>
                    <a:lumOff val="5000"/>
                  </a:schemeClr>
                </a:solidFill>
              </a:rPr>
              <a:t>قسم الإدارة العامة</a:t>
            </a:r>
          </a:p>
        </p:txBody>
      </p:sp>
      <p:pic>
        <p:nvPicPr>
          <p:cNvPr id="13" name="صورة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5688" y="44624"/>
            <a:ext cx="1512000" cy="1512000"/>
          </a:xfrm>
          <a:prstGeom prst="rect">
            <a:avLst/>
          </a:prstGeom>
          <a:ln>
            <a:noFill/>
          </a:ln>
          <a:effectLst>
            <a:outerShdw blurRad="292100" dist="139700" dir="2700000" algn="tl" rotWithShape="0">
              <a:srgbClr val="333333">
                <a:alpha val="65000"/>
              </a:srgbClr>
            </a:outerShdw>
          </a:effectLst>
        </p:spPr>
      </p:pic>
      <p:pic>
        <p:nvPicPr>
          <p:cNvPr id="16" name="صورة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52320" y="96832"/>
            <a:ext cx="1440000" cy="145996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9766294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ircle(in)">
                                      <p:cBhvr>
                                        <p:cTn id="10" dur="2000"/>
                                        <p:tgtEl>
                                          <p:spTgt spid="4">
                                            <p:txEl>
                                              <p:pRg st="1" end="1"/>
                                            </p:txEl>
                                          </p:spTgt>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circle(in)">
                                      <p:cBhvr>
                                        <p:cTn id="13" dur="2000"/>
                                        <p:tgtEl>
                                          <p:spTgt spid="4">
                                            <p:txEl>
                                              <p:pRg st="2" end="2"/>
                                            </p:txEl>
                                          </p:spTgt>
                                        </p:tgtEl>
                                      </p:cBhvr>
                                    </p:animEffect>
                                  </p:childTnLst>
                                </p:cTn>
                              </p:par>
                            </p:childTnLst>
                          </p:cTn>
                        </p:par>
                        <p:par>
                          <p:cTn id="14" fill="hold">
                            <p:stCondLst>
                              <p:cond delay="2000"/>
                            </p:stCondLst>
                            <p:childTnLst>
                              <p:par>
                                <p:cTn id="15" presetID="26" presetClass="entr" presetSubtype="0"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80">
                                          <p:stCondLst>
                                            <p:cond delay="0"/>
                                          </p:stCondLst>
                                        </p:cTn>
                                        <p:tgtEl>
                                          <p:spTgt spid="2"/>
                                        </p:tgtEl>
                                      </p:cBhvr>
                                    </p:animEffect>
                                    <p:anim calcmode="lin" valueType="num">
                                      <p:cBhvr>
                                        <p:cTn id="1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3" dur="26">
                                          <p:stCondLst>
                                            <p:cond delay="650"/>
                                          </p:stCondLst>
                                        </p:cTn>
                                        <p:tgtEl>
                                          <p:spTgt spid="2"/>
                                        </p:tgtEl>
                                      </p:cBhvr>
                                      <p:to x="100000" y="60000"/>
                                    </p:animScale>
                                    <p:animScale>
                                      <p:cBhvr>
                                        <p:cTn id="24" dur="166" decel="50000">
                                          <p:stCondLst>
                                            <p:cond delay="676"/>
                                          </p:stCondLst>
                                        </p:cTn>
                                        <p:tgtEl>
                                          <p:spTgt spid="2"/>
                                        </p:tgtEl>
                                      </p:cBhvr>
                                      <p:to x="100000" y="100000"/>
                                    </p:animScale>
                                    <p:animScale>
                                      <p:cBhvr>
                                        <p:cTn id="25" dur="26">
                                          <p:stCondLst>
                                            <p:cond delay="1312"/>
                                          </p:stCondLst>
                                        </p:cTn>
                                        <p:tgtEl>
                                          <p:spTgt spid="2"/>
                                        </p:tgtEl>
                                      </p:cBhvr>
                                      <p:to x="100000" y="80000"/>
                                    </p:animScale>
                                    <p:animScale>
                                      <p:cBhvr>
                                        <p:cTn id="26" dur="166" decel="50000">
                                          <p:stCondLst>
                                            <p:cond delay="1338"/>
                                          </p:stCondLst>
                                        </p:cTn>
                                        <p:tgtEl>
                                          <p:spTgt spid="2"/>
                                        </p:tgtEl>
                                      </p:cBhvr>
                                      <p:to x="100000" y="100000"/>
                                    </p:animScale>
                                    <p:animScale>
                                      <p:cBhvr>
                                        <p:cTn id="27" dur="26">
                                          <p:stCondLst>
                                            <p:cond delay="1642"/>
                                          </p:stCondLst>
                                        </p:cTn>
                                        <p:tgtEl>
                                          <p:spTgt spid="2"/>
                                        </p:tgtEl>
                                      </p:cBhvr>
                                      <p:to x="100000" y="90000"/>
                                    </p:animScale>
                                    <p:animScale>
                                      <p:cBhvr>
                                        <p:cTn id="28" dur="166" decel="50000">
                                          <p:stCondLst>
                                            <p:cond delay="1668"/>
                                          </p:stCondLst>
                                        </p:cTn>
                                        <p:tgtEl>
                                          <p:spTgt spid="2"/>
                                        </p:tgtEl>
                                      </p:cBhvr>
                                      <p:to x="100000" y="100000"/>
                                    </p:animScale>
                                    <p:animScale>
                                      <p:cBhvr>
                                        <p:cTn id="29" dur="26">
                                          <p:stCondLst>
                                            <p:cond delay="1808"/>
                                          </p:stCondLst>
                                        </p:cTn>
                                        <p:tgtEl>
                                          <p:spTgt spid="2"/>
                                        </p:tgtEl>
                                      </p:cBhvr>
                                      <p:to x="100000" y="95000"/>
                                    </p:animScale>
                                    <p:animScale>
                                      <p:cBhvr>
                                        <p:cTn id="30" dur="166" decel="50000">
                                          <p:stCondLst>
                                            <p:cond delay="1834"/>
                                          </p:stCondLst>
                                        </p:cTn>
                                        <p:tgtEl>
                                          <p:spTgt spid="2"/>
                                        </p:tgtEl>
                                      </p:cBhvr>
                                      <p:to x="100000" y="100000"/>
                                    </p:animScale>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3">
                                            <p:txEl>
                                              <p:pRg st="0" end="0"/>
                                            </p:txEl>
                                          </p:spTgt>
                                        </p:tgtEl>
                                        <p:attrNameLst>
                                          <p:attrName>style.visibility</p:attrName>
                                        </p:attrNameLst>
                                      </p:cBhvr>
                                      <p:to>
                                        <p:strVal val="visible"/>
                                      </p:to>
                                    </p:set>
                                    <p:animEffect transition="in" filter="fade">
                                      <p:cBhvr>
                                        <p:cTn id="34" dur="1000"/>
                                        <p:tgtEl>
                                          <p:spTgt spid="3">
                                            <p:txEl>
                                              <p:pRg st="0" end="0"/>
                                            </p:txEl>
                                          </p:spTgt>
                                        </p:tgtEl>
                                      </p:cBhvr>
                                    </p:animEffect>
                                    <p:anim calcmode="lin" valueType="num">
                                      <p:cBhvr>
                                        <p:cTn id="3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animEffect transition="in" filter="fade">
                                      <p:cBhvr>
                                        <p:cTn id="41" dur="1000"/>
                                        <p:tgtEl>
                                          <p:spTgt spid="3">
                                            <p:txEl>
                                              <p:pRg st="1" end="1"/>
                                            </p:txEl>
                                          </p:spTgt>
                                        </p:tgtEl>
                                      </p:cBhvr>
                                    </p:animEffect>
                                    <p:anim calcmode="lin" valueType="num">
                                      <p:cBhvr>
                                        <p:cTn id="4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93204" y="620688"/>
            <a:ext cx="8229600" cy="1080120"/>
          </a:xfrm>
        </p:spPr>
        <p:txBody>
          <a:bodyPr>
            <a:normAutofit/>
            <a:scene3d>
              <a:camera prst="orthographicFront"/>
              <a:lightRig rig="threePt" dir="t"/>
            </a:scene3d>
            <a:sp3d extrusionH="57150">
              <a:bevelT h="25400" prst="softRound"/>
            </a:sp3d>
          </a:bodyPr>
          <a:lstStyle/>
          <a:p>
            <a:pPr algn="r"/>
            <a:r>
              <a:rPr lang="ar-IQ" sz="4400" b="1" dirty="0"/>
              <a:t>اهداف المحاضرة </a:t>
            </a:r>
            <a:r>
              <a:rPr lang="ar-IQ" dirty="0"/>
              <a:t>:</a:t>
            </a:r>
            <a:endParaRPr lang="ar-IQ" sz="4400" b="1" dirty="0">
              <a:ln>
                <a:solidFill>
                  <a:srgbClr val="66FFFF"/>
                </a:solidFill>
              </a:ln>
              <a:solidFill>
                <a:srgbClr val="000099"/>
              </a:solidFill>
              <a:effectLst>
                <a:glow rad="63500">
                  <a:schemeClr val="accent5">
                    <a:satMod val="175000"/>
                    <a:alpha val="40000"/>
                  </a:schemeClr>
                </a:glow>
                <a:outerShdw blurRad="50800" dist="38100" algn="l" rotWithShape="0">
                  <a:prstClr val="black">
                    <a:alpha val="40000"/>
                  </a:prstClr>
                </a:outerShdw>
              </a:effectLst>
              <a:cs typeface="PT Bold Heading" pitchFamily="2" charset="-78"/>
            </a:endParaRPr>
          </a:p>
        </p:txBody>
      </p:sp>
      <p:sp>
        <p:nvSpPr>
          <p:cNvPr id="3" name="عنصر نائب للمحتوى 2"/>
          <p:cNvSpPr>
            <a:spLocks noGrp="1"/>
          </p:cNvSpPr>
          <p:nvPr>
            <p:ph idx="1"/>
          </p:nvPr>
        </p:nvSpPr>
        <p:spPr>
          <a:xfrm>
            <a:off x="323528" y="1988840"/>
            <a:ext cx="8568952" cy="3240360"/>
          </a:xfrm>
        </p:spPr>
        <p:txBody>
          <a:bodyPr>
            <a:normAutofit/>
            <a:scene3d>
              <a:camera prst="orthographicFront"/>
              <a:lightRig rig="threePt" dir="t"/>
            </a:scene3d>
            <a:sp3d extrusionH="57150">
              <a:bevelT h="25400" prst="softRound"/>
            </a:sp3d>
          </a:bodyPr>
          <a:lstStyle/>
          <a:p>
            <a:pPr marL="0" indent="0" algn="just">
              <a:lnSpc>
                <a:spcPct val="150000"/>
              </a:lnSpc>
              <a:buClr>
                <a:srgbClr val="000099"/>
              </a:buClr>
              <a:buSzPct val="100000"/>
              <a:buNone/>
            </a:pPr>
            <a:r>
              <a:rPr lang="ar-IQ" sz="3300" b="1" dirty="0" smtClean="0">
                <a:solidFill>
                  <a:srgbClr val="000066"/>
                </a:solidFill>
                <a:effectLst>
                  <a:outerShdw blurRad="50800" dist="38100" algn="l" rotWithShape="0">
                    <a:prstClr val="black">
                      <a:alpha val="40000"/>
                    </a:prstClr>
                  </a:outerShdw>
                </a:effectLst>
                <a:latin typeface="Simplified Arabic" pitchFamily="18" charset="-78"/>
                <a:cs typeface="Simplified Arabic" pitchFamily="18" charset="-78"/>
              </a:rPr>
              <a:t>أن يتعرف الطالب على :</a:t>
            </a:r>
            <a:endParaRPr lang="ar-IQ" sz="3300" b="1" dirty="0">
              <a:solidFill>
                <a:srgbClr val="000066"/>
              </a:solidFill>
              <a:effectLst>
                <a:outerShdw blurRad="50800" dist="38100" algn="l" rotWithShape="0">
                  <a:prstClr val="black">
                    <a:alpha val="40000"/>
                  </a:prstClr>
                </a:outerShdw>
              </a:effectLst>
              <a:latin typeface="Simplified Arabic" pitchFamily="18" charset="-78"/>
              <a:cs typeface="Simplified Arabic" pitchFamily="18" charset="-78"/>
            </a:endParaRPr>
          </a:p>
          <a:p>
            <a:pPr marL="0" indent="0" algn="just">
              <a:lnSpc>
                <a:spcPct val="110000"/>
              </a:lnSpc>
              <a:buClr>
                <a:srgbClr val="000099"/>
              </a:buClr>
              <a:buSzPct val="100000"/>
              <a:buNone/>
            </a:pPr>
            <a:r>
              <a:rPr lang="ar-IQ" sz="2600" b="1" dirty="0" smtClean="0">
                <a:solidFill>
                  <a:srgbClr val="000066"/>
                </a:solidFill>
                <a:effectLst>
                  <a:outerShdw blurRad="50800" dist="38100" algn="l" rotWithShape="0">
                    <a:prstClr val="black">
                      <a:alpha val="40000"/>
                    </a:prstClr>
                  </a:outerShdw>
                </a:effectLst>
                <a:latin typeface="Simplified Arabic" pitchFamily="18" charset="-78"/>
                <a:cs typeface="Simplified Arabic" pitchFamily="18" charset="-78"/>
              </a:rPr>
              <a:t>1.مفهوم إدارة التسويق .</a:t>
            </a:r>
          </a:p>
          <a:p>
            <a:pPr marL="0" indent="0" algn="just">
              <a:lnSpc>
                <a:spcPct val="110000"/>
              </a:lnSpc>
              <a:buClr>
                <a:srgbClr val="000099"/>
              </a:buClr>
              <a:buSzPct val="100000"/>
              <a:buNone/>
            </a:pPr>
            <a:r>
              <a:rPr lang="ar-IQ" sz="2600" b="1" dirty="0" smtClean="0">
                <a:solidFill>
                  <a:srgbClr val="000066"/>
                </a:solidFill>
                <a:effectLst>
                  <a:outerShdw blurRad="50800" dist="38100" algn="l" rotWithShape="0">
                    <a:prstClr val="black">
                      <a:alpha val="40000"/>
                    </a:prstClr>
                  </a:outerShdw>
                </a:effectLst>
                <a:latin typeface="Simplified Arabic" pitchFamily="18" charset="-78"/>
                <a:cs typeface="Simplified Arabic" pitchFamily="18" charset="-78"/>
              </a:rPr>
              <a:t>2.المضامين الرئيسة لإدارة التسويق .</a:t>
            </a:r>
          </a:p>
          <a:p>
            <a:pPr marL="0" indent="0" algn="just">
              <a:lnSpc>
                <a:spcPct val="110000"/>
              </a:lnSpc>
              <a:buClr>
                <a:srgbClr val="000099"/>
              </a:buClr>
              <a:buSzPct val="100000"/>
              <a:buNone/>
            </a:pPr>
            <a:r>
              <a:rPr lang="ar-IQ" sz="2600" b="1" dirty="0" smtClean="0">
                <a:solidFill>
                  <a:srgbClr val="000066"/>
                </a:solidFill>
                <a:effectLst>
                  <a:outerShdw blurRad="50800" dist="38100" algn="l" rotWithShape="0">
                    <a:prstClr val="black">
                      <a:alpha val="40000"/>
                    </a:prstClr>
                  </a:outerShdw>
                </a:effectLst>
                <a:latin typeface="Simplified Arabic" pitchFamily="18" charset="-78"/>
                <a:cs typeface="Simplified Arabic" pitchFamily="18" charset="-78"/>
              </a:rPr>
              <a:t>3.اهمية إدارة التسويق قياساً بالأدارات الأخرى .</a:t>
            </a:r>
            <a:endParaRPr lang="ar-IQ" sz="2600" b="1" dirty="0">
              <a:solidFill>
                <a:srgbClr val="000066"/>
              </a:solidFill>
              <a:effectLst>
                <a:outerShdw blurRad="50800" dist="38100" algn="l" rotWithShape="0">
                  <a:prstClr val="black">
                    <a:alpha val="40000"/>
                  </a:prst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168403586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4"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1"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2" dur="1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9" dur="10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5"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5"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6184" y="908720"/>
            <a:ext cx="8712968" cy="794352"/>
          </a:xfrm>
        </p:spPr>
        <p:txBody>
          <a:bodyPr>
            <a:normAutofit/>
            <a:scene3d>
              <a:camera prst="orthographicFront"/>
              <a:lightRig rig="threePt" dir="t"/>
            </a:scene3d>
            <a:sp3d extrusionH="57150">
              <a:bevelT h="25400" prst="softRound"/>
            </a:sp3d>
          </a:bodyPr>
          <a:lstStyle/>
          <a:p>
            <a:pPr algn="r">
              <a:buClr>
                <a:srgbClr val="000099"/>
              </a:buClr>
            </a:pPr>
            <a:r>
              <a:rPr lang="ar-IQ" sz="3200" b="1" dirty="0" smtClean="0">
                <a:solidFill>
                  <a:schemeClr val="bg2">
                    <a:lumMod val="50000"/>
                  </a:schemeClr>
                </a:solidFill>
              </a:rPr>
              <a:t>مفهوم إدارة </a:t>
            </a:r>
            <a:r>
              <a:rPr lang="ar-IQ" sz="3200" b="1" dirty="0">
                <a:solidFill>
                  <a:schemeClr val="bg2">
                    <a:lumMod val="50000"/>
                  </a:schemeClr>
                </a:solidFill>
              </a:rPr>
              <a:t>التسويق </a:t>
            </a:r>
          </a:p>
        </p:txBody>
      </p:sp>
      <p:sp>
        <p:nvSpPr>
          <p:cNvPr id="3" name="عنصر نائب للمحتوى 2"/>
          <p:cNvSpPr>
            <a:spLocks noGrp="1"/>
          </p:cNvSpPr>
          <p:nvPr>
            <p:ph idx="1"/>
          </p:nvPr>
        </p:nvSpPr>
        <p:spPr>
          <a:xfrm>
            <a:off x="539552" y="1556792"/>
            <a:ext cx="8229600" cy="4536504"/>
          </a:xfrm>
        </p:spPr>
        <p:txBody>
          <a:bodyPr>
            <a:normAutofit/>
            <a:scene3d>
              <a:camera prst="orthographicFront"/>
              <a:lightRig rig="threePt" dir="t"/>
            </a:scene3d>
            <a:sp3d extrusionH="57150">
              <a:bevelT h="25400" prst="softRound"/>
            </a:sp3d>
          </a:bodyPr>
          <a:lstStyle/>
          <a:p>
            <a:pPr>
              <a:spcBef>
                <a:spcPct val="50000"/>
              </a:spcBef>
            </a:pPr>
            <a:endParaRPr lang="ar-SA" altLang="ar-IQ" sz="3300" b="1" dirty="0" smtClean="0">
              <a:solidFill>
                <a:schemeClr val="tx1"/>
              </a:solidFill>
            </a:endParaRPr>
          </a:p>
          <a:p>
            <a:pPr marL="0" indent="0" algn="just">
              <a:lnSpc>
                <a:spcPct val="150000"/>
              </a:lnSpc>
              <a:buClr>
                <a:srgbClr val="000099"/>
              </a:buClr>
              <a:buNone/>
            </a:pPr>
            <a:r>
              <a:rPr lang="ar-SA" sz="2400" b="1" u="sng" dirty="0" smtClean="0">
                <a:solidFill>
                  <a:schemeClr val="tx1">
                    <a:lumMod val="95000"/>
                    <a:lumOff val="5000"/>
                  </a:schemeClr>
                </a:solidFill>
                <a:latin typeface="Simplified Arabic" pitchFamily="18" charset="-78"/>
                <a:cs typeface="+mj-cs"/>
              </a:rPr>
              <a:t>يقصد بإدارة التسويق</a:t>
            </a:r>
            <a:r>
              <a:rPr lang="ar-SA" sz="2400" b="1" dirty="0" smtClean="0">
                <a:solidFill>
                  <a:schemeClr val="tx1">
                    <a:lumMod val="95000"/>
                    <a:lumOff val="5000"/>
                  </a:schemeClr>
                </a:solidFill>
                <a:latin typeface="Simplified Arabic" pitchFamily="18" charset="-78"/>
                <a:cs typeface="+mj-cs"/>
              </a:rPr>
              <a:t>  </a:t>
            </a:r>
            <a:r>
              <a:rPr lang="ar-SA" dirty="0" smtClean="0">
                <a:solidFill>
                  <a:schemeClr val="tx1">
                    <a:lumMod val="95000"/>
                    <a:lumOff val="5000"/>
                  </a:schemeClr>
                </a:solidFill>
                <a:latin typeface="Simplified Arabic" pitchFamily="18" charset="-78"/>
                <a:cs typeface="+mj-cs"/>
              </a:rPr>
              <a:t>العمليات المتعلقة بالتخطيط والتنظيم والتنفيذ والرقابة على الأنشطة التسويقية لتسهيل عمليات التبادل بكفاءة وفاعلية </a:t>
            </a:r>
            <a:r>
              <a:rPr lang="ar-SA" b="1" dirty="0" smtClean="0">
                <a:solidFill>
                  <a:schemeClr val="tx1">
                    <a:lumMod val="95000"/>
                    <a:lumOff val="5000"/>
                  </a:schemeClr>
                </a:solidFill>
                <a:latin typeface="Simplified Arabic" pitchFamily="18" charset="-78"/>
                <a:cs typeface="+mj-cs"/>
              </a:rPr>
              <a:t>.</a:t>
            </a:r>
          </a:p>
          <a:p>
            <a:pPr marL="0" indent="0" algn="just">
              <a:lnSpc>
                <a:spcPct val="150000"/>
              </a:lnSpc>
              <a:buClr>
                <a:srgbClr val="000099"/>
              </a:buClr>
              <a:buNone/>
            </a:pPr>
            <a:r>
              <a:rPr lang="ar-SA" b="1" dirty="0" smtClean="0">
                <a:solidFill>
                  <a:schemeClr val="tx1">
                    <a:lumMod val="95000"/>
                    <a:lumOff val="5000"/>
                  </a:schemeClr>
                </a:solidFill>
                <a:latin typeface="Simplified Arabic" pitchFamily="18" charset="-78"/>
                <a:cs typeface="+mj-cs"/>
              </a:rPr>
              <a:t>تمثل </a:t>
            </a:r>
            <a:r>
              <a:rPr lang="ar-SA" b="1" u="sng" dirty="0" smtClean="0">
                <a:solidFill>
                  <a:schemeClr val="tx1">
                    <a:lumMod val="95000"/>
                    <a:lumOff val="5000"/>
                  </a:schemeClr>
                </a:solidFill>
                <a:latin typeface="Simplified Arabic" pitchFamily="18" charset="-78"/>
                <a:cs typeface="+mj-cs"/>
              </a:rPr>
              <a:t>الكفاءة</a:t>
            </a:r>
            <a:r>
              <a:rPr lang="ar-SA" b="1" dirty="0" smtClean="0">
                <a:solidFill>
                  <a:schemeClr val="tx1">
                    <a:lumMod val="95000"/>
                    <a:lumOff val="5000"/>
                  </a:schemeClr>
                </a:solidFill>
                <a:latin typeface="Simplified Arabic" pitchFamily="18" charset="-78"/>
                <a:cs typeface="+mj-cs"/>
              </a:rPr>
              <a:t> </a:t>
            </a:r>
            <a:r>
              <a:rPr lang="ar-SA" dirty="0" smtClean="0">
                <a:solidFill>
                  <a:schemeClr val="tx1">
                    <a:lumMod val="95000"/>
                    <a:lumOff val="5000"/>
                  </a:schemeClr>
                </a:solidFill>
                <a:latin typeface="Simplified Arabic" pitchFamily="18" charset="-78"/>
                <a:cs typeface="+mj-cs"/>
              </a:rPr>
              <a:t>بكون ماتنفقه المنظمة من مواردها ينبغي ان يكون اقل مماهو عليه من المستوى المرغوب</a:t>
            </a:r>
            <a:r>
              <a:rPr lang="ar-SA" b="1" dirty="0" smtClean="0">
                <a:solidFill>
                  <a:schemeClr val="tx1">
                    <a:lumMod val="95000"/>
                    <a:lumOff val="5000"/>
                  </a:schemeClr>
                </a:solidFill>
                <a:latin typeface="Simplified Arabic" pitchFamily="18" charset="-78"/>
                <a:cs typeface="+mj-cs"/>
              </a:rPr>
              <a:t> اما </a:t>
            </a:r>
            <a:r>
              <a:rPr lang="ar-SA" b="1" u="sng" dirty="0" smtClean="0">
                <a:solidFill>
                  <a:schemeClr val="tx1">
                    <a:lumMod val="95000"/>
                    <a:lumOff val="5000"/>
                  </a:schemeClr>
                </a:solidFill>
                <a:latin typeface="Simplified Arabic" pitchFamily="18" charset="-78"/>
                <a:cs typeface="+mj-cs"/>
              </a:rPr>
              <a:t>الفاعلية</a:t>
            </a:r>
            <a:r>
              <a:rPr lang="ar-SA" b="1" dirty="0" smtClean="0">
                <a:solidFill>
                  <a:schemeClr val="tx1">
                    <a:lumMod val="95000"/>
                    <a:lumOff val="5000"/>
                  </a:schemeClr>
                </a:solidFill>
                <a:latin typeface="Simplified Arabic" pitchFamily="18" charset="-78"/>
                <a:cs typeface="+mj-cs"/>
              </a:rPr>
              <a:t> </a:t>
            </a:r>
            <a:r>
              <a:rPr lang="ar-SA" dirty="0" smtClean="0">
                <a:solidFill>
                  <a:schemeClr val="tx1">
                    <a:lumMod val="95000"/>
                    <a:lumOff val="5000"/>
                  </a:schemeClr>
                </a:solidFill>
                <a:latin typeface="Simplified Arabic" pitchFamily="18" charset="-78"/>
                <a:cs typeface="+mj-cs"/>
              </a:rPr>
              <a:t>فهي الدرجة التي تساعد عملية التبادل في تحقيق اهداف المنظمة </a:t>
            </a:r>
            <a:r>
              <a:rPr lang="ar-SA" b="1" dirty="0" smtClean="0">
                <a:solidFill>
                  <a:schemeClr val="tx1">
                    <a:lumMod val="95000"/>
                    <a:lumOff val="5000"/>
                  </a:schemeClr>
                </a:solidFill>
                <a:latin typeface="Simplified Arabic" pitchFamily="18" charset="-78"/>
                <a:cs typeface="+mj-cs"/>
              </a:rPr>
              <a:t>.</a:t>
            </a:r>
            <a:endParaRPr lang="ar-IQ" b="1" dirty="0">
              <a:solidFill>
                <a:schemeClr val="tx1">
                  <a:lumMod val="95000"/>
                  <a:lumOff val="5000"/>
                </a:schemeClr>
              </a:solidFill>
              <a:latin typeface="Simplified Arabic" pitchFamily="18" charset="-78"/>
              <a:cs typeface="+mj-cs"/>
            </a:endParaRPr>
          </a:p>
        </p:txBody>
      </p:sp>
    </p:spTree>
    <p:extLst>
      <p:ext uri="{BB962C8B-B14F-4D97-AF65-F5344CB8AC3E}">
        <p14:creationId xmlns:p14="http://schemas.microsoft.com/office/powerpoint/2010/main" val="3938652437"/>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11560" y="1268760"/>
            <a:ext cx="8229600" cy="4848552"/>
          </a:xfrm>
        </p:spPr>
        <p:txBody>
          <a:bodyPr>
            <a:normAutofit/>
            <a:scene3d>
              <a:camera prst="orthographicFront"/>
              <a:lightRig rig="threePt" dir="t"/>
            </a:scene3d>
            <a:sp3d extrusionH="57150">
              <a:bevelT h="25400" prst="softRound"/>
            </a:sp3d>
          </a:bodyPr>
          <a:lstStyle/>
          <a:p>
            <a:pPr>
              <a:spcBef>
                <a:spcPct val="50000"/>
              </a:spcBef>
            </a:pPr>
            <a:r>
              <a:rPr lang="ar-SA" sz="2800" b="1" dirty="0" smtClean="0">
                <a:solidFill>
                  <a:schemeClr val="bg2">
                    <a:lumMod val="50000"/>
                  </a:schemeClr>
                </a:solidFill>
              </a:rPr>
              <a:t>   المضامين الرئيسة لمعنى إدارة التسويق :</a:t>
            </a:r>
            <a:endParaRPr lang="ar-SA" sz="2800" b="1" dirty="0">
              <a:solidFill>
                <a:schemeClr val="bg2">
                  <a:lumMod val="50000"/>
                </a:schemeClr>
              </a:solidFill>
            </a:endParaRPr>
          </a:p>
          <a:p>
            <a:pPr>
              <a:spcBef>
                <a:spcPct val="50000"/>
              </a:spcBef>
            </a:pPr>
            <a:r>
              <a:rPr lang="ar-SA" altLang="ar-IQ" sz="1800" dirty="0">
                <a:solidFill>
                  <a:schemeClr val="tx1"/>
                </a:solidFill>
              </a:rPr>
              <a:t/>
            </a:r>
            <a:br>
              <a:rPr lang="ar-SA" altLang="ar-IQ" sz="1800" dirty="0">
                <a:solidFill>
                  <a:schemeClr val="tx1"/>
                </a:solidFill>
              </a:rPr>
            </a:br>
            <a:r>
              <a:rPr lang="ar-SA" altLang="ar-IQ" b="1" dirty="0" smtClean="0">
                <a:solidFill>
                  <a:schemeClr val="tx1"/>
                </a:solidFill>
              </a:rPr>
              <a:t>1-التخطيط : </a:t>
            </a:r>
            <a:r>
              <a:rPr lang="ar-SA" altLang="ar-IQ" dirty="0" smtClean="0">
                <a:solidFill>
                  <a:schemeClr val="tx1"/>
                </a:solidFill>
              </a:rPr>
              <a:t>العمليات التنظيمية لتقييم الفرص والموارد لإقرار الانشطة التسويقية وتطوير استراتيجية التسويق والتخطيط لأغراض التنفيذ والرقابة .</a:t>
            </a:r>
          </a:p>
          <a:p>
            <a:pPr>
              <a:spcBef>
                <a:spcPct val="50000"/>
              </a:spcBef>
            </a:pPr>
            <a:r>
              <a:rPr lang="ar-SA" altLang="ar-IQ" b="1" dirty="0" smtClean="0">
                <a:solidFill>
                  <a:schemeClr val="tx1"/>
                </a:solidFill>
              </a:rPr>
              <a:t>2-التنظيم</a:t>
            </a:r>
            <a:r>
              <a:rPr lang="ar-SA" altLang="ar-IQ" dirty="0" smtClean="0">
                <a:solidFill>
                  <a:schemeClr val="tx1"/>
                </a:solidFill>
              </a:rPr>
              <a:t> ويتمثل بالنشاط التسويقي المنصب نحو تطوير الهيكل الداخلي للوحدة التسويقية، اذ يعد الهيكل بمثابة المفتاح الذي يوجه الانشطة التسويقية .</a:t>
            </a:r>
          </a:p>
          <a:p>
            <a:pPr>
              <a:spcBef>
                <a:spcPct val="50000"/>
              </a:spcBef>
            </a:pPr>
            <a:r>
              <a:rPr lang="ar-SA" altLang="ar-IQ" b="1" dirty="0" smtClean="0">
                <a:solidFill>
                  <a:schemeClr val="tx1"/>
                </a:solidFill>
              </a:rPr>
              <a:t>3-التنفيذ </a:t>
            </a:r>
            <a:r>
              <a:rPr lang="ar-SA" altLang="ar-IQ" dirty="0" smtClean="0">
                <a:solidFill>
                  <a:schemeClr val="tx1"/>
                </a:solidFill>
              </a:rPr>
              <a:t>يُمثل بالتنفيذ الحقيقي للخطة التسويقية، فأنه يتوقف على درجة التنسيق والتوافق بين الانشطة التسويقية ، وتحفيز الافراد العاملين في التسويق وفاعلية الاتصالات .</a:t>
            </a:r>
          </a:p>
          <a:p>
            <a:pPr>
              <a:spcBef>
                <a:spcPct val="50000"/>
              </a:spcBef>
            </a:pPr>
            <a:r>
              <a:rPr lang="ar-SA" altLang="ar-IQ" b="1" dirty="0" smtClean="0">
                <a:solidFill>
                  <a:schemeClr val="tx1"/>
                </a:solidFill>
              </a:rPr>
              <a:t>4-الرقابة</a:t>
            </a:r>
            <a:r>
              <a:rPr lang="ar-SA" altLang="ar-IQ" dirty="0" smtClean="0">
                <a:solidFill>
                  <a:schemeClr val="tx1"/>
                </a:solidFill>
              </a:rPr>
              <a:t>  وتتمثل بمجموعة من المعايير المعتمدة لقياس الاداء في مرحلة التنفيذ وبعدها، واتخاذ الاجراء التصحيحي في حالة الخلل او الفشل في تحقيق الاهداف المخططة وتكون الرقابة على نوعين الرقابة المتزامنة والتغذية العكسية . </a:t>
            </a:r>
            <a:endParaRPr lang="ar-IQ" b="1" dirty="0" smtClean="0">
              <a:solidFill>
                <a:srgbClr val="0000CC"/>
              </a:solidFill>
              <a:effectLst>
                <a:glow rad="63500">
                  <a:srgbClr val="10CF9B">
                    <a:satMod val="175000"/>
                    <a:alpha val="40000"/>
                  </a:srgbClr>
                </a:glow>
                <a:outerShdw blurRad="50800" dist="38100" algn="l" rotWithShape="0">
                  <a:prstClr val="black">
                    <a:alpha val="40000"/>
                  </a:prstClr>
                </a:outerShdw>
              </a:effectLst>
              <a:latin typeface="Simplified Arabic" pitchFamily="18" charset="-78"/>
              <a:cs typeface="Simplified Arabic" pitchFamily="18" charset="-78"/>
            </a:endParaRPr>
          </a:p>
        </p:txBody>
      </p:sp>
      <p:sp>
        <p:nvSpPr>
          <p:cNvPr id="4" name="عنوان 1"/>
          <p:cNvSpPr txBox="1">
            <a:spLocks/>
          </p:cNvSpPr>
          <p:nvPr/>
        </p:nvSpPr>
        <p:spPr>
          <a:xfrm>
            <a:off x="467544" y="723240"/>
            <a:ext cx="8229600" cy="648072"/>
          </a:xfrm>
          <a:prstGeom prst="rect">
            <a:avLst/>
          </a:prstGeom>
        </p:spPr>
        <p:txBody>
          <a:bodyPr vert="horz" lIns="0" rIns="0" bIns="0" anchor="b">
            <a:normAutofit/>
            <a:scene3d>
              <a:camera prst="orthographicFront"/>
              <a:lightRig rig="threePt" dir="t"/>
            </a:scene3d>
            <a:sp3d extrusionH="57150">
              <a:bevelT h="25400" prst="softRound"/>
            </a:sp3d>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algn="ctr"/>
            <a:endParaRPr lang="ar-IQ" sz="3600" dirty="0">
              <a:effectLst>
                <a:glow rad="63500">
                  <a:schemeClr val="accent4">
                    <a:satMod val="175000"/>
                    <a:alpha val="10000"/>
                  </a:schemeClr>
                </a:glow>
                <a:outerShdw blurRad="50800" dist="38100" algn="l" rotWithShape="0">
                  <a:prstClr val="black">
                    <a:alpha val="40000"/>
                  </a:prstClr>
                </a:outerShdw>
              </a:effectLst>
              <a:cs typeface="PT Bold Heading" pitchFamily="2" charset="-78"/>
            </a:endParaRPr>
          </a:p>
        </p:txBody>
      </p:sp>
    </p:spTree>
    <p:extLst>
      <p:ext uri="{BB962C8B-B14F-4D97-AF65-F5344CB8AC3E}">
        <p14:creationId xmlns:p14="http://schemas.microsoft.com/office/powerpoint/2010/main" val="647530183"/>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par>
                          <p:cTn id="8" fill="hold">
                            <p:stCondLst>
                              <p:cond delay="500"/>
                            </p:stCondLst>
                            <p:childTnLst>
                              <p:par>
                                <p:cTn id="9" presetID="18" presetClass="entr" presetSubtype="12"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strips(downLeft)">
                                      <p:cBhvr>
                                        <p:cTn id="11" dur="500"/>
                                        <p:tgtEl>
                                          <p:spTgt spid="3">
                                            <p:txEl>
                                              <p:pRg st="1" end="1"/>
                                            </p:txEl>
                                          </p:spTgt>
                                        </p:tgtEl>
                                      </p:cBhvr>
                                    </p:animEffect>
                                  </p:childTnLst>
                                </p:cTn>
                              </p:par>
                            </p:childTnLst>
                          </p:cTn>
                        </p:par>
                        <p:par>
                          <p:cTn id="12" fill="hold">
                            <p:stCondLst>
                              <p:cond delay="1000"/>
                            </p:stCondLst>
                            <p:childTnLst>
                              <p:par>
                                <p:cTn id="13" presetID="18" presetClass="entr" presetSubtype="12"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Left)">
                                      <p:cBhvr>
                                        <p:cTn id="15" dur="500"/>
                                        <p:tgtEl>
                                          <p:spTgt spid="3">
                                            <p:txEl>
                                              <p:pRg st="2" end="2"/>
                                            </p:txEl>
                                          </p:spTgt>
                                        </p:tgtEl>
                                      </p:cBhvr>
                                    </p:animEffect>
                                  </p:childTnLst>
                                </p:cTn>
                              </p:par>
                            </p:childTnLst>
                          </p:cTn>
                        </p:par>
                        <p:par>
                          <p:cTn id="16" fill="hold">
                            <p:stCondLst>
                              <p:cond delay="1500"/>
                            </p:stCondLst>
                            <p:childTnLst>
                              <p:par>
                                <p:cTn id="17" presetID="18" presetClass="entr" presetSubtype="12"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strips(downLeft)">
                                      <p:cBhvr>
                                        <p:cTn id="19" dur="500"/>
                                        <p:tgtEl>
                                          <p:spTgt spid="3">
                                            <p:txEl>
                                              <p:pRg st="3" end="3"/>
                                            </p:txEl>
                                          </p:spTgt>
                                        </p:tgtEl>
                                      </p:cBhvr>
                                    </p:animEffect>
                                  </p:childTnLst>
                                </p:cTn>
                              </p:par>
                            </p:childTnLst>
                          </p:cTn>
                        </p:par>
                        <p:par>
                          <p:cTn id="20" fill="hold">
                            <p:stCondLst>
                              <p:cond delay="2000"/>
                            </p:stCondLst>
                            <p:childTnLst>
                              <p:par>
                                <p:cTn id="21" presetID="18" presetClass="entr" presetSubtype="12"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strips(downLeft)">
                                      <p:cBhvr>
                                        <p:cTn id="23" dur="500"/>
                                        <p:tgtEl>
                                          <p:spTgt spid="3">
                                            <p:txEl>
                                              <p:pRg st="4" end="4"/>
                                            </p:txEl>
                                          </p:spTgt>
                                        </p:tgtEl>
                                      </p:cBhvr>
                                    </p:animEffect>
                                  </p:childTnLst>
                                </p:cTn>
                              </p:par>
                              <p:par>
                                <p:cTn id="24" presetID="15" presetClass="entr" presetSubtype="0" fill="hold" grpId="0" nodeType="withEffect" nodePh="1">
                                  <p:stCondLst>
                                    <p:cond delay="0"/>
                                  </p:stCondLst>
                                  <p:endCondLst>
                                    <p:cond evt="begin" delay="0">
                                      <p:tn val="24"/>
                                    </p:cond>
                                  </p:endCondLst>
                                  <p:childTnLst>
                                    <p:set>
                                      <p:cBhvr>
                                        <p:cTn id="25" dur="1" fill="hold">
                                          <p:stCondLst>
                                            <p:cond delay="0"/>
                                          </p:stCondLst>
                                        </p:cTn>
                                        <p:tgtEl>
                                          <p:spTgt spid="4"/>
                                        </p:tgtEl>
                                        <p:attrNameLst>
                                          <p:attrName>style.visibility</p:attrName>
                                        </p:attrNameLst>
                                      </p:cBhvr>
                                      <p:to>
                                        <p:strVal val="visible"/>
                                      </p:to>
                                    </p:set>
                                    <p:anim calcmode="lin" valueType="num">
                                      <p:cBhvr>
                                        <p:cTn id="26" dur="1000" fill="hold"/>
                                        <p:tgtEl>
                                          <p:spTgt spid="4"/>
                                        </p:tgtEl>
                                        <p:attrNameLst>
                                          <p:attrName>ppt_w</p:attrName>
                                        </p:attrNameLst>
                                      </p:cBhvr>
                                      <p:tavLst>
                                        <p:tav tm="0">
                                          <p:val>
                                            <p:fltVal val="0"/>
                                          </p:val>
                                        </p:tav>
                                        <p:tav tm="100000">
                                          <p:val>
                                            <p:strVal val="#ppt_w"/>
                                          </p:val>
                                        </p:tav>
                                      </p:tavLst>
                                    </p:anim>
                                    <p:anim calcmode="lin" valueType="num">
                                      <p:cBhvr>
                                        <p:cTn id="27" dur="1000" fill="hold"/>
                                        <p:tgtEl>
                                          <p:spTgt spid="4"/>
                                        </p:tgtEl>
                                        <p:attrNameLst>
                                          <p:attrName>ppt_h</p:attrName>
                                        </p:attrNameLst>
                                      </p:cBhvr>
                                      <p:tavLst>
                                        <p:tav tm="0">
                                          <p:val>
                                            <p:fltVal val="0"/>
                                          </p:val>
                                        </p:tav>
                                        <p:tav tm="100000">
                                          <p:val>
                                            <p:strVal val="#ppt_h"/>
                                          </p:val>
                                        </p:tav>
                                      </p:tavLst>
                                    </p:anim>
                                    <p:anim calcmode="lin" valueType="num">
                                      <p:cBhvr>
                                        <p:cTn id="28"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59" y="1340768"/>
            <a:ext cx="7543801" cy="4528326"/>
          </a:xfrm>
        </p:spPr>
        <p:txBody>
          <a:bodyPr/>
          <a:lstStyle/>
          <a:p>
            <a:pPr marL="0" indent="0">
              <a:spcBef>
                <a:spcPct val="50000"/>
              </a:spcBef>
              <a:buNone/>
            </a:pPr>
            <a:r>
              <a:rPr lang="ar-SA" altLang="ar-IQ" sz="2400" b="1" dirty="0" smtClean="0">
                <a:solidFill>
                  <a:schemeClr val="bg2">
                    <a:lumMod val="50000"/>
                  </a:schemeClr>
                </a:solidFill>
                <a:cs typeface="Times New Roman (Arabic)" panose="02020603050405020304" pitchFamily="18" charset="0"/>
              </a:rPr>
              <a:t>اهمية إدارة التسويق قياساً بالادارات الاخرى:</a:t>
            </a:r>
            <a:r>
              <a:rPr lang="ar-SA" altLang="ar-IQ" sz="2400" dirty="0" smtClean="0">
                <a:solidFill>
                  <a:schemeClr val="bg2">
                    <a:lumMod val="50000"/>
                  </a:schemeClr>
                </a:solidFill>
                <a:cs typeface="Times New Roman (Arabic)" panose="02020603050405020304" pitchFamily="18" charset="0"/>
              </a:rPr>
              <a:t> </a:t>
            </a:r>
            <a:endParaRPr lang="ar-SA" altLang="ar-IQ" sz="2400" dirty="0">
              <a:solidFill>
                <a:schemeClr val="bg2">
                  <a:lumMod val="50000"/>
                </a:schemeClr>
              </a:solidFill>
              <a:cs typeface="Times New Roman (Arabic)" panose="02020603050405020304" pitchFamily="18" charset="0"/>
            </a:endParaRPr>
          </a:p>
          <a:p>
            <a:pPr marL="0" indent="0" algn="just">
              <a:spcBef>
                <a:spcPct val="50000"/>
              </a:spcBef>
              <a:buNone/>
            </a:pPr>
            <a:r>
              <a:rPr lang="ar-SA" altLang="ar-IQ" dirty="0">
                <a:cs typeface="Times New Roman (Arabic)" panose="02020603050405020304" pitchFamily="18" charset="0"/>
              </a:rPr>
              <a:t> </a:t>
            </a:r>
            <a:r>
              <a:rPr lang="ar-SA" altLang="ar-IQ" dirty="0" smtClean="0">
                <a:solidFill>
                  <a:schemeClr val="tx1"/>
                </a:solidFill>
                <a:cs typeface="+mj-cs"/>
              </a:rPr>
              <a:t>1- تتساوى إدارة التسويق من حيث الأهمية مع بقية الوظائف الأخرى في المنظمة .</a:t>
            </a:r>
          </a:p>
          <a:p>
            <a:pPr algn="just">
              <a:spcBef>
                <a:spcPct val="50000"/>
              </a:spcBef>
            </a:pPr>
            <a:r>
              <a:rPr lang="ar-SA" dirty="0" smtClean="0">
                <a:solidFill>
                  <a:schemeClr val="tx1"/>
                </a:solidFill>
                <a:cs typeface="+mj-cs"/>
              </a:rPr>
              <a:t>2- نتيجة لنقص الطلب وانحداره فإن المنظمة تعطي اهتمام اكثر لوظيفة التسويق قياساً بالوظائف الاخرى .</a:t>
            </a:r>
          </a:p>
          <a:p>
            <a:pPr algn="just">
              <a:spcBef>
                <a:spcPct val="50000"/>
              </a:spcBef>
            </a:pPr>
            <a:r>
              <a:rPr lang="ar-SA" dirty="0" smtClean="0">
                <a:solidFill>
                  <a:schemeClr val="tx1"/>
                </a:solidFill>
                <a:cs typeface="+mj-cs"/>
              </a:rPr>
              <a:t>3- بعض من الحماس التسويقي من قبل إدارة المنظمة يتيح الفرصة لإدارة التسويق ان تكون الوظيفة الرئيسة لبقية الوظائف الاخرى .</a:t>
            </a:r>
          </a:p>
          <a:p>
            <a:pPr algn="just">
              <a:spcBef>
                <a:spcPct val="50000"/>
              </a:spcBef>
            </a:pPr>
            <a:r>
              <a:rPr lang="ar-SA" dirty="0" smtClean="0">
                <a:solidFill>
                  <a:schemeClr val="tx1"/>
                </a:solidFill>
                <a:cs typeface="+mj-cs"/>
              </a:rPr>
              <a:t>4- يكون موقع المستهلك الركيزة الاساسية لعمل المنظمة وان يكون موقع التسويق مماثل لبقية الادارات الاخرى .</a:t>
            </a:r>
          </a:p>
          <a:p>
            <a:pPr algn="just">
              <a:spcBef>
                <a:spcPct val="50000"/>
              </a:spcBef>
            </a:pPr>
            <a:r>
              <a:rPr lang="ar-SA" dirty="0" smtClean="0">
                <a:solidFill>
                  <a:schemeClr val="tx1"/>
                </a:solidFill>
                <a:cs typeface="+mj-cs"/>
              </a:rPr>
              <a:t>5- التوجه نحو المستهلك هو الاساس في عمل المنظمة وتعمل بقية الوظائف الأخرى نحو تحقيق اشباع حاجاته </a:t>
            </a:r>
            <a:r>
              <a:rPr lang="ar-SA" dirty="0" smtClean="0">
                <a:solidFill>
                  <a:schemeClr val="tx1"/>
                </a:solidFill>
                <a:cs typeface="Times New Roman (Arabic)" panose="02020603050405020304" pitchFamily="18" charset="0"/>
              </a:rPr>
              <a:t>.</a:t>
            </a:r>
            <a:endParaRPr lang="ar-IQ" dirty="0">
              <a:solidFill>
                <a:schemeClr val="tx1"/>
              </a:solidFill>
            </a:endParaRPr>
          </a:p>
        </p:txBody>
      </p:sp>
    </p:spTree>
    <p:extLst>
      <p:ext uri="{BB962C8B-B14F-4D97-AF65-F5344CB8AC3E}">
        <p14:creationId xmlns:p14="http://schemas.microsoft.com/office/powerpoint/2010/main" val="716675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5589240"/>
            <a:ext cx="8229600" cy="1800200"/>
          </a:xfrm>
        </p:spPr>
        <p:txBody>
          <a:bodyPr>
            <a:normAutofit fontScale="90000"/>
            <a:scene3d>
              <a:camera prst="orthographicFront"/>
              <a:lightRig rig="threePt" dir="t"/>
            </a:scene3d>
            <a:sp3d extrusionH="57150">
              <a:bevelT h="25400" prst="softRound"/>
            </a:sp3d>
          </a:bodyPr>
          <a:lstStyle/>
          <a:p>
            <a:pPr algn="ctr"/>
            <a:r>
              <a:rPr lang="ar-IQ" sz="6700" b="1" dirty="0">
                <a:solidFill>
                  <a:schemeClr val="tx1">
                    <a:lumMod val="95000"/>
                    <a:lumOff val="5000"/>
                  </a:schemeClr>
                </a:solidFill>
              </a:rPr>
              <a:t>شكراً لحسن استماعكم واصغائكم</a:t>
            </a:r>
            <a:r>
              <a:rPr lang="ar-IQ" sz="5400" b="1" i="1" dirty="0" smtClean="0">
                <a:ln>
                  <a:solidFill>
                    <a:schemeClr val="accent4">
                      <a:lumMod val="60000"/>
                      <a:lumOff val="40000"/>
                    </a:schemeClr>
                  </a:solidFill>
                </a:ln>
                <a:solidFill>
                  <a:srgbClr val="000099"/>
                </a:solidFill>
                <a:effectLst>
                  <a:glow rad="63500">
                    <a:srgbClr val="99FF66"/>
                  </a:glow>
                  <a:outerShdw blurRad="50800" dist="38100" algn="l" rotWithShape="0">
                    <a:prstClr val="black">
                      <a:alpha val="40000"/>
                    </a:prstClr>
                  </a:outerShdw>
                </a:effectLst>
                <a:cs typeface="PT Bold Heading" pitchFamily="2" charset="-78"/>
              </a:rPr>
              <a:t/>
            </a:r>
            <a:br>
              <a:rPr lang="ar-IQ" sz="5400" b="1" i="1" dirty="0" smtClean="0">
                <a:ln>
                  <a:solidFill>
                    <a:schemeClr val="accent4">
                      <a:lumMod val="60000"/>
                      <a:lumOff val="40000"/>
                    </a:schemeClr>
                  </a:solidFill>
                </a:ln>
                <a:solidFill>
                  <a:srgbClr val="000099"/>
                </a:solidFill>
                <a:effectLst>
                  <a:glow rad="63500">
                    <a:srgbClr val="99FF66"/>
                  </a:glow>
                  <a:outerShdw blurRad="50800" dist="38100" algn="l" rotWithShape="0">
                    <a:prstClr val="black">
                      <a:alpha val="40000"/>
                    </a:prstClr>
                  </a:outerShdw>
                </a:effectLst>
                <a:cs typeface="PT Bold Heading" pitchFamily="2" charset="-78"/>
              </a:rPr>
            </a:br>
            <a:endParaRPr lang="ar-IQ" sz="4800" dirty="0">
              <a:ln>
                <a:solidFill>
                  <a:schemeClr val="accent4">
                    <a:lumMod val="60000"/>
                    <a:lumOff val="40000"/>
                  </a:schemeClr>
                </a:solidFill>
              </a:ln>
              <a:effectLst>
                <a:glow rad="63500">
                  <a:srgbClr val="99FF66"/>
                </a:glow>
                <a:outerShdw blurRad="50800" dist="38100" algn="l" rotWithShape="0">
                  <a:prstClr val="black">
                    <a:alpha val="40000"/>
                  </a:prstClr>
                </a:outerShdw>
              </a:effectLst>
              <a:cs typeface="PT Bold Heading" pitchFamily="2" charset="-78"/>
            </a:endParaRPr>
          </a:p>
        </p:txBody>
      </p:sp>
    </p:spTree>
    <p:extLst>
      <p:ext uri="{BB962C8B-B14F-4D97-AF65-F5344CB8AC3E}">
        <p14:creationId xmlns:p14="http://schemas.microsoft.com/office/powerpoint/2010/main" val="406902471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1477</TotalTime>
  <Words>197</Words>
  <Application>Microsoft Office PowerPoint</Application>
  <PresentationFormat>On-screen Show (4:3)</PresentationFormat>
  <Paragraphs>28</Paragraphs>
  <Slides>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Calibri Light</vt:lpstr>
      <vt:lpstr>PT Bold Heading</vt:lpstr>
      <vt:lpstr>Simplified Arabic</vt:lpstr>
      <vt:lpstr>Times New Roman</vt:lpstr>
      <vt:lpstr>Times New Roman (Arabic)</vt:lpstr>
      <vt:lpstr>Retrospect</vt:lpstr>
      <vt:lpstr>عنوان المحاضرة  مفهوم إدارةالتسويق</vt:lpstr>
      <vt:lpstr>اهداف المحاضرة :</vt:lpstr>
      <vt:lpstr>مفهوم إدارة التسويق </vt:lpstr>
      <vt:lpstr>PowerPoint Presentation</vt:lpstr>
      <vt:lpstr>PowerPoint Presentation</vt:lpstr>
      <vt:lpstr>شكراً لحسن استماعكم واصغائكم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Farooq Al-wendawy</dc:creator>
  <cp:lastModifiedBy>Sabir</cp:lastModifiedBy>
  <cp:revision>125</cp:revision>
  <cp:lastPrinted>2016-02-27T22:24:22Z</cp:lastPrinted>
  <dcterms:created xsi:type="dcterms:W3CDTF">2016-02-19T18:55:48Z</dcterms:created>
  <dcterms:modified xsi:type="dcterms:W3CDTF">2022-11-29T14:57:34Z</dcterms:modified>
</cp:coreProperties>
</file>