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705" r:id="rId1"/>
  </p:sldMasterIdLst>
  <p:sldIdLst>
    <p:sldId id="256" r:id="rId2"/>
    <p:sldId id="268" r:id="rId3"/>
    <p:sldId id="269" r:id="rId4"/>
    <p:sldId id="270" r:id="rId5"/>
    <p:sldId id="271" r:id="rId6"/>
    <p:sldId id="272" r:id="rId7"/>
    <p:sldId id="273"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72" d="100"/>
          <a:sy n="72" d="100"/>
        </p:scale>
        <p:origin x="-552"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7039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04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4169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467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3523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7394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2815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0036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4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648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33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815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937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09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25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013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421086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1BDA72-4657-3F7A-30A8-DD995EB80256}"/>
              </a:ext>
            </a:extLst>
          </p:cNvPr>
          <p:cNvSpPr>
            <a:spLocks noGrp="1"/>
          </p:cNvSpPr>
          <p:nvPr>
            <p:ph type="ctrTitle"/>
          </p:nvPr>
        </p:nvSpPr>
        <p:spPr>
          <a:xfrm>
            <a:off x="940905" y="285931"/>
            <a:ext cx="10747512" cy="2033199"/>
          </a:xfrm>
        </p:spPr>
        <p:txBody>
          <a:bodyPr>
            <a:noAutofit/>
          </a:bodyPr>
          <a:lstStyle/>
          <a:p>
            <a:pPr algn="ctr"/>
            <a:r>
              <a:rPr lang="ar-IQ" sz="4400" b="1" dirty="0" smtClean="0">
                <a:latin typeface="Arial Rounded MT Bold" pitchFamily="34" charset="0"/>
              </a:rPr>
              <a:t>خصائص طلبة المرحلة الإعدادية </a:t>
            </a:r>
            <a:endParaRPr lang="x-none" sz="4400" b="1" dirty="0">
              <a:latin typeface="Arial Rounded MT Bold" pitchFamily="34" charset="0"/>
            </a:endParaRPr>
          </a:p>
        </p:txBody>
      </p:sp>
      <p:sp>
        <p:nvSpPr>
          <p:cNvPr id="6" name="عنوان فرعي 5">
            <a:extLst>
              <a:ext uri="{FF2B5EF4-FFF2-40B4-BE49-F238E27FC236}">
                <a16:creationId xmlns:a16="http://schemas.microsoft.com/office/drawing/2014/main" xmlns="" id="{99ED0EF2-DBFF-FA5F-ECFB-0F793E26F305}"/>
              </a:ext>
            </a:extLst>
          </p:cNvPr>
          <p:cNvSpPr>
            <a:spLocks noGrp="1"/>
          </p:cNvSpPr>
          <p:nvPr>
            <p:ph type="subTitle" idx="1"/>
          </p:nvPr>
        </p:nvSpPr>
        <p:spPr>
          <a:xfrm>
            <a:off x="2681978" y="3028092"/>
            <a:ext cx="8915399" cy="1126283"/>
          </a:xfrm>
        </p:spPr>
        <p:txBody>
          <a:bodyPr>
            <a:noAutofit/>
          </a:bodyPr>
          <a:lstStyle/>
          <a:p>
            <a:pPr algn="ctr"/>
            <a:r>
              <a:rPr lang="ar-SA" sz="4400" b="1" dirty="0"/>
              <a:t>اعداد </a:t>
            </a:r>
          </a:p>
          <a:p>
            <a:pPr algn="ctr"/>
            <a:r>
              <a:rPr lang="ar-SA" sz="4400" b="1" dirty="0"/>
              <a:t>أ.د نجلاء عباس </a:t>
            </a:r>
            <a:r>
              <a:rPr lang="ar-SA" sz="4400" b="1" dirty="0" smtClean="0"/>
              <a:t>الزهيري</a:t>
            </a:r>
            <a:endParaRPr lang="ar-IQ" sz="4400" b="1" dirty="0" smtClean="0"/>
          </a:p>
          <a:p>
            <a:pPr algn="ctr"/>
            <a:r>
              <a:rPr lang="ar-IQ" sz="4400" b="1" dirty="0" smtClean="0"/>
              <a:t>أ.د اقبال عبد </a:t>
            </a:r>
            <a:r>
              <a:rPr lang="ar-IQ" sz="4400" b="1" dirty="0" smtClean="0"/>
              <a:t>الحسين</a:t>
            </a:r>
          </a:p>
          <a:p>
            <a:pPr algn="ctr"/>
            <a:r>
              <a:rPr lang="ar-IQ" sz="4400" b="1" smtClean="0"/>
              <a:t>أ.م.د ميساء نديم احمد</a:t>
            </a:r>
            <a:r>
              <a:rPr lang="ar-IQ" sz="4400" b="1" smtClean="0"/>
              <a:t> </a:t>
            </a:r>
            <a:endParaRPr lang="x-none"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t>مرحلة </a:t>
            </a:r>
            <a:r>
              <a:rPr lang="ar-SA" b="1" dirty="0"/>
              <a:t>التعليم </a:t>
            </a:r>
            <a:r>
              <a:rPr lang="ar-SA" b="1" dirty="0" err="1"/>
              <a:t>الثانوى</a:t>
            </a:r>
            <a:r>
              <a:rPr lang="ar-SA" b="1" dirty="0"/>
              <a:t>:</a:t>
            </a:r>
            <a:r>
              <a:rPr lang="en-US" dirty="0"/>
              <a:t/>
            </a:r>
            <a:br>
              <a:rPr lang="en-US" dirty="0"/>
            </a:br>
            <a:endParaRPr lang="en-US" dirty="0"/>
          </a:p>
        </p:txBody>
      </p:sp>
      <p:sp>
        <p:nvSpPr>
          <p:cNvPr id="3" name="عنصر نائب للمحتوى 2"/>
          <p:cNvSpPr>
            <a:spLocks noGrp="1"/>
          </p:cNvSpPr>
          <p:nvPr>
            <p:ph idx="1"/>
          </p:nvPr>
        </p:nvSpPr>
        <p:spPr>
          <a:xfrm>
            <a:off x="1203960" y="2133600"/>
            <a:ext cx="10300652" cy="3777622"/>
          </a:xfrm>
        </p:spPr>
        <p:txBody>
          <a:bodyPr>
            <a:normAutofit/>
          </a:bodyPr>
          <a:lstStyle/>
          <a:p>
            <a:r>
              <a:rPr lang="ar-IQ" sz="2400" dirty="0" smtClean="0"/>
              <a:t>جميعنا نعلم </a:t>
            </a:r>
            <a:r>
              <a:rPr lang="ar-IQ" sz="2400" dirty="0" err="1" smtClean="0"/>
              <a:t>ولوبشكل</a:t>
            </a:r>
            <a:r>
              <a:rPr lang="ar-IQ" sz="2400" dirty="0" smtClean="0"/>
              <a:t> مختلف ان لكل مرحلة عمرية خصائص ومميزات تختلف عن المرحلة العمرية التي تسبقها والتي </a:t>
            </a:r>
            <a:r>
              <a:rPr lang="ar-IQ" sz="2400" dirty="0" err="1" smtClean="0"/>
              <a:t>تلييها</a:t>
            </a:r>
            <a:r>
              <a:rPr lang="ar-IQ" sz="2400" dirty="0" smtClean="0"/>
              <a:t> ولعل من اهم </a:t>
            </a:r>
            <a:r>
              <a:rPr lang="ar-IQ" sz="2400" dirty="0" err="1" smtClean="0"/>
              <a:t>االمراحل</a:t>
            </a:r>
            <a:r>
              <a:rPr lang="ar-IQ" sz="2400" dirty="0" smtClean="0"/>
              <a:t> العمرية التي يمر بها الفرد هي مرحلة التعليم الثانوي او مرحلة السن من 16الى 18 سنة وهي مرحلة مهمة جدا ولها خصوصية خاصة جدا  سنتعرف من خلال محاضرة اليوم على اهم مميزات وخصائص هذه المرحلة </a:t>
            </a:r>
            <a:endParaRPr lang="en-US" sz="2400" dirty="0"/>
          </a:p>
        </p:txBody>
      </p:sp>
    </p:spTree>
    <p:extLst>
      <p:ext uri="{BB962C8B-B14F-4D97-AF65-F5344CB8AC3E}">
        <p14:creationId xmlns:p14="http://schemas.microsoft.com/office/powerpoint/2010/main" val="223509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سن ١٦ - ١٨ سنه مرحلة التعليم </a:t>
            </a:r>
            <a:r>
              <a:rPr lang="ar-SA" b="1" dirty="0" err="1"/>
              <a:t>الثانوى</a:t>
            </a:r>
            <a:r>
              <a:rPr lang="ar-SA" b="1" dirty="0"/>
              <a:t>:</a:t>
            </a:r>
            <a:r>
              <a:rPr lang="en-US" dirty="0"/>
              <a:t/>
            </a:r>
            <a:br>
              <a:rPr lang="en-US" dirty="0"/>
            </a:br>
            <a:endParaRPr lang="en-US" dirty="0"/>
          </a:p>
        </p:txBody>
      </p:sp>
      <p:sp>
        <p:nvSpPr>
          <p:cNvPr id="3" name="عنصر نائب للمحتوى 2"/>
          <p:cNvSpPr>
            <a:spLocks noGrp="1"/>
          </p:cNvSpPr>
          <p:nvPr>
            <p:ph idx="1"/>
          </p:nvPr>
        </p:nvSpPr>
        <p:spPr>
          <a:xfrm>
            <a:off x="777240" y="2133600"/>
            <a:ext cx="10727372" cy="4556760"/>
          </a:xfrm>
        </p:spPr>
        <p:txBody>
          <a:bodyPr>
            <a:normAutofit fontScale="92500"/>
          </a:bodyPr>
          <a:lstStyle/>
          <a:p>
            <a:pPr algn="r" rtl="1"/>
            <a:r>
              <a:rPr lang="ar-SA" sz="2400" dirty="0"/>
              <a:t>عند انتهاء مرحلة البلوغ نلاحظ أن الأجهزة ترجع تدريجياً إلى حالتها </a:t>
            </a:r>
            <a:r>
              <a:rPr lang="ar-SA" sz="2400" dirty="0" err="1"/>
              <a:t>الكفائية</a:t>
            </a:r>
            <a:r>
              <a:rPr lang="ar-SA" sz="2400" dirty="0"/>
              <a:t> ونرى هذا واضحاً في تزايد الرغبة لدى التلاميذ لأداء الأنشطة البدنية حتى انتهاء مرحلة الشباب يكون وذلك النضوج الجسماني قد اكتمل </a:t>
            </a:r>
            <a:r>
              <a:rPr lang="ar-SA" sz="2400" dirty="0" err="1"/>
              <a:t>فى</a:t>
            </a:r>
            <a:r>
              <a:rPr lang="ar-SA" sz="2400" dirty="0"/>
              <a:t> حين نضوجه </a:t>
            </a:r>
            <a:r>
              <a:rPr lang="ar-SA" sz="2400" dirty="0" err="1"/>
              <a:t>الإجتماعي</a:t>
            </a:r>
            <a:r>
              <a:rPr lang="ar-SA" sz="2400" dirty="0"/>
              <a:t> لم يكتمل بعد. بسبب استقرار الدوافع والرغبات ونلاحظ هذا في حصة التربية الرياضية أيضاً .</a:t>
            </a:r>
            <a:endParaRPr lang="en-US" sz="2400" dirty="0"/>
          </a:p>
          <a:p>
            <a:pPr algn="r" rtl="1"/>
            <a:r>
              <a:rPr lang="ar-SA" sz="2400" dirty="0"/>
              <a:t>وفى هذه المرحلة يبطؤ النمو فتزداد القوة والجلد والقدرة على التحكم </a:t>
            </a:r>
            <a:r>
              <a:rPr lang="ar-SA" sz="2400" dirty="0" err="1"/>
              <a:t>فى</a:t>
            </a:r>
            <a:r>
              <a:rPr lang="ar-SA" sz="2400" dirty="0"/>
              <a:t> حركات الجسم </a:t>
            </a:r>
            <a:r>
              <a:rPr lang="ar-SA" sz="2400" dirty="0" err="1"/>
              <a:t>فهى</a:t>
            </a:r>
            <a:r>
              <a:rPr lang="ar-SA" sz="2400" dirty="0"/>
              <a:t> من أحسن المراحل لترقية المهارات التي تحتاج لدقة حركية .</a:t>
            </a:r>
            <a:endParaRPr lang="en-US" sz="2400" dirty="0"/>
          </a:p>
          <a:p>
            <a:pPr algn="r" rtl="1"/>
            <a:r>
              <a:rPr lang="ar-SA" sz="2400" dirty="0"/>
              <a:t>أما </a:t>
            </a:r>
            <a:r>
              <a:rPr lang="ar-SA" sz="2400" dirty="0" err="1"/>
              <a:t>الإختلافات</a:t>
            </a:r>
            <a:r>
              <a:rPr lang="ar-SA" sz="2400" dirty="0"/>
              <a:t> الجنسية بين البنين والبنات فتكون واضحة تماماً. كما يميز الشاب في هذه المرحلة بالرغبة والقدرة على تنظيم أوقات فراغه مما يعتمد فيه على خبراته ومهاراته، كما يحس بأهمية المجتمع الذي يعيش فيه فيسعى إلى </a:t>
            </a:r>
            <a:r>
              <a:rPr lang="ar-SA" sz="2400" dirty="0" err="1"/>
              <a:t>الإشتراك</a:t>
            </a:r>
            <a:r>
              <a:rPr lang="ar-SA" sz="2400" dirty="0"/>
              <a:t> في تقديم الخدمات العامة التي يحتاجها المجتمع كما يهتم الشاب والفتاة في هذه المرحلة لمظهرهم الجسماني </a:t>
            </a:r>
            <a:r>
              <a:rPr lang="ar-SA" sz="2400" dirty="0" err="1"/>
              <a:t>وإختيار</a:t>
            </a:r>
            <a:r>
              <a:rPr lang="ar-SA" sz="2400" dirty="0"/>
              <a:t> الأزياء </a:t>
            </a:r>
            <a:r>
              <a:rPr lang="ar-SA" sz="2400" dirty="0" err="1"/>
              <a:t>الحديثه</a:t>
            </a:r>
            <a:r>
              <a:rPr lang="ar-SA" sz="2400" dirty="0"/>
              <a:t> .</a:t>
            </a:r>
            <a:endParaRPr lang="en-US" sz="2400" dirty="0"/>
          </a:p>
          <a:p>
            <a:pPr rtl="1"/>
            <a:r>
              <a:rPr lang="ar-SA" dirty="0"/>
              <a:t> </a:t>
            </a:r>
            <a:endParaRPr lang="en-US" dirty="0"/>
          </a:p>
          <a:p>
            <a:endParaRPr lang="en-US" dirty="0"/>
          </a:p>
        </p:txBody>
      </p:sp>
    </p:spTree>
    <p:extLst>
      <p:ext uri="{BB962C8B-B14F-4D97-AF65-F5344CB8AC3E}">
        <p14:creationId xmlns:p14="http://schemas.microsoft.com/office/powerpoint/2010/main" val="201714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71601" y="624110"/>
            <a:ext cx="10133012" cy="1509490"/>
          </a:xfrm>
        </p:spPr>
        <p:txBody>
          <a:bodyPr>
            <a:normAutofit fontScale="90000"/>
          </a:bodyPr>
          <a:lstStyle/>
          <a:p>
            <a:pPr algn="r" rtl="1"/>
            <a:r>
              <a:rPr lang="ar-SA" dirty="0"/>
              <a:t> </a:t>
            </a:r>
            <a:r>
              <a:rPr lang="en-US" dirty="0"/>
              <a:t/>
            </a:r>
            <a:br>
              <a:rPr lang="en-US" dirty="0"/>
            </a:br>
            <a:r>
              <a:rPr lang="ar-SA" b="1" dirty="0"/>
              <a:t>* خصائص النمو من سن ١٦ - ١٨ سنة مرحلة التعليم الثانوي:</a:t>
            </a:r>
            <a:r>
              <a:rPr lang="en-US" dirty="0"/>
              <a:t/>
            </a:r>
            <a:br>
              <a:rPr lang="en-US" dirty="0"/>
            </a:br>
            <a:endParaRPr lang="en-US" dirty="0"/>
          </a:p>
        </p:txBody>
      </p:sp>
      <p:sp>
        <p:nvSpPr>
          <p:cNvPr id="3" name="عنصر نائب للمحتوى 2"/>
          <p:cNvSpPr>
            <a:spLocks noGrp="1"/>
          </p:cNvSpPr>
          <p:nvPr>
            <p:ph idx="1"/>
          </p:nvPr>
        </p:nvSpPr>
        <p:spPr>
          <a:xfrm>
            <a:off x="685800" y="2133600"/>
            <a:ext cx="10818812" cy="4419600"/>
          </a:xfrm>
        </p:spPr>
        <p:txBody>
          <a:bodyPr>
            <a:normAutofit lnSpcReduction="10000"/>
          </a:bodyPr>
          <a:lstStyle/>
          <a:p>
            <a:pPr algn="r" rtl="1"/>
            <a:r>
              <a:rPr lang="ar-SA" sz="2000" dirty="0"/>
              <a:t>- بطء نسبي في معدل النمو الجسماني .</a:t>
            </a:r>
            <a:endParaRPr lang="en-US" sz="2000" dirty="0"/>
          </a:p>
          <a:p>
            <a:pPr algn="r" rtl="1"/>
            <a:r>
              <a:rPr lang="ar-SA" sz="2000" dirty="0"/>
              <a:t>2- يصل الفتيان والفتيات في هذه السن إلى نضجهم البدني الكامل تقريباً .</a:t>
            </a:r>
            <a:endParaRPr lang="en-US" sz="2000" dirty="0"/>
          </a:p>
          <a:p>
            <a:pPr algn="r" rtl="1"/>
            <a:r>
              <a:rPr lang="ar-SA" sz="2000" dirty="0"/>
              <a:t>3- تنمو الفتيات نمواً طفيفاً في طولهم بعد سن ١٥ سنة ويصل معظمهم إلى طولهم بالكامل </a:t>
            </a:r>
            <a:r>
              <a:rPr lang="ar-SA" sz="2000" dirty="0" err="1"/>
              <a:t>فى</a:t>
            </a:r>
            <a:r>
              <a:rPr lang="ar-SA" sz="2000" dirty="0"/>
              <a:t> سن السادسة عشر .</a:t>
            </a:r>
            <a:endParaRPr lang="en-US" sz="2000" dirty="0"/>
          </a:p>
          <a:p>
            <a:pPr algn="r" rtl="1"/>
            <a:r>
              <a:rPr lang="ar-SA" sz="2000" dirty="0"/>
              <a:t>4- بعد سن السابعة عشر يزداد وزن الفتيات زيادة </a:t>
            </a:r>
            <a:r>
              <a:rPr lang="ar-SA" sz="2000" dirty="0" err="1"/>
              <a:t>طفيفه</a:t>
            </a:r>
            <a:r>
              <a:rPr lang="ar-SA" sz="2000" dirty="0"/>
              <a:t> .</a:t>
            </a:r>
            <a:endParaRPr lang="en-US" sz="2000" dirty="0"/>
          </a:p>
          <a:p>
            <a:pPr algn="r" rtl="1"/>
            <a:r>
              <a:rPr lang="ar-SA" sz="2000" dirty="0"/>
              <a:t>5- نمو الشاب </a:t>
            </a:r>
            <a:r>
              <a:rPr lang="ar-SA" sz="2000" dirty="0" err="1"/>
              <a:t>فى</a:t>
            </a:r>
            <a:r>
              <a:rPr lang="ar-SA" sz="2000" dirty="0"/>
              <a:t> طوله ووزنه أكثر من الشابة حتى سن الثامنة عشر أو التاسعة عشر .</a:t>
            </a:r>
            <a:endParaRPr lang="en-US" sz="2000" dirty="0"/>
          </a:p>
          <a:p>
            <a:pPr algn="r" rtl="1"/>
            <a:r>
              <a:rPr lang="ar-SA" sz="2000" dirty="0"/>
              <a:t>6- يزداد </a:t>
            </a:r>
            <a:r>
              <a:rPr lang="ar-SA" sz="2000" dirty="0" err="1"/>
              <a:t>إستعداد</a:t>
            </a:r>
            <a:r>
              <a:rPr lang="ar-SA" sz="2000" dirty="0"/>
              <a:t> الشباب لتفهم التغيرات البدنية التي يمرون بها .</a:t>
            </a:r>
            <a:endParaRPr lang="en-US" sz="2000" dirty="0"/>
          </a:p>
          <a:p>
            <a:pPr algn="r" rtl="1"/>
            <a:r>
              <a:rPr lang="ar-SA" sz="2000" dirty="0"/>
              <a:t>7- يتحسن التوافق العضلي العصبي .</a:t>
            </a:r>
            <a:endParaRPr lang="en-US" sz="2000" dirty="0"/>
          </a:p>
          <a:p>
            <a:pPr algn="r" rtl="1"/>
            <a:r>
              <a:rPr lang="ar-SA" sz="2000" dirty="0"/>
              <a:t>8- </a:t>
            </a:r>
            <a:r>
              <a:rPr lang="ar-SA" sz="2000" dirty="0" err="1"/>
              <a:t>إزدياد</a:t>
            </a:r>
            <a:r>
              <a:rPr lang="ar-SA" sz="2000" dirty="0"/>
              <a:t> النزعة إلى الاستقلال </a:t>
            </a:r>
            <a:r>
              <a:rPr lang="ar-SA" sz="2000" dirty="0" err="1"/>
              <a:t>فى</a:t>
            </a:r>
            <a:r>
              <a:rPr lang="ar-SA" sz="2000" dirty="0"/>
              <a:t> الرأي والتصرف حتى يشعر بالمساواة مع الكبار.</a:t>
            </a:r>
            <a:endParaRPr lang="en-US" sz="2000" dirty="0"/>
          </a:p>
          <a:p>
            <a:pPr algn="r" rtl="1"/>
            <a:r>
              <a:rPr lang="ar-SA" sz="2000" dirty="0"/>
              <a:t>9- ميل الشباب كل جنس إلى الجنس الاخر</a:t>
            </a:r>
            <a:endParaRPr lang="en-US" sz="2000" dirty="0"/>
          </a:p>
          <a:p>
            <a:pPr algn="r" rtl="1"/>
            <a:r>
              <a:rPr lang="ar-SA" sz="2000" dirty="0"/>
              <a:t>10- الوصول إلى النضج الجنس .</a:t>
            </a:r>
            <a:endParaRPr lang="en-US" sz="2000" dirty="0"/>
          </a:p>
          <a:p>
            <a:endParaRPr lang="en-US" dirty="0"/>
          </a:p>
        </p:txBody>
      </p:sp>
    </p:spTree>
    <p:extLst>
      <p:ext uri="{BB962C8B-B14F-4D97-AF65-F5344CB8AC3E}">
        <p14:creationId xmlns:p14="http://schemas.microsoft.com/office/powerpoint/2010/main" val="974540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60120" y="640080"/>
            <a:ext cx="10544492" cy="5897880"/>
          </a:xfrm>
        </p:spPr>
        <p:txBody>
          <a:bodyPr>
            <a:normAutofit/>
          </a:bodyPr>
          <a:lstStyle/>
          <a:p>
            <a:pPr algn="r" rtl="1"/>
            <a:r>
              <a:rPr lang="ar-SA" sz="2800" dirty="0"/>
              <a:t>11- تنضج قدراتهم العقلية المختلفة وتظهر فروقهم </a:t>
            </a:r>
            <a:r>
              <a:rPr lang="ar-SA" sz="2800" dirty="0" err="1"/>
              <a:t>الفرديه</a:t>
            </a:r>
            <a:r>
              <a:rPr lang="ar-SA" sz="2800" dirty="0"/>
              <a:t> وتنكشف استعداداتهم الفنية والثقافية والرياضية </a:t>
            </a:r>
            <a:r>
              <a:rPr lang="ar-SA" sz="2800" dirty="0" err="1"/>
              <a:t>والإهتمام</a:t>
            </a:r>
            <a:r>
              <a:rPr lang="ar-SA" sz="2800" dirty="0"/>
              <a:t> بالتفوق الرياضي فيها. </a:t>
            </a:r>
            <a:endParaRPr lang="en-US" sz="2800" dirty="0"/>
          </a:p>
          <a:p>
            <a:pPr algn="r" rtl="1"/>
            <a:r>
              <a:rPr lang="ar-SA" sz="2800" dirty="0"/>
              <a:t>12- </a:t>
            </a:r>
            <a:r>
              <a:rPr lang="ar-SA" sz="2800" dirty="0" err="1"/>
              <a:t>إزدياد</a:t>
            </a:r>
            <a:r>
              <a:rPr lang="ar-SA" sz="2800" dirty="0"/>
              <a:t> الميل </a:t>
            </a:r>
            <a:r>
              <a:rPr lang="ar-SA" sz="2800" dirty="0" err="1"/>
              <a:t>لإكتشاف</a:t>
            </a:r>
            <a:r>
              <a:rPr lang="ar-SA" sz="2800" dirty="0"/>
              <a:t> البيئة والمخاطرة والمغامرة والتجوال </a:t>
            </a:r>
            <a:r>
              <a:rPr lang="ar-SA" sz="2800" dirty="0" err="1"/>
              <a:t>والإرتجال</a:t>
            </a:r>
            <a:r>
              <a:rPr lang="ar-SA" sz="2800" dirty="0"/>
              <a:t> </a:t>
            </a:r>
            <a:endParaRPr lang="en-US" sz="2800" dirty="0"/>
          </a:p>
          <a:p>
            <a:pPr algn="r" rtl="1"/>
            <a:r>
              <a:rPr lang="ar-SA" sz="2800" dirty="0"/>
              <a:t>13 - الميل للحفلات الجماعية والألعاب المشتركة وخاصة التي يشترك فيها الجنسان .</a:t>
            </a:r>
            <a:endParaRPr lang="en-US" sz="2800" dirty="0"/>
          </a:p>
          <a:p>
            <a:pPr algn="r" rtl="1"/>
            <a:r>
              <a:rPr lang="ar-SA" sz="2800" dirty="0"/>
              <a:t>14- الحاجة إلى اللعب والراحة والاسترخاء والتغذية الكافية.</a:t>
            </a:r>
            <a:endParaRPr lang="en-US" sz="2800" dirty="0"/>
          </a:p>
          <a:p>
            <a:pPr algn="r" rtl="1"/>
            <a:r>
              <a:rPr lang="ar-SA" sz="2800" dirty="0"/>
              <a:t>15- الحاجة إلى ممارسة نشاط فعال مع قرناء سنه .</a:t>
            </a:r>
            <a:endParaRPr lang="en-US" sz="2800" dirty="0"/>
          </a:p>
          <a:p>
            <a:pPr algn="r" rtl="1"/>
            <a:r>
              <a:rPr lang="ar-SA" sz="2800" dirty="0"/>
              <a:t>16- الحاجة إلى قدر كاف من الثقافة العامة والمهارات العملية إلى جانب الخبرات </a:t>
            </a:r>
            <a:r>
              <a:rPr lang="ar-SA" sz="2800" dirty="0" err="1"/>
              <a:t>الإجتماعية</a:t>
            </a:r>
            <a:r>
              <a:rPr lang="ar-SA" sz="2800" dirty="0"/>
              <a:t> اللازمة لحياته .</a:t>
            </a:r>
            <a:endParaRPr lang="en-US" sz="2800" dirty="0"/>
          </a:p>
          <a:p>
            <a:endParaRPr lang="en-US" dirty="0"/>
          </a:p>
        </p:txBody>
      </p:sp>
    </p:spTree>
    <p:extLst>
      <p:ext uri="{BB962C8B-B14F-4D97-AF65-F5344CB8AC3E}">
        <p14:creationId xmlns:p14="http://schemas.microsoft.com/office/powerpoint/2010/main" val="622319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a:t>برامج للأنشطة الرياضية لسن من ١٦ - ١٨ "مرحلة التعليم الثانوي" :</a:t>
            </a:r>
            <a:r>
              <a:rPr lang="en-US" dirty="0"/>
              <a:t/>
            </a:r>
            <a:br>
              <a:rPr lang="en-US" dirty="0"/>
            </a:br>
            <a:endParaRPr lang="en-US" dirty="0"/>
          </a:p>
        </p:txBody>
      </p:sp>
      <p:sp>
        <p:nvSpPr>
          <p:cNvPr id="3" name="عنصر نائب للمحتوى 2"/>
          <p:cNvSpPr>
            <a:spLocks noGrp="1"/>
          </p:cNvSpPr>
          <p:nvPr>
            <p:ph idx="1"/>
          </p:nvPr>
        </p:nvSpPr>
        <p:spPr>
          <a:xfrm>
            <a:off x="609600" y="2133600"/>
            <a:ext cx="10895012" cy="4541520"/>
          </a:xfrm>
        </p:spPr>
        <p:txBody>
          <a:bodyPr/>
          <a:lstStyle/>
          <a:p>
            <a:pPr algn="r" rtl="1"/>
            <a:r>
              <a:rPr lang="ar-SA" sz="2400" dirty="0"/>
              <a:t>1 - ألعاب ومنافسات جماعية زوجية فردية "خطط - فن الحركات " .</a:t>
            </a:r>
            <a:endParaRPr lang="en-US" sz="2400" dirty="0"/>
          </a:p>
          <a:p>
            <a:pPr algn="r" rtl="1"/>
            <a:r>
              <a:rPr lang="ar-SA" sz="2400" dirty="0"/>
              <a:t>2 - تمرينات فنيه إيقاعية للبنات .</a:t>
            </a:r>
            <a:endParaRPr lang="en-US" sz="2400" dirty="0"/>
          </a:p>
          <a:p>
            <a:pPr algn="r" rtl="1"/>
            <a:r>
              <a:rPr lang="ar-SA" sz="2400" dirty="0"/>
              <a:t>3- ألعاب قوى .</a:t>
            </a:r>
            <a:endParaRPr lang="en-US" sz="2400" dirty="0"/>
          </a:p>
          <a:p>
            <a:pPr algn="r" rtl="1"/>
            <a:r>
              <a:rPr lang="ar-SA" sz="2400" dirty="0"/>
              <a:t>4-جمباز .</a:t>
            </a:r>
            <a:endParaRPr lang="en-US" sz="2400" dirty="0"/>
          </a:p>
          <a:p>
            <a:pPr algn="r" rtl="1"/>
            <a:r>
              <a:rPr lang="ar-SA" sz="2400" dirty="0"/>
              <a:t>5- قياسات للمستوى </a:t>
            </a:r>
            <a:r>
              <a:rPr lang="ar-SA" sz="2400" dirty="0" err="1"/>
              <a:t>المهاري</a:t>
            </a:r>
            <a:r>
              <a:rPr lang="ar-SA" sz="2400" dirty="0"/>
              <a:t> والبدني .</a:t>
            </a:r>
            <a:endParaRPr lang="en-US" sz="2400" dirty="0"/>
          </a:p>
          <a:p>
            <a:pPr algn="r" rtl="1"/>
            <a:r>
              <a:rPr lang="ar-SA" sz="2400" dirty="0"/>
              <a:t>6- تمرينات للصفات البدنية الخاصة تحمل القوة - القوة المميزة بالسرعة ... إلخ» .</a:t>
            </a:r>
            <a:endParaRPr lang="en-US" sz="2400" dirty="0"/>
          </a:p>
          <a:p>
            <a:pPr algn="r" rtl="1"/>
            <a:r>
              <a:rPr lang="ar-SA" sz="2400" dirty="0"/>
              <a:t>7- أنشطة خلوية .</a:t>
            </a:r>
            <a:endParaRPr lang="en-US" sz="2400" dirty="0"/>
          </a:p>
          <a:p>
            <a:pPr algn="r" rtl="1"/>
            <a:r>
              <a:rPr lang="ar-SA" sz="2400" dirty="0"/>
              <a:t>8- أنشطة ترويحية (نشاط </a:t>
            </a:r>
            <a:r>
              <a:rPr lang="ar-SA" sz="2400" dirty="0" err="1"/>
              <a:t>مدرسی</a:t>
            </a:r>
            <a:r>
              <a:rPr lang="ar-SA" sz="2400" dirty="0"/>
              <a:t> داخلي و خارجي).</a:t>
            </a:r>
            <a:endParaRPr lang="en-US" sz="2400" dirty="0"/>
          </a:p>
          <a:p>
            <a:pPr algn="r" rtl="1"/>
            <a:r>
              <a:rPr lang="ar-SA" sz="2400" dirty="0"/>
              <a:t>9- أنشطة مائية إذا توفر حمام للسباحة .</a:t>
            </a:r>
            <a:endParaRPr lang="en-US" sz="2400" dirty="0"/>
          </a:p>
          <a:p>
            <a:endParaRPr lang="en-US" dirty="0"/>
          </a:p>
        </p:txBody>
      </p:sp>
    </p:spTree>
    <p:extLst>
      <p:ext uri="{BB962C8B-B14F-4D97-AF65-F5344CB8AC3E}">
        <p14:creationId xmlns:p14="http://schemas.microsoft.com/office/powerpoint/2010/main" val="247943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a:t>بعض الإرشادات المدرسي التربية الرياضية عند تدريسه لهذه المرحلة:</a:t>
            </a:r>
            <a:r>
              <a:rPr lang="en-US" dirty="0"/>
              <a:t/>
            </a:r>
            <a:br>
              <a:rPr lang="en-US" dirty="0"/>
            </a:br>
            <a:endParaRPr lang="en-US" dirty="0"/>
          </a:p>
        </p:txBody>
      </p:sp>
      <p:sp>
        <p:nvSpPr>
          <p:cNvPr id="3" name="عنصر نائب للمحتوى 2"/>
          <p:cNvSpPr>
            <a:spLocks noGrp="1"/>
          </p:cNvSpPr>
          <p:nvPr>
            <p:ph idx="1"/>
          </p:nvPr>
        </p:nvSpPr>
        <p:spPr>
          <a:xfrm>
            <a:off x="914400" y="2133600"/>
            <a:ext cx="10590212" cy="4892040"/>
          </a:xfrm>
        </p:spPr>
        <p:txBody>
          <a:bodyPr>
            <a:normAutofit fontScale="92500"/>
          </a:bodyPr>
          <a:lstStyle/>
          <a:p>
            <a:pPr algn="r" rtl="1"/>
            <a:r>
              <a:rPr lang="ar-SA" sz="2000" dirty="0"/>
              <a:t>أ- التلميذ في هذه المرحلة يجب أن يعترف به كشاب ناضج). الشباب يريدون سريعاً أن يصبحوا كبار. نلاحظ ذلك في طريقة تعاملهم - في ملابسهم ونستطيع أن ننتفع بهذه الظواهر في حصة التربية الرياضية لأن التلاميذ في هذه المرحلة يمكن قيادتهم وتوجيههم. أنهم يقلدون الأبطال الرياضيين - ملابسهم تكون نظيفة - كذلك طريقة تعاملهم تصبح طبيعية . </a:t>
            </a:r>
            <a:r>
              <a:rPr lang="ar-SA" sz="2000" dirty="0" err="1"/>
              <a:t>فعلی</a:t>
            </a:r>
            <a:r>
              <a:rPr lang="ar-SA" sz="2000" dirty="0"/>
              <a:t> مدرس التربية الرياضية أن يعطى لهم مسئوليات في إدارة الفصل وفي الإشراف على المحطات ومساعدة زملائهم أثناء النشاط.</a:t>
            </a:r>
            <a:endParaRPr lang="en-US" sz="2000" dirty="0"/>
          </a:p>
          <a:p>
            <a:pPr algn="r" rtl="1"/>
            <a:r>
              <a:rPr lang="ar-SA" sz="2000" dirty="0"/>
              <a:t>ب - بعد انتهاء مرحلة المراهقة يرتفع مستوى الكفاءة البدنية وهذا يتطلب من مدرس التربية الرياضية أن تكون حصته مؤثرة وجادة . </a:t>
            </a:r>
            <a:endParaRPr lang="en-US" sz="2000" dirty="0"/>
          </a:p>
          <a:p>
            <a:pPr algn="r" rtl="1"/>
            <a:r>
              <a:rPr lang="ar-SA" sz="2000" dirty="0"/>
              <a:t>ونلاحظ في هذه المرحلة أن الحصة تأخذ شكل التدريب لارتفاع المستوى </a:t>
            </a:r>
            <a:r>
              <a:rPr lang="ar-SA" sz="2000" dirty="0" err="1"/>
              <a:t>الآدائي</a:t>
            </a:r>
            <a:r>
              <a:rPr lang="ar-SA" sz="2000" dirty="0"/>
              <a:t> للحركات . ويساعد التلاميذ المدرس في هذه المرحلة في قياس المستويات وتحديد الحمل والراحة .</a:t>
            </a:r>
            <a:endParaRPr lang="en-US" sz="2000" dirty="0"/>
          </a:p>
          <a:p>
            <a:pPr algn="r" rtl="1"/>
            <a:r>
              <a:rPr lang="ar-SA" sz="2000" dirty="0"/>
              <a:t>إن المهارات الأساسية لهذه المرحلة تؤدى بطريقة كاملة جيدة فعلى المدرس أن يثبت هذه المهارات .</a:t>
            </a:r>
            <a:endParaRPr lang="en-US" sz="2000" dirty="0"/>
          </a:p>
          <a:p>
            <a:pPr algn="r" rtl="1"/>
            <a:r>
              <a:rPr lang="ar-SA" sz="2000" dirty="0"/>
              <a:t>كذلك يفضل التلاميذ هذه المرحلة مقارنتهم بزملائهم فعلى المدرس أن يقدم النصائح التي </a:t>
            </a:r>
            <a:r>
              <a:rPr lang="ar-SA" sz="2000" dirty="0" err="1"/>
              <a:t>تفيدهم</a:t>
            </a:r>
            <a:r>
              <a:rPr lang="ar-SA" sz="2000" dirty="0"/>
              <a:t> </a:t>
            </a:r>
            <a:r>
              <a:rPr lang="ar-SA" sz="2000" dirty="0" err="1"/>
              <a:t>فى</a:t>
            </a:r>
            <a:r>
              <a:rPr lang="ar-SA" sz="2000" dirty="0"/>
              <a:t> تحسين مستواهم الحركي.</a:t>
            </a:r>
            <a:endParaRPr lang="en-US" sz="2000" dirty="0"/>
          </a:p>
          <a:p>
            <a:pPr algn="r" rtl="1"/>
            <a:r>
              <a:rPr lang="ar-SA" sz="2000" dirty="0"/>
              <a:t>إن رغبة التلاميذ تزداد في الألعاب التنافسية والمباريات فعلى المدرس أن يراعى ذلك ويكثر من هذه الألعاب والمباريات .</a:t>
            </a:r>
            <a:endParaRPr lang="en-US" sz="2000" dirty="0"/>
          </a:p>
          <a:p>
            <a:endParaRPr lang="en-US" dirty="0"/>
          </a:p>
        </p:txBody>
      </p:sp>
    </p:spTree>
    <p:extLst>
      <p:ext uri="{BB962C8B-B14F-4D97-AF65-F5344CB8AC3E}">
        <p14:creationId xmlns:p14="http://schemas.microsoft.com/office/powerpoint/2010/main" val="248507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a16="http://schemas.microsoft.com/office/drawing/2014/main" xmlns="" id="{67787A2A-E12F-546E-C61D-8043CFF3DB2B}"/>
              </a:ext>
            </a:extLst>
          </p:cNvPr>
          <p:cNvPicPr>
            <a:picLocks noGrp="1" noChangeAspect="1"/>
          </p:cNvPicPr>
          <p:nvPr>
            <p:ph idx="1"/>
          </p:nvPr>
        </p:nvPicPr>
        <p:blipFill>
          <a:blip r:embed="rId2"/>
          <a:stretch>
            <a:fillRect/>
          </a:stretch>
        </p:blipFill>
        <p:spPr>
          <a:xfrm>
            <a:off x="5157788" y="2133600"/>
            <a:ext cx="3778250" cy="3778250"/>
          </a:xfrm>
        </p:spPr>
      </p:pic>
    </p:spTree>
    <p:extLst>
      <p:ext uri="{BB962C8B-B14F-4D97-AF65-F5344CB8AC3E}">
        <p14:creationId xmlns:p14="http://schemas.microsoft.com/office/powerpoint/2010/main" val="846360648"/>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842</TotalTime>
  <Words>556</Words>
  <Application>Microsoft Office PowerPoint</Application>
  <PresentationFormat>Custom</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ربطة</vt:lpstr>
      <vt:lpstr>خصائص طلبة المرحلة الإعدادية </vt:lpstr>
      <vt:lpstr>مرحلة التعليم الثانوى: </vt:lpstr>
      <vt:lpstr>سن ١٦ - ١٨ سنه مرحلة التعليم الثانوى: </vt:lpstr>
      <vt:lpstr>  * خصائص النمو من سن ١٦ - ١٨ سنة مرحلة التعليم الثانوي: </vt:lpstr>
      <vt:lpstr>PowerPoint Presentation</vt:lpstr>
      <vt:lpstr>برامج للأنشطة الرياضية لسن من ١٦ - ١٨ "مرحلة التعليم الثانوي" : </vt:lpstr>
      <vt:lpstr>بعض الإرشادات المدرسي التربية الرياضية عند تدريسه لهذه المرحلة: </vt:lpstr>
      <vt:lpstr>شكرا لحسن الاصغاء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52</cp:lastModifiedBy>
  <cp:revision>40</cp:revision>
  <dcterms:created xsi:type="dcterms:W3CDTF">2022-09-01T19:18:03Z</dcterms:created>
  <dcterms:modified xsi:type="dcterms:W3CDTF">2025-08-11T13:21:17Z</dcterms:modified>
</cp:coreProperties>
</file>