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57" r:id="rId3"/>
    <p:sldId id="270" r:id="rId4"/>
    <p:sldId id="271" r:id="rId5"/>
    <p:sldId id="272" r:id="rId6"/>
    <p:sldId id="273"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p:scale>
          <a:sx n="53" d="100"/>
          <a:sy n="53" d="100"/>
        </p:scale>
        <p:origin x="-114"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ar-SA"/>
              <a:t>انقر لتحرير نمط عنوان الشكل الرئيسي</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r">
              <a:defRPr sz="4000" b="0" cap="all"/>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r">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r">
              <a:defRPr sz="2800" b="0"/>
            </a:lvl1pPr>
          </a:lstStyle>
          <a:p>
            <a:r>
              <a:rPr lang="ar-SA"/>
              <a:t>انقر لتحرير نمط عنوان الشكل الرئيسي</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8/11/2025</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r"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FC1BDA72-4657-3F7A-30A8-DD995EB80256}"/>
              </a:ext>
            </a:extLst>
          </p:cNvPr>
          <p:cNvSpPr>
            <a:spLocks noGrp="1"/>
          </p:cNvSpPr>
          <p:nvPr>
            <p:ph type="ctrTitle"/>
          </p:nvPr>
        </p:nvSpPr>
        <p:spPr>
          <a:xfrm>
            <a:off x="6806251" y="453571"/>
            <a:ext cx="5278173" cy="1859323"/>
          </a:xfrm>
        </p:spPr>
        <p:txBody>
          <a:bodyPr>
            <a:noAutofit/>
          </a:bodyPr>
          <a:lstStyle/>
          <a:p>
            <a:r>
              <a:rPr lang="ar-IQ" sz="4400" b="1" dirty="0" smtClean="0"/>
              <a:t>اخلاقيات التدري</a:t>
            </a:r>
            <a:r>
              <a:rPr lang="ar-IQ" sz="4400" b="1" dirty="0"/>
              <a:t>س</a:t>
            </a:r>
            <a:endParaRPr lang="x-none" sz="4400" b="1" dirty="0"/>
          </a:p>
        </p:txBody>
      </p:sp>
      <p:pic>
        <p:nvPicPr>
          <p:cNvPr id="4" name="صورة 4">
            <a:extLst>
              <a:ext uri="{FF2B5EF4-FFF2-40B4-BE49-F238E27FC236}">
                <a16:creationId xmlns="" xmlns:a16="http://schemas.microsoft.com/office/drawing/2014/main" id="{471D8D51-D253-F6BA-5613-15DD5A6E3829}"/>
              </a:ext>
            </a:extLst>
          </p:cNvPr>
          <p:cNvPicPr>
            <a:picLocks noChangeAspect="1"/>
          </p:cNvPicPr>
          <p:nvPr/>
        </p:nvPicPr>
        <p:blipFill>
          <a:blip r:embed="rId2"/>
          <a:stretch>
            <a:fillRect/>
          </a:stretch>
        </p:blipFill>
        <p:spPr>
          <a:xfrm flipH="1">
            <a:off x="514047" y="453571"/>
            <a:ext cx="5951718" cy="5543414"/>
          </a:xfrm>
          <a:prstGeom prst="rect">
            <a:avLst/>
          </a:prstGeom>
        </p:spPr>
      </p:pic>
      <p:sp>
        <p:nvSpPr>
          <p:cNvPr id="6" name="عنوان فرعي 5">
            <a:extLst>
              <a:ext uri="{FF2B5EF4-FFF2-40B4-BE49-F238E27FC236}">
                <a16:creationId xmlns="" xmlns:a16="http://schemas.microsoft.com/office/drawing/2014/main" id="{99ED0EF2-DBFF-FA5F-ECFB-0F793E26F305}"/>
              </a:ext>
            </a:extLst>
          </p:cNvPr>
          <p:cNvSpPr>
            <a:spLocks noGrp="1"/>
          </p:cNvSpPr>
          <p:nvPr>
            <p:ph type="subTitle" idx="1"/>
          </p:nvPr>
        </p:nvSpPr>
        <p:spPr>
          <a:xfrm>
            <a:off x="4034116" y="2491786"/>
            <a:ext cx="8157884" cy="3505199"/>
          </a:xfrm>
        </p:spPr>
        <p:txBody>
          <a:bodyPr>
            <a:noAutofit/>
          </a:bodyPr>
          <a:lstStyle/>
          <a:p>
            <a:r>
              <a:rPr lang="ar-SA" sz="4400" b="1" dirty="0"/>
              <a:t>اعداد </a:t>
            </a:r>
          </a:p>
          <a:p>
            <a:r>
              <a:rPr lang="ar-SA" sz="4400" b="1" dirty="0"/>
              <a:t>أ.د نجلاء عباس </a:t>
            </a:r>
            <a:r>
              <a:rPr lang="ar-SA" sz="4400" b="1" dirty="0" smtClean="0"/>
              <a:t>الزهيري</a:t>
            </a:r>
            <a:endParaRPr lang="ar-IQ" sz="4400" b="1" dirty="0" smtClean="0"/>
          </a:p>
          <a:p>
            <a:r>
              <a:rPr lang="ar-IQ" sz="4400" b="1" dirty="0" smtClean="0"/>
              <a:t>أ.د اقبال عبد الحسين </a:t>
            </a:r>
          </a:p>
          <a:p>
            <a:r>
              <a:rPr lang="ar-IQ" sz="4400" b="1" dirty="0" smtClean="0"/>
              <a:t>أ.م.د ميساء نديم احمد </a:t>
            </a:r>
            <a:endParaRPr lang="x-none" sz="4400" b="1" dirty="0"/>
          </a:p>
        </p:txBody>
      </p:sp>
    </p:spTree>
    <p:extLst>
      <p:ext uri="{BB962C8B-B14F-4D97-AF65-F5344CB8AC3E}">
        <p14:creationId xmlns:p14="http://schemas.microsoft.com/office/powerpoint/2010/main" val="168904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6D32E1B1-238B-5F99-2AB5-FF89A57B31F8}"/>
              </a:ext>
            </a:extLst>
          </p:cNvPr>
          <p:cNvSpPr>
            <a:spLocks noGrp="1"/>
          </p:cNvSpPr>
          <p:nvPr>
            <p:ph type="title"/>
          </p:nvPr>
        </p:nvSpPr>
        <p:spPr/>
        <p:txBody>
          <a:bodyPr>
            <a:normAutofit fontScale="90000"/>
          </a:bodyPr>
          <a:lstStyle/>
          <a:p>
            <a:r>
              <a:rPr lang="ar-IQ" dirty="0"/>
              <a:t> </a:t>
            </a:r>
            <a:r>
              <a:rPr lang="ar-IQ" dirty="0" smtClean="0"/>
              <a:t>اخلاقيات مهنة التدريس واثرها في شخصية المربي وادائه </a:t>
            </a:r>
            <a:r>
              <a:rPr lang="ar-IQ" dirty="0"/>
              <a:t/>
            </a:r>
            <a:br>
              <a:rPr lang="ar-IQ" dirty="0"/>
            </a:br>
            <a:r>
              <a:rPr lang="ar-IQ" dirty="0"/>
              <a:t/>
            </a:r>
            <a:br>
              <a:rPr lang="ar-IQ" dirty="0"/>
            </a:br>
            <a:endParaRPr lang="x-none" dirty="0"/>
          </a:p>
        </p:txBody>
      </p:sp>
      <p:sp>
        <p:nvSpPr>
          <p:cNvPr id="3" name="عنصر نائب للمحتوى 2">
            <a:extLst>
              <a:ext uri="{FF2B5EF4-FFF2-40B4-BE49-F238E27FC236}">
                <a16:creationId xmlns="" xmlns:a16="http://schemas.microsoft.com/office/drawing/2014/main" id="{5AA4125C-0336-EBBA-618B-220743065A1B}"/>
              </a:ext>
            </a:extLst>
          </p:cNvPr>
          <p:cNvSpPr>
            <a:spLocks noGrp="1"/>
          </p:cNvSpPr>
          <p:nvPr>
            <p:ph idx="1"/>
          </p:nvPr>
        </p:nvSpPr>
        <p:spPr>
          <a:xfrm>
            <a:off x="213361" y="1539241"/>
            <a:ext cx="11826240" cy="4251960"/>
          </a:xfrm>
        </p:spPr>
        <p:txBody>
          <a:bodyPr>
            <a:noAutofit/>
          </a:bodyPr>
          <a:lstStyle/>
          <a:p>
            <a:r>
              <a:rPr lang="ar-IQ" sz="2400" b="1" dirty="0" smtClean="0"/>
              <a:t>كل مهنة في المجتمع الإنساني لها قواعد واخلاقيات لابد من مراعاتها والالتزام بها من قبل الافراد الممتهنين لتلك المهنة لان ذلك يساعدهم على السير قدما نحو تحقيق النتاجات المنشودة بفاعلية عالية وتعد اخلاقيات مهنة التدريس من اهم الموجهات المؤثرة في سلوك المربي لأنها تشكل لديه رقيبا داخليا وتزوده باطر مرجعية ذاتية يسترشد </a:t>
            </a:r>
            <a:r>
              <a:rPr lang="ar-IQ" sz="2400" b="1" dirty="0" err="1" smtClean="0"/>
              <a:t>يها</a:t>
            </a:r>
            <a:r>
              <a:rPr lang="ar-IQ" sz="2400" b="1" dirty="0" smtClean="0"/>
              <a:t> في عمله ويقوم اداءه وعلاقاته مع الاخرين تقويما ذاتيا يعينه على اتخاذ القرارات السليمة التي يحتاجها ليكون اكثر انسجاما وتوافقا مع ذاته ومهنته ومع الاخرين وان الالتزام بتلك الاخلاقيات امر ضروري لا بل واجب اذ يتحدد مقدار الانتماء للمربي لمهنته بموجب درجة التزامه بقواعد واخلاقيات مهنته ومراعاتها في جميع الأحوال والمواقف </a:t>
            </a:r>
          </a:p>
        </p:txBody>
      </p:sp>
    </p:spTree>
    <p:extLst>
      <p:ext uri="{BB962C8B-B14F-4D97-AF65-F5344CB8AC3E}">
        <p14:creationId xmlns:p14="http://schemas.microsoft.com/office/powerpoint/2010/main" val="1264290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67641"/>
            <a:ext cx="10515599" cy="1097280"/>
          </a:xfrm>
        </p:spPr>
        <p:txBody>
          <a:bodyPr>
            <a:normAutofit fontScale="90000"/>
          </a:bodyPr>
          <a:lstStyle/>
          <a:p>
            <a:r>
              <a:rPr lang="ar-IQ" dirty="0" smtClean="0"/>
              <a:t>المبادئ والمعايير التي تعتبر أساسا لسلوك افراد المهنة والتي يتعهد افراد المهنة بالالتزام فيها </a:t>
            </a:r>
            <a:br>
              <a:rPr lang="ar-IQ" dirty="0" smtClean="0"/>
            </a:br>
            <a:endParaRPr lang="en-US" dirty="0"/>
          </a:p>
        </p:txBody>
      </p:sp>
      <p:sp>
        <p:nvSpPr>
          <p:cNvPr id="3" name="عنصر نائب للمحتوى 2"/>
          <p:cNvSpPr>
            <a:spLocks noGrp="1"/>
          </p:cNvSpPr>
          <p:nvPr>
            <p:ph idx="1"/>
          </p:nvPr>
        </p:nvSpPr>
        <p:spPr>
          <a:xfrm>
            <a:off x="518161" y="1630680"/>
            <a:ext cx="11414760" cy="4815839"/>
          </a:xfrm>
        </p:spPr>
        <p:txBody>
          <a:bodyPr>
            <a:noAutofit/>
          </a:bodyPr>
          <a:lstStyle/>
          <a:p>
            <a:r>
              <a:rPr lang="ar-IQ" sz="2800" dirty="0" smtClean="0"/>
              <a:t>هناك مجموعة من القيم والتقاليد والأعراف التي يتفق عليها افراد المهنة ما حول </a:t>
            </a:r>
            <a:r>
              <a:rPr lang="ar-IQ" sz="2800" dirty="0" err="1" smtClean="0"/>
              <a:t>ماهو</a:t>
            </a:r>
            <a:r>
              <a:rPr lang="ar-IQ" sz="2800" dirty="0" smtClean="0"/>
              <a:t> خير وحق وعدل في نظرهم وما يعتبر أساسا في عملهم وتعاملاتهم وتنظيم امورهم وسلوكهم في اطار المهنة ولهذه القيم مصادر نذكر منها </a:t>
            </a:r>
          </a:p>
          <a:p>
            <a:r>
              <a:rPr lang="ar-IQ" sz="2800" dirty="0" smtClean="0"/>
              <a:t>المصدر الديني  حيث تعد الأديان السماوية اهم مصدر أخلاقي </a:t>
            </a:r>
            <a:r>
              <a:rPr lang="ar-IQ" sz="2800" dirty="0" err="1" smtClean="0"/>
              <a:t>ياكد</a:t>
            </a:r>
            <a:r>
              <a:rPr lang="ar-IQ" sz="2800" dirty="0" smtClean="0"/>
              <a:t> على العمل وفق اخلاق </a:t>
            </a:r>
            <a:r>
              <a:rPr lang="ar-IQ" sz="2800" dirty="0" err="1" smtClean="0"/>
              <a:t>ومبائ</a:t>
            </a:r>
            <a:r>
              <a:rPr lang="ar-IQ" sz="2800" dirty="0" smtClean="0"/>
              <a:t> عالية خاصة في الدين الإسلامي حيث اعطى أهمية كبيرة للعمل بالدرجة الأساس ثم العمل وفق اخلاقيات الإسلام حيث أشار رسول الله ص حيث قال علموا </a:t>
            </a:r>
            <a:r>
              <a:rPr lang="ar-IQ" sz="2800" dirty="0" err="1" smtClean="0"/>
              <a:t>ولاتعنفو</a:t>
            </a:r>
            <a:r>
              <a:rPr lang="ar-IQ" sz="2800" dirty="0" smtClean="0"/>
              <a:t> فان المعلم خير من </a:t>
            </a:r>
            <a:r>
              <a:rPr lang="ar-IQ" sz="2800" dirty="0" err="1" smtClean="0"/>
              <a:t>المعنف</a:t>
            </a:r>
            <a:r>
              <a:rPr lang="ar-IQ" sz="2800" dirty="0" smtClean="0"/>
              <a:t> </a:t>
            </a:r>
          </a:p>
          <a:p>
            <a:r>
              <a:rPr lang="ar-IQ" sz="2800" dirty="0" smtClean="0"/>
              <a:t>الثقافة العربية الإسلامية ان موضوع اخلاقيات التعليم والتدريس كان من الموضوعات الرئيسية التي تناولها واهتم بها العرب والمسلمون وكانوا اول من </a:t>
            </a:r>
            <a:r>
              <a:rPr lang="ar-IQ" sz="2800" dirty="0" err="1" smtClean="0"/>
              <a:t>ادركو</a:t>
            </a:r>
            <a:r>
              <a:rPr lang="ar-IQ" sz="2800" dirty="0" smtClean="0"/>
              <a:t> في كتبهم المبادئ الأساسية والأخلاقية التي تقوم عليها المهن وخاصة التعليم </a:t>
            </a:r>
          </a:p>
        </p:txBody>
      </p:sp>
    </p:spTree>
    <p:extLst>
      <p:ext uri="{BB962C8B-B14F-4D97-AF65-F5344CB8AC3E}">
        <p14:creationId xmlns:p14="http://schemas.microsoft.com/office/powerpoint/2010/main" val="1894411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5801" y="274321"/>
            <a:ext cx="11308079" cy="5516880"/>
          </a:xfrm>
        </p:spPr>
        <p:txBody>
          <a:bodyPr>
            <a:normAutofit fontScale="47500" lnSpcReduction="20000"/>
          </a:bodyPr>
          <a:lstStyle/>
          <a:p>
            <a:r>
              <a:rPr lang="ar-IQ" sz="5100" dirty="0"/>
              <a:t>التشريعات والقوانين والأنظمة </a:t>
            </a:r>
            <a:r>
              <a:rPr lang="ar-IQ" sz="5100" dirty="0" smtClean="0"/>
              <a:t> تعد التشريعات والأنظمة المعمول بها من المصادر الأخلاقية فهي تحدد الواجبات والحقوق للموظفين  حيث تبين لهم الواجبات الأساسية المطلوب اليهم التقييد بها وتنفيذها ويقصد بالتشريعات دستور الدولة وجميع القوانين المنبثقة منه </a:t>
            </a:r>
          </a:p>
          <a:p>
            <a:r>
              <a:rPr lang="ar-IQ" sz="5100" dirty="0" smtClean="0"/>
              <a:t>القيم والتقاليد والأعراف المجتمعية  يعتبر المجتمع المدني مصدرا من المصادر الرئيسة التي تأثر على اخلاقيات المهنة للأفراد الين يتعاملون ويتعايشون في هذا المجتمع سواء على مستوى علاقة الموظف بالمجتمع المحلي او على مستوى علاقته مع زملائه داخل المؤسسة او على مستوى علاقته مع الطلبة </a:t>
            </a:r>
          </a:p>
          <a:p>
            <a:r>
              <a:rPr lang="ar-IQ" sz="5100" dirty="0" smtClean="0"/>
              <a:t>الادب التربوي الحديث ركز الادب التربوي على سلوكيات أخلاقية منها </a:t>
            </a:r>
          </a:p>
          <a:p>
            <a:r>
              <a:rPr lang="ar-IQ" sz="5100" dirty="0" smtClean="0"/>
              <a:t>الإخلاص في العمل </a:t>
            </a:r>
          </a:p>
          <a:p>
            <a:r>
              <a:rPr lang="ar-IQ" sz="5100" dirty="0" smtClean="0"/>
              <a:t>احترام شخصية الذين يعملون معك </a:t>
            </a:r>
          </a:p>
          <a:p>
            <a:r>
              <a:rPr lang="ar-IQ" sz="5100" dirty="0" smtClean="0"/>
              <a:t>الانصاف والهدوء وسعة الصدر وتفتح الذهن </a:t>
            </a:r>
          </a:p>
          <a:p>
            <a:r>
              <a:rPr lang="ar-IQ" sz="5100" dirty="0" smtClean="0"/>
              <a:t>التحلي بالتواضع والعفو والقناعة والعزة </a:t>
            </a:r>
          </a:p>
          <a:p>
            <a:r>
              <a:rPr lang="ar-IQ" sz="5100" dirty="0" smtClean="0"/>
              <a:t>الرفق واللين </a:t>
            </a:r>
          </a:p>
          <a:p>
            <a:r>
              <a:rPr lang="ar-IQ" sz="5100" dirty="0" smtClean="0"/>
              <a:t>اجتناب التكبر والطمع والبخل والبغضاء والغرور والكذب ومدح النفس </a:t>
            </a:r>
          </a:p>
          <a:p>
            <a:r>
              <a:rPr lang="ar-IQ" sz="5900" dirty="0" smtClean="0"/>
              <a:t>محاسبة النفس </a:t>
            </a:r>
            <a:endParaRPr lang="en-US" sz="5900" dirty="0"/>
          </a:p>
          <a:p>
            <a:endParaRPr lang="en-US" dirty="0"/>
          </a:p>
        </p:txBody>
      </p:sp>
    </p:spTree>
    <p:extLst>
      <p:ext uri="{BB962C8B-B14F-4D97-AF65-F5344CB8AC3E}">
        <p14:creationId xmlns:p14="http://schemas.microsoft.com/office/powerpoint/2010/main" val="1605830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06681"/>
            <a:ext cx="10131425" cy="548639"/>
          </a:xfrm>
        </p:spPr>
        <p:txBody>
          <a:bodyPr>
            <a:normAutofit fontScale="90000"/>
          </a:bodyPr>
          <a:lstStyle/>
          <a:p>
            <a:r>
              <a:rPr lang="ar-IQ" dirty="0" smtClean="0"/>
              <a:t>بعض القيم والاخلاقيات المشتقة من الاخلاقيات العامة </a:t>
            </a:r>
            <a:endParaRPr lang="en-US" dirty="0"/>
          </a:p>
        </p:txBody>
      </p:sp>
      <p:sp>
        <p:nvSpPr>
          <p:cNvPr id="3" name="عنصر نائب للمحتوى 2"/>
          <p:cNvSpPr>
            <a:spLocks noGrp="1"/>
          </p:cNvSpPr>
          <p:nvPr>
            <p:ph idx="1"/>
          </p:nvPr>
        </p:nvSpPr>
        <p:spPr>
          <a:xfrm>
            <a:off x="1" y="883921"/>
            <a:ext cx="12070080" cy="5577840"/>
          </a:xfrm>
        </p:spPr>
        <p:txBody>
          <a:bodyPr>
            <a:noAutofit/>
          </a:bodyPr>
          <a:lstStyle/>
          <a:p>
            <a:r>
              <a:rPr lang="ar-IQ" sz="2400" dirty="0" smtClean="0"/>
              <a:t>1-المساعدة وتشمل </a:t>
            </a:r>
          </a:p>
          <a:p>
            <a:r>
              <a:rPr lang="ar-IQ" sz="2400" dirty="0" smtClean="0"/>
              <a:t>جمع المعلومات الكافية عن الفئة المستهدفة </a:t>
            </a:r>
          </a:p>
          <a:p>
            <a:r>
              <a:rPr lang="ar-IQ" sz="2400" dirty="0" smtClean="0"/>
              <a:t>تصنيف المعلومات التي تم جمعها </a:t>
            </a:r>
          </a:p>
          <a:p>
            <a:r>
              <a:rPr lang="ar-IQ" sz="2400" dirty="0" smtClean="0"/>
              <a:t>تحديد الفئة المستهدفة </a:t>
            </a:r>
          </a:p>
          <a:p>
            <a:r>
              <a:rPr lang="ar-IQ" sz="2400" dirty="0" smtClean="0"/>
              <a:t>ترتيبها حسب شدتها ودرجة الحاحها </a:t>
            </a:r>
          </a:p>
          <a:p>
            <a:r>
              <a:rPr lang="ar-IQ" sz="2400" dirty="0" smtClean="0"/>
              <a:t>2- العدالة </a:t>
            </a:r>
          </a:p>
          <a:p>
            <a:r>
              <a:rPr lang="ar-IQ" sz="2400" dirty="0" smtClean="0"/>
              <a:t>توضيح التعليمات والقوانين للجميع </a:t>
            </a:r>
          </a:p>
          <a:p>
            <a:r>
              <a:rPr lang="ar-IQ" sz="2400" dirty="0" smtClean="0"/>
              <a:t>المساواة في منح الفرص في التعليم والتدريب والتقويم</a:t>
            </a:r>
          </a:p>
          <a:p>
            <a:r>
              <a:rPr lang="ar-IQ" sz="2400" dirty="0" smtClean="0"/>
              <a:t>عدم التمييز بين الافراد </a:t>
            </a:r>
          </a:p>
          <a:p>
            <a:r>
              <a:rPr lang="ar-IQ" sz="2400" dirty="0" smtClean="0"/>
              <a:t>3- الاحترام والتقدير ويشمل </a:t>
            </a:r>
          </a:p>
          <a:p>
            <a:r>
              <a:rPr lang="ar-IQ" sz="2400" dirty="0" smtClean="0"/>
              <a:t>معاملة كل فرد باحترام </a:t>
            </a:r>
          </a:p>
          <a:p>
            <a:r>
              <a:rPr lang="ar-IQ" sz="2400" dirty="0" smtClean="0"/>
              <a:t>تشجيع الجهود المتميزة </a:t>
            </a:r>
            <a:endParaRPr lang="en-US" sz="2400" dirty="0"/>
          </a:p>
        </p:txBody>
      </p:sp>
    </p:spTree>
    <p:extLst>
      <p:ext uri="{BB962C8B-B14F-4D97-AF65-F5344CB8AC3E}">
        <p14:creationId xmlns:p14="http://schemas.microsoft.com/office/powerpoint/2010/main" val="74378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65761" y="0"/>
            <a:ext cx="11582400" cy="6720839"/>
          </a:xfrm>
        </p:spPr>
        <p:txBody>
          <a:bodyPr>
            <a:noAutofit/>
          </a:bodyPr>
          <a:lstStyle/>
          <a:p>
            <a:r>
              <a:rPr lang="ar-IQ" sz="2800" b="1" dirty="0" smtClean="0"/>
              <a:t>4- الإنسانية وتشمل </a:t>
            </a:r>
          </a:p>
          <a:p>
            <a:r>
              <a:rPr lang="ar-IQ" sz="2800" b="1" dirty="0" smtClean="0"/>
              <a:t>حسن الاصغاء الى الاخرين </a:t>
            </a:r>
          </a:p>
          <a:p>
            <a:r>
              <a:rPr lang="ar-IQ" sz="2800" b="1" dirty="0" smtClean="0"/>
              <a:t>المحافظة على سرية المعلومات أي الأمانة </a:t>
            </a:r>
          </a:p>
          <a:p>
            <a:r>
              <a:rPr lang="ar-IQ" sz="2800" b="1" dirty="0" smtClean="0"/>
              <a:t>استخدام اليات تواصل مع الاخرين فعالة </a:t>
            </a:r>
          </a:p>
          <a:p>
            <a:r>
              <a:rPr lang="ar-IQ" sz="2800" b="1" dirty="0" smtClean="0"/>
              <a:t>5- الاستقامة والنزاهة</a:t>
            </a:r>
          </a:p>
          <a:p>
            <a:r>
              <a:rPr lang="ar-IQ" sz="2800" b="1" dirty="0" smtClean="0"/>
              <a:t>ان يلتزم المدرس بجميع القواعد والأنظمة واللوائح المنصوص عليها </a:t>
            </a:r>
          </a:p>
          <a:p>
            <a:r>
              <a:rPr lang="ar-IQ" sz="2800" b="1" dirty="0" smtClean="0"/>
              <a:t>التصرف </a:t>
            </a:r>
            <a:r>
              <a:rPr lang="ar-IQ" sz="2800" b="1" dirty="0" err="1" smtClean="0"/>
              <a:t>بامانة</a:t>
            </a:r>
            <a:r>
              <a:rPr lang="ar-IQ" sz="2800" b="1" dirty="0" smtClean="0"/>
              <a:t> وصدق </a:t>
            </a:r>
          </a:p>
          <a:p>
            <a:r>
              <a:rPr lang="ar-IQ" sz="2800" b="1" dirty="0" smtClean="0"/>
              <a:t>الثبات في السلوك </a:t>
            </a:r>
          </a:p>
          <a:p>
            <a:r>
              <a:rPr lang="ar-IQ" sz="2800" b="1" dirty="0" smtClean="0"/>
              <a:t>6-الاتقان وتشمل </a:t>
            </a:r>
          </a:p>
          <a:p>
            <a:r>
              <a:rPr lang="ar-IQ" sz="2800" b="1" dirty="0" smtClean="0"/>
              <a:t>التأكد من سلامة المواد والأجهزة والأدوات </a:t>
            </a:r>
          </a:p>
          <a:p>
            <a:r>
              <a:rPr lang="ar-IQ" sz="2800" b="1" dirty="0" smtClean="0"/>
              <a:t>الاعداد الجيد قبل التنفيذ </a:t>
            </a:r>
          </a:p>
          <a:p>
            <a:r>
              <a:rPr lang="ar-IQ" sz="2800" b="1" dirty="0" smtClean="0"/>
              <a:t>مواكبة المستجدات </a:t>
            </a:r>
            <a:endParaRPr lang="en-US" sz="2800" b="1" dirty="0"/>
          </a:p>
        </p:txBody>
      </p:sp>
    </p:spTree>
    <p:extLst>
      <p:ext uri="{BB962C8B-B14F-4D97-AF65-F5344CB8AC3E}">
        <p14:creationId xmlns:p14="http://schemas.microsoft.com/office/powerpoint/2010/main" val="3647760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9D690655-752C-5781-AB19-DA4821488227}"/>
              </a:ext>
            </a:extLst>
          </p:cNvPr>
          <p:cNvSpPr>
            <a:spLocks noGrp="1"/>
          </p:cNvSpPr>
          <p:nvPr>
            <p:ph type="title"/>
          </p:nvPr>
        </p:nvSpPr>
        <p:spPr/>
        <p:txBody>
          <a:bodyPr/>
          <a:lstStyle/>
          <a:p>
            <a:r>
              <a:rPr lang="ar-SA" dirty="0"/>
              <a:t>شكرا لحسن الاصغاء </a:t>
            </a:r>
            <a:endParaRPr lang="x-none" dirty="0"/>
          </a:p>
        </p:txBody>
      </p:sp>
      <p:pic>
        <p:nvPicPr>
          <p:cNvPr id="4" name="صورة 4">
            <a:extLst>
              <a:ext uri="{FF2B5EF4-FFF2-40B4-BE49-F238E27FC236}">
                <a16:creationId xmlns="" xmlns:a16="http://schemas.microsoft.com/office/drawing/2014/main" id="{67787A2A-E12F-546E-C61D-8043CFF3DB2B}"/>
              </a:ext>
            </a:extLst>
          </p:cNvPr>
          <p:cNvPicPr>
            <a:picLocks noGrp="1" noChangeAspect="1"/>
          </p:cNvPicPr>
          <p:nvPr>
            <p:ph idx="1"/>
          </p:nvPr>
        </p:nvPicPr>
        <p:blipFill>
          <a:blip r:embed="rId2"/>
          <a:stretch>
            <a:fillRect/>
          </a:stretch>
        </p:blipFill>
        <p:spPr>
          <a:xfrm>
            <a:off x="685801" y="2410618"/>
            <a:ext cx="10351103" cy="4447381"/>
          </a:xfrm>
        </p:spPr>
      </p:pic>
    </p:spTree>
    <p:extLst>
      <p:ext uri="{BB962C8B-B14F-4D97-AF65-F5344CB8AC3E}">
        <p14:creationId xmlns:p14="http://schemas.microsoft.com/office/powerpoint/2010/main" val="8463606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اوي">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760</TotalTime>
  <Words>479</Words>
  <Application>Microsoft Office PowerPoint</Application>
  <PresentationFormat>Custom</PresentationFormat>
  <Paragraphs>47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سماوي</vt:lpstr>
      <vt:lpstr>اخلاقيات التدريس</vt:lpstr>
      <vt:lpstr> اخلاقيات مهنة التدريس واثرها في شخصية المربي وادائه   </vt:lpstr>
      <vt:lpstr>المبادئ والمعايير التي تعتبر أساسا لسلوك افراد المهنة والتي يتعهد افراد المهنة بالالتزام فيها  </vt:lpstr>
      <vt:lpstr>PowerPoint Presentation</vt:lpstr>
      <vt:lpstr>بعض القيم والاخلاقيات المشتقة من الاخلاقيات العامة </vt:lpstr>
      <vt:lpstr>PowerPoint Presentation</vt:lpstr>
      <vt:lpstr>شكرا لحسن الاصغاء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علم طرائق التدريس </dc:title>
  <dc:creator>dr.najlaa abas</dc:creator>
  <cp:lastModifiedBy>52</cp:lastModifiedBy>
  <cp:revision>27</cp:revision>
  <dcterms:created xsi:type="dcterms:W3CDTF">2022-09-01T19:18:03Z</dcterms:created>
  <dcterms:modified xsi:type="dcterms:W3CDTF">2025-08-11T13:00:22Z</dcterms:modified>
</cp:coreProperties>
</file>