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318" r:id="rId2"/>
    <p:sldId id="274" r:id="rId3"/>
    <p:sldId id="275" r:id="rId4"/>
    <p:sldId id="257" r:id="rId5"/>
    <p:sldId id="276" r:id="rId6"/>
    <p:sldId id="277" r:id="rId7"/>
    <p:sldId id="278" r:id="rId8"/>
    <p:sldId id="279" r:id="rId9"/>
    <p:sldId id="280" r:id="rId10"/>
    <p:sldId id="282" r:id="rId11"/>
    <p:sldId id="281" r:id="rId12"/>
    <p:sldId id="262" r:id="rId13"/>
    <p:sldId id="301" r:id="rId14"/>
    <p:sldId id="29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B00"/>
    <a:srgbClr val="800000"/>
    <a:srgbClr val="996633"/>
    <a:srgbClr val="FF856D"/>
    <a:srgbClr val="9EFF29"/>
    <a:srgbClr val="FFC9C9"/>
    <a:srgbClr val="952F69"/>
    <a:srgbClr val="FCA82C"/>
    <a:srgbClr val="6699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55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51"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2017B-FAC2-4526-AB06-2330696A1A21}" type="doc">
      <dgm:prSet loTypeId="urn:microsoft.com/office/officeart/2005/8/layout/hList7#1" loCatId="picture" qsTypeId="urn:microsoft.com/office/officeart/2005/8/quickstyle/simple1" qsCatId="simple" csTypeId="urn:microsoft.com/office/officeart/2005/8/colors/accent0_1" csCatId="mainScheme" phldr="1"/>
      <dgm:spPr/>
    </dgm:pt>
    <dgm:pt modelId="{3E951778-E802-4664-9848-B66CF89587D5}">
      <dgm:prSet custT="1"/>
      <dgm:spPr/>
      <dgm:t>
        <a:bodyPr/>
        <a:lstStyle/>
        <a:p>
          <a:pPr rtl="1"/>
          <a:r>
            <a:rPr lang="ar-IQ" sz="1600" b="1" dirty="0" smtClean="0">
              <a:solidFill>
                <a:srgbClr val="C00000"/>
              </a:solidFill>
            </a:rPr>
            <a:t>تطبيق المنهاج الدراسي : </a:t>
          </a:r>
        </a:p>
        <a:p>
          <a:pPr rtl="1"/>
          <a:r>
            <a:rPr lang="ar-IQ" sz="1600" b="1" dirty="0" smtClean="0"/>
            <a:t>الذي يشمل المفردات التي وردت في دليل مدرس التربية الرياضية الذي اعدته المديرية العامة للمناهج في وزارة التربية والذي يلزم الطالب بالحضور للدرس بملابس رياضية .</a:t>
          </a:r>
          <a:endParaRPr lang="en-US" sz="1600" b="1" dirty="0"/>
        </a:p>
      </dgm:t>
    </dgm:pt>
    <dgm:pt modelId="{CE543F2A-2CCA-4009-82F3-9D409A95E302}" type="parTrans" cxnId="{08A7805A-2B28-42CF-A0A3-880FBBC96E3C}">
      <dgm:prSet/>
      <dgm:spPr/>
      <dgm:t>
        <a:bodyPr/>
        <a:lstStyle/>
        <a:p>
          <a:pPr rtl="1"/>
          <a:endParaRPr lang="ar-SA" sz="2000" b="1"/>
        </a:p>
      </dgm:t>
    </dgm:pt>
    <dgm:pt modelId="{3B9F85BF-577B-4916-89E7-E3013CB06CB3}" type="sibTrans" cxnId="{08A7805A-2B28-42CF-A0A3-880FBBC96E3C}">
      <dgm:prSet/>
      <dgm:spPr/>
      <dgm:t>
        <a:bodyPr/>
        <a:lstStyle/>
        <a:p>
          <a:pPr rtl="1"/>
          <a:endParaRPr lang="ar-SA" sz="2000" b="1"/>
        </a:p>
      </dgm:t>
    </dgm:pt>
    <dgm:pt modelId="{C84B0B44-EEF1-45B1-9CF8-437F42839124}">
      <dgm:prSet custT="1"/>
      <dgm:spPr/>
      <dgm:t>
        <a:bodyPr/>
        <a:lstStyle/>
        <a:p>
          <a:pPr rtl="1"/>
          <a:r>
            <a:rPr lang="ar-IQ" sz="1600" b="1" dirty="0" smtClean="0">
              <a:solidFill>
                <a:srgbClr val="C00000"/>
              </a:solidFill>
            </a:rPr>
            <a:t>النشاطات الداخلية (الصفية ) :</a:t>
          </a:r>
        </a:p>
        <a:p>
          <a:pPr rtl="1"/>
          <a:r>
            <a:rPr lang="ar-IQ" sz="1600" b="1" dirty="0" smtClean="0"/>
            <a:t> وهذه النشاطات مكملة للمنهج وتشمل السباقات بين الصفوف ومن خلاله يكتشف المدرس الطاقات الموهبة من الطلبة .</a:t>
          </a:r>
          <a:endParaRPr lang="en-US" sz="1600" b="1" dirty="0"/>
        </a:p>
      </dgm:t>
    </dgm:pt>
    <dgm:pt modelId="{1B9FD2BE-669C-4528-9E61-366EFD24CEA7}" type="parTrans" cxnId="{8434F021-EC93-43C6-A7D3-E3277D6DBEC9}">
      <dgm:prSet/>
      <dgm:spPr/>
      <dgm:t>
        <a:bodyPr/>
        <a:lstStyle/>
        <a:p>
          <a:pPr rtl="1"/>
          <a:endParaRPr lang="ar-SA" sz="2000" b="1"/>
        </a:p>
      </dgm:t>
    </dgm:pt>
    <dgm:pt modelId="{DC3461B8-CC69-4336-9988-C165935EAF81}" type="sibTrans" cxnId="{8434F021-EC93-43C6-A7D3-E3277D6DBEC9}">
      <dgm:prSet/>
      <dgm:spPr/>
      <dgm:t>
        <a:bodyPr/>
        <a:lstStyle/>
        <a:p>
          <a:pPr rtl="1"/>
          <a:endParaRPr lang="ar-SA" sz="2000" b="1"/>
        </a:p>
      </dgm:t>
    </dgm:pt>
    <dgm:pt modelId="{DBFA5A07-7862-4A24-9AE2-5EA45D99FEAE}">
      <dgm:prSet custT="1"/>
      <dgm:spPr/>
      <dgm:t>
        <a:bodyPr/>
        <a:lstStyle/>
        <a:p>
          <a:pPr rtl="1"/>
          <a:r>
            <a:rPr lang="ar-IQ" sz="1600" b="1" dirty="0" smtClean="0">
              <a:solidFill>
                <a:srgbClr val="C00000"/>
              </a:solidFill>
            </a:rPr>
            <a:t>والنشاطات الخارجية (اللاصفية ): </a:t>
          </a:r>
          <a:r>
            <a:rPr lang="ar-IQ" sz="1600" b="1" dirty="0" smtClean="0"/>
            <a:t>ونعني به مشاركة المدرسة بنشاطات خارج  اسوارها وخاصة البطولات التي تنظمها مديرية النشاط الرياضي والكشفي . وفي ادناه نموذج لخطة سنوية نقترحها للعمل الدراسي للمدارس المتوسطة .</a:t>
          </a:r>
          <a:endParaRPr lang="en-US" sz="1600" b="1" dirty="0"/>
        </a:p>
      </dgm:t>
    </dgm:pt>
    <dgm:pt modelId="{E0086001-6572-4DB1-A32B-09DF4E5A0E96}" type="parTrans" cxnId="{10A9B2F8-C1A6-4760-BA93-F98B8734AEB7}">
      <dgm:prSet/>
      <dgm:spPr/>
      <dgm:t>
        <a:bodyPr/>
        <a:lstStyle/>
        <a:p>
          <a:pPr rtl="1"/>
          <a:endParaRPr lang="ar-SA" sz="2000" b="1"/>
        </a:p>
      </dgm:t>
    </dgm:pt>
    <dgm:pt modelId="{CDBAB4FF-D7E7-4D10-ADB6-87C88B80AA82}" type="sibTrans" cxnId="{10A9B2F8-C1A6-4760-BA93-F98B8734AEB7}">
      <dgm:prSet/>
      <dgm:spPr/>
      <dgm:t>
        <a:bodyPr/>
        <a:lstStyle/>
        <a:p>
          <a:pPr rtl="1"/>
          <a:endParaRPr lang="ar-SA" sz="2000" b="1"/>
        </a:p>
      </dgm:t>
    </dgm:pt>
    <dgm:pt modelId="{5317749E-4F8C-4A4F-9876-570970F376EC}" type="pres">
      <dgm:prSet presAssocID="{D3B2017B-FAC2-4526-AB06-2330696A1A21}" presName="Name0" presStyleCnt="0">
        <dgm:presLayoutVars>
          <dgm:dir/>
          <dgm:resizeHandles val="exact"/>
        </dgm:presLayoutVars>
      </dgm:prSet>
      <dgm:spPr/>
    </dgm:pt>
    <dgm:pt modelId="{AAFCB19A-C984-4472-BD22-6AFEBCF89B1A}" type="pres">
      <dgm:prSet presAssocID="{D3B2017B-FAC2-4526-AB06-2330696A1A21}" presName="fgShape" presStyleLbl="fgShp" presStyleIdx="0" presStyleCnt="1"/>
      <dgm:spPr/>
    </dgm:pt>
    <dgm:pt modelId="{03DDC2DB-4B92-4B51-85C2-E1B98308876D}" type="pres">
      <dgm:prSet presAssocID="{D3B2017B-FAC2-4526-AB06-2330696A1A21}" presName="linComp" presStyleCnt="0"/>
      <dgm:spPr/>
    </dgm:pt>
    <dgm:pt modelId="{DEA87674-9A11-4EB0-82F3-2EA9DADB69AE}" type="pres">
      <dgm:prSet presAssocID="{3E951778-E802-4664-9848-B66CF89587D5}" presName="compNode" presStyleCnt="0"/>
      <dgm:spPr/>
    </dgm:pt>
    <dgm:pt modelId="{44CE623D-7C6A-4B9E-8529-CE0AA8ABB306}" type="pres">
      <dgm:prSet presAssocID="{3E951778-E802-4664-9848-B66CF89587D5}" presName="bkgdShape" presStyleLbl="node1" presStyleIdx="0" presStyleCnt="3"/>
      <dgm:spPr/>
      <dgm:t>
        <a:bodyPr/>
        <a:lstStyle/>
        <a:p>
          <a:pPr rtl="1"/>
          <a:endParaRPr lang="ar-SA"/>
        </a:p>
      </dgm:t>
    </dgm:pt>
    <dgm:pt modelId="{34A99769-1E75-49D0-ABF5-03F31980B2B8}" type="pres">
      <dgm:prSet presAssocID="{3E951778-E802-4664-9848-B66CF89587D5}" presName="nodeTx" presStyleLbl="node1" presStyleIdx="0" presStyleCnt="3">
        <dgm:presLayoutVars>
          <dgm:bulletEnabled val="1"/>
        </dgm:presLayoutVars>
      </dgm:prSet>
      <dgm:spPr/>
      <dgm:t>
        <a:bodyPr/>
        <a:lstStyle/>
        <a:p>
          <a:pPr rtl="1"/>
          <a:endParaRPr lang="ar-SA"/>
        </a:p>
      </dgm:t>
    </dgm:pt>
    <dgm:pt modelId="{98236324-E77C-4BC3-906A-073E19AFFA03}" type="pres">
      <dgm:prSet presAssocID="{3E951778-E802-4664-9848-B66CF89587D5}" presName="invisiNode" presStyleLbl="node1" presStyleIdx="0" presStyleCnt="3"/>
      <dgm:spPr/>
    </dgm:pt>
    <dgm:pt modelId="{F9DF9A9F-5995-43E3-B113-DA04529B3B67}" type="pres">
      <dgm:prSet presAssocID="{3E951778-E802-4664-9848-B66CF89587D5}" presName="imagNode" presStyleLbl="fgImgPlace1" presStyleIdx="0" presStyleCnt="3" custScaleX="58822" custScaleY="62099"/>
      <dgm:spPr/>
    </dgm:pt>
    <dgm:pt modelId="{32821FDA-D247-496C-B185-AA1C0EEE2C57}" type="pres">
      <dgm:prSet presAssocID="{3B9F85BF-577B-4916-89E7-E3013CB06CB3}" presName="sibTrans" presStyleLbl="sibTrans2D1" presStyleIdx="0" presStyleCnt="0"/>
      <dgm:spPr/>
      <dgm:t>
        <a:bodyPr/>
        <a:lstStyle/>
        <a:p>
          <a:pPr rtl="1"/>
          <a:endParaRPr lang="ar-SA"/>
        </a:p>
      </dgm:t>
    </dgm:pt>
    <dgm:pt modelId="{2583A7DE-12FD-4781-9FF7-D862B6EFC884}" type="pres">
      <dgm:prSet presAssocID="{C84B0B44-EEF1-45B1-9CF8-437F42839124}" presName="compNode" presStyleCnt="0"/>
      <dgm:spPr/>
    </dgm:pt>
    <dgm:pt modelId="{7DF7AB9F-D2E8-42AE-AF94-51B72FE31329}" type="pres">
      <dgm:prSet presAssocID="{C84B0B44-EEF1-45B1-9CF8-437F42839124}" presName="bkgdShape" presStyleLbl="node1" presStyleIdx="1" presStyleCnt="3"/>
      <dgm:spPr/>
      <dgm:t>
        <a:bodyPr/>
        <a:lstStyle/>
        <a:p>
          <a:pPr rtl="1"/>
          <a:endParaRPr lang="ar-SA"/>
        </a:p>
      </dgm:t>
    </dgm:pt>
    <dgm:pt modelId="{2F9C9FD2-CAD0-43CC-A2B2-C1DA73E56FAC}" type="pres">
      <dgm:prSet presAssocID="{C84B0B44-EEF1-45B1-9CF8-437F42839124}" presName="nodeTx" presStyleLbl="node1" presStyleIdx="1" presStyleCnt="3">
        <dgm:presLayoutVars>
          <dgm:bulletEnabled val="1"/>
        </dgm:presLayoutVars>
      </dgm:prSet>
      <dgm:spPr/>
      <dgm:t>
        <a:bodyPr/>
        <a:lstStyle/>
        <a:p>
          <a:pPr rtl="1"/>
          <a:endParaRPr lang="ar-SA"/>
        </a:p>
      </dgm:t>
    </dgm:pt>
    <dgm:pt modelId="{618F94AB-46FF-4CC8-977F-4193BBEC3A2A}" type="pres">
      <dgm:prSet presAssocID="{C84B0B44-EEF1-45B1-9CF8-437F42839124}" presName="invisiNode" presStyleLbl="node1" presStyleIdx="1" presStyleCnt="3"/>
      <dgm:spPr/>
    </dgm:pt>
    <dgm:pt modelId="{6FFF63C3-0ADA-4C95-BC7E-EBE9EF55BC09}" type="pres">
      <dgm:prSet presAssocID="{C84B0B44-EEF1-45B1-9CF8-437F42839124}" presName="imagNode" presStyleLbl="fgImgPlace1" presStyleIdx="1" presStyleCnt="3" custScaleX="61918" custScaleY="65048"/>
      <dgm:spPr/>
    </dgm:pt>
    <dgm:pt modelId="{689785B1-1739-4CE9-AD70-7945BECF7839}" type="pres">
      <dgm:prSet presAssocID="{DC3461B8-CC69-4336-9988-C165935EAF81}" presName="sibTrans" presStyleLbl="sibTrans2D1" presStyleIdx="0" presStyleCnt="0"/>
      <dgm:spPr/>
      <dgm:t>
        <a:bodyPr/>
        <a:lstStyle/>
        <a:p>
          <a:pPr rtl="1"/>
          <a:endParaRPr lang="ar-SA"/>
        </a:p>
      </dgm:t>
    </dgm:pt>
    <dgm:pt modelId="{0489067F-23BE-456F-8D64-E47C9FDA0C40}" type="pres">
      <dgm:prSet presAssocID="{DBFA5A07-7862-4A24-9AE2-5EA45D99FEAE}" presName="compNode" presStyleCnt="0"/>
      <dgm:spPr/>
    </dgm:pt>
    <dgm:pt modelId="{F5EAB6AD-1753-40F7-B77F-6BB2814E7E22}" type="pres">
      <dgm:prSet presAssocID="{DBFA5A07-7862-4A24-9AE2-5EA45D99FEAE}" presName="bkgdShape" presStyleLbl="node1" presStyleIdx="2" presStyleCnt="3"/>
      <dgm:spPr/>
      <dgm:t>
        <a:bodyPr/>
        <a:lstStyle/>
        <a:p>
          <a:pPr rtl="1"/>
          <a:endParaRPr lang="ar-SA"/>
        </a:p>
      </dgm:t>
    </dgm:pt>
    <dgm:pt modelId="{DACAB1A5-48E4-4C40-8738-865571F45F8E}" type="pres">
      <dgm:prSet presAssocID="{DBFA5A07-7862-4A24-9AE2-5EA45D99FEAE}" presName="nodeTx" presStyleLbl="node1" presStyleIdx="2" presStyleCnt="3">
        <dgm:presLayoutVars>
          <dgm:bulletEnabled val="1"/>
        </dgm:presLayoutVars>
      </dgm:prSet>
      <dgm:spPr/>
      <dgm:t>
        <a:bodyPr/>
        <a:lstStyle/>
        <a:p>
          <a:pPr rtl="1"/>
          <a:endParaRPr lang="ar-SA"/>
        </a:p>
      </dgm:t>
    </dgm:pt>
    <dgm:pt modelId="{C41EE5FE-DC47-4B01-B59F-466EB47F446E}" type="pres">
      <dgm:prSet presAssocID="{DBFA5A07-7862-4A24-9AE2-5EA45D99FEAE}" presName="invisiNode" presStyleLbl="node1" presStyleIdx="2" presStyleCnt="3"/>
      <dgm:spPr/>
    </dgm:pt>
    <dgm:pt modelId="{963B7850-6705-4E58-97DD-3BA1A3BC6EC0}" type="pres">
      <dgm:prSet presAssocID="{DBFA5A07-7862-4A24-9AE2-5EA45D99FEAE}" presName="imagNode" presStyleLbl="fgImgPlace1" presStyleIdx="2" presStyleCnt="3" custScaleX="60592" custScaleY="62099"/>
      <dgm:spPr/>
    </dgm:pt>
  </dgm:ptLst>
  <dgm:cxnLst>
    <dgm:cxn modelId="{069E5262-8868-40FC-B1CE-8DAA5C7E26C1}" type="presOf" srcId="{3B9F85BF-577B-4916-89E7-E3013CB06CB3}" destId="{32821FDA-D247-496C-B185-AA1C0EEE2C57}" srcOrd="0" destOrd="0" presId="urn:microsoft.com/office/officeart/2005/8/layout/hList7#1"/>
    <dgm:cxn modelId="{DBB104EE-379F-44E6-8953-B7668549D61A}" type="presOf" srcId="{D3B2017B-FAC2-4526-AB06-2330696A1A21}" destId="{5317749E-4F8C-4A4F-9876-570970F376EC}" srcOrd="0" destOrd="0" presId="urn:microsoft.com/office/officeart/2005/8/layout/hList7#1"/>
    <dgm:cxn modelId="{08A7805A-2B28-42CF-A0A3-880FBBC96E3C}" srcId="{D3B2017B-FAC2-4526-AB06-2330696A1A21}" destId="{3E951778-E802-4664-9848-B66CF89587D5}" srcOrd="0" destOrd="0" parTransId="{CE543F2A-2CCA-4009-82F3-9D409A95E302}" sibTransId="{3B9F85BF-577B-4916-89E7-E3013CB06CB3}"/>
    <dgm:cxn modelId="{10A9B2F8-C1A6-4760-BA93-F98B8734AEB7}" srcId="{D3B2017B-FAC2-4526-AB06-2330696A1A21}" destId="{DBFA5A07-7862-4A24-9AE2-5EA45D99FEAE}" srcOrd="2" destOrd="0" parTransId="{E0086001-6572-4DB1-A32B-09DF4E5A0E96}" sibTransId="{CDBAB4FF-D7E7-4D10-ADB6-87C88B80AA82}"/>
    <dgm:cxn modelId="{1C4A0D61-A9C5-40E0-877F-974BB0BC502E}" type="presOf" srcId="{DC3461B8-CC69-4336-9988-C165935EAF81}" destId="{689785B1-1739-4CE9-AD70-7945BECF7839}" srcOrd="0" destOrd="0" presId="urn:microsoft.com/office/officeart/2005/8/layout/hList7#1"/>
    <dgm:cxn modelId="{9EE49A73-358E-4B29-AFA6-1BBACAAC8FDE}" type="presOf" srcId="{DBFA5A07-7862-4A24-9AE2-5EA45D99FEAE}" destId="{F5EAB6AD-1753-40F7-B77F-6BB2814E7E22}" srcOrd="0" destOrd="0" presId="urn:microsoft.com/office/officeart/2005/8/layout/hList7#1"/>
    <dgm:cxn modelId="{CA3AFEBE-B3C8-4CE0-A996-376A7AAC5598}" type="presOf" srcId="{3E951778-E802-4664-9848-B66CF89587D5}" destId="{44CE623D-7C6A-4B9E-8529-CE0AA8ABB306}" srcOrd="0" destOrd="0" presId="urn:microsoft.com/office/officeart/2005/8/layout/hList7#1"/>
    <dgm:cxn modelId="{455E1AA0-67FC-4E11-9800-267026C808FA}" type="presOf" srcId="{3E951778-E802-4664-9848-B66CF89587D5}" destId="{34A99769-1E75-49D0-ABF5-03F31980B2B8}" srcOrd="1" destOrd="0" presId="urn:microsoft.com/office/officeart/2005/8/layout/hList7#1"/>
    <dgm:cxn modelId="{B588E33E-4902-4C1A-AD68-E27C834CCD2D}" type="presOf" srcId="{DBFA5A07-7862-4A24-9AE2-5EA45D99FEAE}" destId="{DACAB1A5-48E4-4C40-8738-865571F45F8E}" srcOrd="1" destOrd="0" presId="urn:microsoft.com/office/officeart/2005/8/layout/hList7#1"/>
    <dgm:cxn modelId="{8434F021-EC93-43C6-A7D3-E3277D6DBEC9}" srcId="{D3B2017B-FAC2-4526-AB06-2330696A1A21}" destId="{C84B0B44-EEF1-45B1-9CF8-437F42839124}" srcOrd="1" destOrd="0" parTransId="{1B9FD2BE-669C-4528-9E61-366EFD24CEA7}" sibTransId="{DC3461B8-CC69-4336-9988-C165935EAF81}"/>
    <dgm:cxn modelId="{1EC5C713-E315-4230-89E0-6731746C7CC5}" type="presOf" srcId="{C84B0B44-EEF1-45B1-9CF8-437F42839124}" destId="{2F9C9FD2-CAD0-43CC-A2B2-C1DA73E56FAC}" srcOrd="1" destOrd="0" presId="urn:microsoft.com/office/officeart/2005/8/layout/hList7#1"/>
    <dgm:cxn modelId="{D904BE23-671D-4BDA-96EE-9F744058D873}" type="presOf" srcId="{C84B0B44-EEF1-45B1-9CF8-437F42839124}" destId="{7DF7AB9F-D2E8-42AE-AF94-51B72FE31329}" srcOrd="0" destOrd="0" presId="urn:microsoft.com/office/officeart/2005/8/layout/hList7#1"/>
    <dgm:cxn modelId="{9F46A492-7056-4BAD-BEAA-57214FA9407B}" type="presParOf" srcId="{5317749E-4F8C-4A4F-9876-570970F376EC}" destId="{AAFCB19A-C984-4472-BD22-6AFEBCF89B1A}" srcOrd="0" destOrd="0" presId="urn:microsoft.com/office/officeart/2005/8/layout/hList7#1"/>
    <dgm:cxn modelId="{33F6E413-57D1-433F-8806-796154A8DE2E}" type="presParOf" srcId="{5317749E-4F8C-4A4F-9876-570970F376EC}" destId="{03DDC2DB-4B92-4B51-85C2-E1B98308876D}" srcOrd="1" destOrd="0" presId="urn:microsoft.com/office/officeart/2005/8/layout/hList7#1"/>
    <dgm:cxn modelId="{339B141D-B1E1-429E-928C-D17AB906CCA1}" type="presParOf" srcId="{03DDC2DB-4B92-4B51-85C2-E1B98308876D}" destId="{DEA87674-9A11-4EB0-82F3-2EA9DADB69AE}" srcOrd="0" destOrd="0" presId="urn:microsoft.com/office/officeart/2005/8/layout/hList7#1"/>
    <dgm:cxn modelId="{D153EC31-3326-491B-843A-FDD62A33B8CE}" type="presParOf" srcId="{DEA87674-9A11-4EB0-82F3-2EA9DADB69AE}" destId="{44CE623D-7C6A-4B9E-8529-CE0AA8ABB306}" srcOrd="0" destOrd="0" presId="urn:microsoft.com/office/officeart/2005/8/layout/hList7#1"/>
    <dgm:cxn modelId="{80E54CE2-834C-412B-8E93-0E635E6C840A}" type="presParOf" srcId="{DEA87674-9A11-4EB0-82F3-2EA9DADB69AE}" destId="{34A99769-1E75-49D0-ABF5-03F31980B2B8}" srcOrd="1" destOrd="0" presId="urn:microsoft.com/office/officeart/2005/8/layout/hList7#1"/>
    <dgm:cxn modelId="{1E88F4D6-00C5-472B-A468-2EE243A812E9}" type="presParOf" srcId="{DEA87674-9A11-4EB0-82F3-2EA9DADB69AE}" destId="{98236324-E77C-4BC3-906A-073E19AFFA03}" srcOrd="2" destOrd="0" presId="urn:microsoft.com/office/officeart/2005/8/layout/hList7#1"/>
    <dgm:cxn modelId="{B6E90414-E4F8-4036-82F1-695D91CD43C0}" type="presParOf" srcId="{DEA87674-9A11-4EB0-82F3-2EA9DADB69AE}" destId="{F9DF9A9F-5995-43E3-B113-DA04529B3B67}" srcOrd="3" destOrd="0" presId="urn:microsoft.com/office/officeart/2005/8/layout/hList7#1"/>
    <dgm:cxn modelId="{0223D47D-0ED7-47EA-9E32-FEED7D8A8045}" type="presParOf" srcId="{03DDC2DB-4B92-4B51-85C2-E1B98308876D}" destId="{32821FDA-D247-496C-B185-AA1C0EEE2C57}" srcOrd="1" destOrd="0" presId="urn:microsoft.com/office/officeart/2005/8/layout/hList7#1"/>
    <dgm:cxn modelId="{49664093-5BBC-4504-9CC2-3BF0E5D17E5F}" type="presParOf" srcId="{03DDC2DB-4B92-4B51-85C2-E1B98308876D}" destId="{2583A7DE-12FD-4781-9FF7-D862B6EFC884}" srcOrd="2" destOrd="0" presId="urn:microsoft.com/office/officeart/2005/8/layout/hList7#1"/>
    <dgm:cxn modelId="{78394662-F7C3-4343-B133-DA0DEF0809DF}" type="presParOf" srcId="{2583A7DE-12FD-4781-9FF7-D862B6EFC884}" destId="{7DF7AB9F-D2E8-42AE-AF94-51B72FE31329}" srcOrd="0" destOrd="0" presId="urn:microsoft.com/office/officeart/2005/8/layout/hList7#1"/>
    <dgm:cxn modelId="{ECE5077A-F559-4FB8-9028-ED8CD68B1D95}" type="presParOf" srcId="{2583A7DE-12FD-4781-9FF7-D862B6EFC884}" destId="{2F9C9FD2-CAD0-43CC-A2B2-C1DA73E56FAC}" srcOrd="1" destOrd="0" presId="urn:microsoft.com/office/officeart/2005/8/layout/hList7#1"/>
    <dgm:cxn modelId="{6AE5AADE-E58E-442E-AF2E-771F57FBCDDA}" type="presParOf" srcId="{2583A7DE-12FD-4781-9FF7-D862B6EFC884}" destId="{618F94AB-46FF-4CC8-977F-4193BBEC3A2A}" srcOrd="2" destOrd="0" presId="urn:microsoft.com/office/officeart/2005/8/layout/hList7#1"/>
    <dgm:cxn modelId="{BCB2AF72-A329-4E9D-9A63-20CEF26FFD8E}" type="presParOf" srcId="{2583A7DE-12FD-4781-9FF7-D862B6EFC884}" destId="{6FFF63C3-0ADA-4C95-BC7E-EBE9EF55BC09}" srcOrd="3" destOrd="0" presId="urn:microsoft.com/office/officeart/2005/8/layout/hList7#1"/>
    <dgm:cxn modelId="{2EAE3A35-A37C-4FAC-B9FE-F2E7F6F36CAC}" type="presParOf" srcId="{03DDC2DB-4B92-4B51-85C2-E1B98308876D}" destId="{689785B1-1739-4CE9-AD70-7945BECF7839}" srcOrd="3" destOrd="0" presId="urn:microsoft.com/office/officeart/2005/8/layout/hList7#1"/>
    <dgm:cxn modelId="{6C92AE4D-65E0-4CDE-8B69-2A9253A47EFF}" type="presParOf" srcId="{03DDC2DB-4B92-4B51-85C2-E1B98308876D}" destId="{0489067F-23BE-456F-8D64-E47C9FDA0C40}" srcOrd="4" destOrd="0" presId="urn:microsoft.com/office/officeart/2005/8/layout/hList7#1"/>
    <dgm:cxn modelId="{52F2F2A6-0C4D-409B-A05B-E2F6C10CA48B}" type="presParOf" srcId="{0489067F-23BE-456F-8D64-E47C9FDA0C40}" destId="{F5EAB6AD-1753-40F7-B77F-6BB2814E7E22}" srcOrd="0" destOrd="0" presId="urn:microsoft.com/office/officeart/2005/8/layout/hList7#1"/>
    <dgm:cxn modelId="{1EF46D51-E1DD-47F4-A821-C7635528C969}" type="presParOf" srcId="{0489067F-23BE-456F-8D64-E47C9FDA0C40}" destId="{DACAB1A5-48E4-4C40-8738-865571F45F8E}" srcOrd="1" destOrd="0" presId="urn:microsoft.com/office/officeart/2005/8/layout/hList7#1"/>
    <dgm:cxn modelId="{A584FC3F-43FF-4A55-A0BC-8294785A0E54}" type="presParOf" srcId="{0489067F-23BE-456F-8D64-E47C9FDA0C40}" destId="{C41EE5FE-DC47-4B01-B59F-466EB47F446E}" srcOrd="2" destOrd="0" presId="urn:microsoft.com/office/officeart/2005/8/layout/hList7#1"/>
    <dgm:cxn modelId="{FB422B23-BFD6-4EFA-9CD6-BF2E88F2BCEB}" type="presParOf" srcId="{0489067F-23BE-456F-8D64-E47C9FDA0C40}" destId="{963B7850-6705-4E58-97DD-3BA1A3BC6EC0}"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96228-788B-4E07-8772-5A80197466BA}" type="doc">
      <dgm:prSet loTypeId="urn:microsoft.com/office/officeart/2005/8/layout/hierarchy5" loCatId="hierarchy" qsTypeId="urn:microsoft.com/office/officeart/2005/8/quickstyle/3d4" qsCatId="3D" csTypeId="urn:microsoft.com/office/officeart/2005/8/colors/colorful2" csCatId="colorful" phldr="1"/>
      <dgm:spPr/>
      <dgm:t>
        <a:bodyPr/>
        <a:lstStyle/>
        <a:p>
          <a:pPr rtl="1"/>
          <a:endParaRPr lang="ar-SA"/>
        </a:p>
      </dgm:t>
    </dgm:pt>
    <dgm:pt modelId="{92C38712-8A7B-4985-A3AA-2B8806E43D51}">
      <dgm:prSet phldrT="[نص]" custT="1"/>
      <dgm:spPr/>
      <dgm:t>
        <a:bodyPr/>
        <a:lstStyle/>
        <a:p>
          <a:pPr rtl="1"/>
          <a:r>
            <a:rPr lang="ar-IQ" sz="3600" dirty="0" smtClean="0"/>
            <a:t>مثال</a:t>
          </a:r>
          <a:endParaRPr lang="ar-SA" sz="3600" dirty="0"/>
        </a:p>
      </dgm:t>
    </dgm:pt>
    <dgm:pt modelId="{243682A4-0CB5-4176-9583-E7D8981B90B2}" type="parTrans" cxnId="{C5338A4D-C0CE-4C6F-BD16-39F796CEED11}">
      <dgm:prSet/>
      <dgm:spPr/>
      <dgm:t>
        <a:bodyPr/>
        <a:lstStyle/>
        <a:p>
          <a:pPr rtl="1"/>
          <a:endParaRPr lang="ar-SA">
            <a:solidFill>
              <a:schemeClr val="bg1"/>
            </a:solidFill>
          </a:endParaRPr>
        </a:p>
      </dgm:t>
    </dgm:pt>
    <dgm:pt modelId="{F8D9A6EA-05F7-463E-BFE8-3566486A9663}" type="sibTrans" cxnId="{C5338A4D-C0CE-4C6F-BD16-39F796CEED11}">
      <dgm:prSet/>
      <dgm:spPr/>
      <dgm:t>
        <a:bodyPr/>
        <a:lstStyle/>
        <a:p>
          <a:pPr rtl="1"/>
          <a:endParaRPr lang="ar-SA">
            <a:solidFill>
              <a:schemeClr val="bg1"/>
            </a:solidFill>
          </a:endParaRPr>
        </a:p>
      </dgm:t>
    </dgm:pt>
    <dgm:pt modelId="{6191D821-0484-4B03-B7E2-BD53FAF8ADAB}">
      <dgm:prSet/>
      <dgm:spPr/>
      <dgm:t>
        <a:bodyPr/>
        <a:lstStyle/>
        <a:p>
          <a:pPr rtl="1"/>
          <a:r>
            <a:rPr lang="ar-IQ" smtClean="0"/>
            <a:t>الوحدة الاولى : تتضمن كرة قدم + الجمناستك  مدتها (45) يوما. </a:t>
          </a:r>
          <a:endParaRPr lang="en-US"/>
        </a:p>
      </dgm:t>
    </dgm:pt>
    <dgm:pt modelId="{5A79C80D-251E-4819-B90A-88FB8C901C35}" type="parTrans" cxnId="{F8056F6D-115F-44DF-82A1-C0E81CDA667A}">
      <dgm:prSet/>
      <dgm:spPr/>
      <dgm:t>
        <a:bodyPr/>
        <a:lstStyle/>
        <a:p>
          <a:pPr rtl="1"/>
          <a:endParaRPr lang="ar-SA">
            <a:solidFill>
              <a:schemeClr val="bg1"/>
            </a:solidFill>
          </a:endParaRPr>
        </a:p>
      </dgm:t>
    </dgm:pt>
    <dgm:pt modelId="{34AF7640-066E-433F-BB70-BCED233497AA}" type="sibTrans" cxnId="{F8056F6D-115F-44DF-82A1-C0E81CDA667A}">
      <dgm:prSet/>
      <dgm:spPr/>
      <dgm:t>
        <a:bodyPr/>
        <a:lstStyle/>
        <a:p>
          <a:pPr rtl="1"/>
          <a:endParaRPr lang="ar-SA">
            <a:solidFill>
              <a:schemeClr val="bg1"/>
            </a:solidFill>
          </a:endParaRPr>
        </a:p>
      </dgm:t>
    </dgm:pt>
    <dgm:pt modelId="{9F268780-B481-4B92-96A2-05B04E88C5AD}">
      <dgm:prSet/>
      <dgm:spPr/>
      <dgm:t>
        <a:bodyPr/>
        <a:lstStyle/>
        <a:p>
          <a:pPr rtl="1"/>
          <a:r>
            <a:rPr lang="ar-IQ" smtClean="0"/>
            <a:t>الوحدة الثانية : تتضمن كرة السلة + العاب القوى (45) يوما </a:t>
          </a:r>
        </a:p>
        <a:p>
          <a:pPr rtl="1"/>
          <a:r>
            <a:rPr lang="ar-IQ" smtClean="0"/>
            <a:t>هاتان الوحدتان الاولى الثانية نطلق عليهما الخطة المنوعة</a:t>
          </a:r>
          <a:endParaRPr lang="en-US" dirty="0"/>
        </a:p>
      </dgm:t>
    </dgm:pt>
    <dgm:pt modelId="{323C66DD-B9F6-4358-9723-96DBE26B5FC4}" type="parTrans" cxnId="{060ABF93-1782-4198-98CA-919136313DC8}">
      <dgm:prSet/>
      <dgm:spPr/>
      <dgm:t>
        <a:bodyPr/>
        <a:lstStyle/>
        <a:p>
          <a:pPr rtl="1"/>
          <a:endParaRPr lang="ar-SA">
            <a:solidFill>
              <a:schemeClr val="bg1"/>
            </a:solidFill>
          </a:endParaRPr>
        </a:p>
      </dgm:t>
    </dgm:pt>
    <dgm:pt modelId="{A45C7FA8-825B-4A48-92DD-64EAA5C17E47}" type="sibTrans" cxnId="{060ABF93-1782-4198-98CA-919136313DC8}">
      <dgm:prSet/>
      <dgm:spPr/>
      <dgm:t>
        <a:bodyPr/>
        <a:lstStyle/>
        <a:p>
          <a:pPr rtl="1"/>
          <a:endParaRPr lang="ar-SA">
            <a:solidFill>
              <a:schemeClr val="bg1"/>
            </a:solidFill>
          </a:endParaRPr>
        </a:p>
      </dgm:t>
    </dgm:pt>
    <dgm:pt modelId="{A2C697D4-D44C-426B-B1F5-CD571206775C}">
      <dgm:prSet/>
      <dgm:spPr/>
      <dgm:t>
        <a:bodyPr/>
        <a:lstStyle/>
        <a:p>
          <a:pPr rtl="1"/>
          <a:r>
            <a:rPr lang="ar-IQ" smtClean="0"/>
            <a:t>الوحدة الثالثة : تتضمن لعبة الكرة الطائرة فقط (30) يوما ونطلق عليها خطة الوحدات التعليمية التي تخص لعبة واحدة </a:t>
          </a:r>
          <a:endParaRPr lang="en-US" dirty="0"/>
        </a:p>
      </dgm:t>
    </dgm:pt>
    <dgm:pt modelId="{05EECC34-073C-4BAA-9F56-36DE41679D84}" type="parTrans" cxnId="{C9FC0E06-8472-4A71-80C9-7B1F36646F1C}">
      <dgm:prSet/>
      <dgm:spPr/>
      <dgm:t>
        <a:bodyPr/>
        <a:lstStyle/>
        <a:p>
          <a:pPr rtl="1"/>
          <a:endParaRPr lang="ar-SA"/>
        </a:p>
      </dgm:t>
    </dgm:pt>
    <dgm:pt modelId="{CBFB8476-B81A-4B0E-A66B-F546EB07A011}" type="sibTrans" cxnId="{C9FC0E06-8472-4A71-80C9-7B1F36646F1C}">
      <dgm:prSet/>
      <dgm:spPr/>
      <dgm:t>
        <a:bodyPr/>
        <a:lstStyle/>
        <a:p>
          <a:pPr rtl="1"/>
          <a:endParaRPr lang="ar-SA"/>
        </a:p>
      </dgm:t>
    </dgm:pt>
    <dgm:pt modelId="{D8AA2B86-335D-49A0-B4F3-4F72D9A6DAF8}" type="pres">
      <dgm:prSet presAssocID="{56E96228-788B-4E07-8772-5A80197466BA}" presName="mainComposite" presStyleCnt="0">
        <dgm:presLayoutVars>
          <dgm:chPref val="1"/>
          <dgm:dir/>
          <dgm:animOne val="branch"/>
          <dgm:animLvl val="lvl"/>
          <dgm:resizeHandles val="exact"/>
        </dgm:presLayoutVars>
      </dgm:prSet>
      <dgm:spPr/>
      <dgm:t>
        <a:bodyPr/>
        <a:lstStyle/>
        <a:p>
          <a:pPr rtl="1"/>
          <a:endParaRPr lang="ar-SA"/>
        </a:p>
      </dgm:t>
    </dgm:pt>
    <dgm:pt modelId="{EAE078C0-39A1-4EB8-A893-528D2BC30FD7}" type="pres">
      <dgm:prSet presAssocID="{56E96228-788B-4E07-8772-5A80197466BA}" presName="hierFlow" presStyleCnt="0"/>
      <dgm:spPr/>
    </dgm:pt>
    <dgm:pt modelId="{392C2BD6-37C7-42A6-A0DD-793065AB483F}" type="pres">
      <dgm:prSet presAssocID="{56E96228-788B-4E07-8772-5A80197466BA}" presName="hierChild1" presStyleCnt="0">
        <dgm:presLayoutVars>
          <dgm:chPref val="1"/>
          <dgm:animOne val="branch"/>
          <dgm:animLvl val="lvl"/>
        </dgm:presLayoutVars>
      </dgm:prSet>
      <dgm:spPr/>
    </dgm:pt>
    <dgm:pt modelId="{C9377E98-9E90-4C47-B54A-70DBA8141BC4}" type="pres">
      <dgm:prSet presAssocID="{92C38712-8A7B-4985-A3AA-2B8806E43D51}" presName="Name17" presStyleCnt="0"/>
      <dgm:spPr/>
    </dgm:pt>
    <dgm:pt modelId="{7AE8EE1E-924F-4F9A-9391-541CFACBF9F3}" type="pres">
      <dgm:prSet presAssocID="{92C38712-8A7B-4985-A3AA-2B8806E43D51}" presName="level1Shape" presStyleLbl="node0" presStyleIdx="0" presStyleCnt="1" custLinFactNeighborX="11968" custLinFactNeighborY="-96357">
        <dgm:presLayoutVars>
          <dgm:chPref val="3"/>
        </dgm:presLayoutVars>
      </dgm:prSet>
      <dgm:spPr/>
      <dgm:t>
        <a:bodyPr/>
        <a:lstStyle/>
        <a:p>
          <a:pPr rtl="1"/>
          <a:endParaRPr lang="ar-SA"/>
        </a:p>
      </dgm:t>
    </dgm:pt>
    <dgm:pt modelId="{0FDB611F-5439-4A1E-9890-C2279F79361C}" type="pres">
      <dgm:prSet presAssocID="{92C38712-8A7B-4985-A3AA-2B8806E43D51}" presName="hierChild2" presStyleCnt="0"/>
      <dgm:spPr/>
    </dgm:pt>
    <dgm:pt modelId="{6C216474-6D84-43EE-AF27-E02B4FBBCD24}" type="pres">
      <dgm:prSet presAssocID="{5A79C80D-251E-4819-B90A-88FB8C901C35}" presName="Name25" presStyleLbl="parChTrans1D2" presStyleIdx="0" presStyleCnt="3"/>
      <dgm:spPr/>
      <dgm:t>
        <a:bodyPr/>
        <a:lstStyle/>
        <a:p>
          <a:pPr rtl="1"/>
          <a:endParaRPr lang="ar-SA"/>
        </a:p>
      </dgm:t>
    </dgm:pt>
    <dgm:pt modelId="{69336DEF-D069-44D9-9FDC-51E6AACBEF66}" type="pres">
      <dgm:prSet presAssocID="{5A79C80D-251E-4819-B90A-88FB8C901C35}" presName="connTx" presStyleLbl="parChTrans1D2" presStyleIdx="0" presStyleCnt="3"/>
      <dgm:spPr/>
      <dgm:t>
        <a:bodyPr/>
        <a:lstStyle/>
        <a:p>
          <a:pPr rtl="1"/>
          <a:endParaRPr lang="ar-SA"/>
        </a:p>
      </dgm:t>
    </dgm:pt>
    <dgm:pt modelId="{DAE2A671-7CD1-4FF4-BC7A-0631A96F0088}" type="pres">
      <dgm:prSet presAssocID="{6191D821-0484-4B03-B7E2-BD53FAF8ADAB}" presName="Name30" presStyleCnt="0"/>
      <dgm:spPr/>
    </dgm:pt>
    <dgm:pt modelId="{3BB55D81-6FE1-4B6F-A8E6-4D1B80B64B6D}" type="pres">
      <dgm:prSet presAssocID="{6191D821-0484-4B03-B7E2-BD53FAF8ADAB}" presName="level2Shape" presStyleLbl="node2" presStyleIdx="0" presStyleCnt="3" custScaleX="158489" custScaleY="67926"/>
      <dgm:spPr/>
      <dgm:t>
        <a:bodyPr/>
        <a:lstStyle/>
        <a:p>
          <a:pPr rtl="1"/>
          <a:endParaRPr lang="ar-SA"/>
        </a:p>
      </dgm:t>
    </dgm:pt>
    <dgm:pt modelId="{1C3CD512-FA64-4FE8-80C6-07E3A7FF83D5}" type="pres">
      <dgm:prSet presAssocID="{6191D821-0484-4B03-B7E2-BD53FAF8ADAB}" presName="hierChild3" presStyleCnt="0"/>
      <dgm:spPr/>
    </dgm:pt>
    <dgm:pt modelId="{84C5E257-6B3E-4FA5-BA1E-FCB5C9FE24F7}" type="pres">
      <dgm:prSet presAssocID="{323C66DD-B9F6-4358-9723-96DBE26B5FC4}" presName="Name25" presStyleLbl="parChTrans1D2" presStyleIdx="1" presStyleCnt="3"/>
      <dgm:spPr/>
      <dgm:t>
        <a:bodyPr/>
        <a:lstStyle/>
        <a:p>
          <a:pPr rtl="1"/>
          <a:endParaRPr lang="ar-SA"/>
        </a:p>
      </dgm:t>
    </dgm:pt>
    <dgm:pt modelId="{58E7E177-CD54-4857-B55B-970A7E82A26D}" type="pres">
      <dgm:prSet presAssocID="{323C66DD-B9F6-4358-9723-96DBE26B5FC4}" presName="connTx" presStyleLbl="parChTrans1D2" presStyleIdx="1" presStyleCnt="3"/>
      <dgm:spPr/>
      <dgm:t>
        <a:bodyPr/>
        <a:lstStyle/>
        <a:p>
          <a:pPr rtl="1"/>
          <a:endParaRPr lang="ar-SA"/>
        </a:p>
      </dgm:t>
    </dgm:pt>
    <dgm:pt modelId="{A6CA3C56-A692-4398-BB3E-20C1C3F62D24}" type="pres">
      <dgm:prSet presAssocID="{9F268780-B481-4B92-96A2-05B04E88C5AD}" presName="Name30" presStyleCnt="0"/>
      <dgm:spPr/>
    </dgm:pt>
    <dgm:pt modelId="{EE7C1EAF-9813-49C4-BA89-BB54E23E162E}" type="pres">
      <dgm:prSet presAssocID="{9F268780-B481-4B92-96A2-05B04E88C5AD}" presName="level2Shape" presStyleLbl="node2" presStyleIdx="1" presStyleCnt="3" custScaleX="159409"/>
      <dgm:spPr/>
      <dgm:t>
        <a:bodyPr/>
        <a:lstStyle/>
        <a:p>
          <a:pPr rtl="1"/>
          <a:endParaRPr lang="ar-SA"/>
        </a:p>
      </dgm:t>
    </dgm:pt>
    <dgm:pt modelId="{0A896B12-A19A-420B-9106-CECAC028CF47}" type="pres">
      <dgm:prSet presAssocID="{9F268780-B481-4B92-96A2-05B04E88C5AD}" presName="hierChild3" presStyleCnt="0"/>
      <dgm:spPr/>
    </dgm:pt>
    <dgm:pt modelId="{A3BE85B5-8C7A-4544-920D-66411E3E0683}" type="pres">
      <dgm:prSet presAssocID="{05EECC34-073C-4BAA-9F56-36DE41679D84}" presName="Name25" presStyleLbl="parChTrans1D2" presStyleIdx="2" presStyleCnt="3"/>
      <dgm:spPr/>
      <dgm:t>
        <a:bodyPr/>
        <a:lstStyle/>
        <a:p>
          <a:pPr rtl="1"/>
          <a:endParaRPr lang="ar-SA"/>
        </a:p>
      </dgm:t>
    </dgm:pt>
    <dgm:pt modelId="{034919D5-648F-44D3-9000-AF254682718E}" type="pres">
      <dgm:prSet presAssocID="{05EECC34-073C-4BAA-9F56-36DE41679D84}" presName="connTx" presStyleLbl="parChTrans1D2" presStyleIdx="2" presStyleCnt="3"/>
      <dgm:spPr/>
      <dgm:t>
        <a:bodyPr/>
        <a:lstStyle/>
        <a:p>
          <a:pPr rtl="1"/>
          <a:endParaRPr lang="ar-SA"/>
        </a:p>
      </dgm:t>
    </dgm:pt>
    <dgm:pt modelId="{2AF9E48C-2CEA-44D3-9DE3-06B584C46407}" type="pres">
      <dgm:prSet presAssocID="{A2C697D4-D44C-426B-B1F5-CD571206775C}" presName="Name30" presStyleCnt="0"/>
      <dgm:spPr/>
    </dgm:pt>
    <dgm:pt modelId="{98CD6F40-EE29-422C-8BD3-02EAE10F5702}" type="pres">
      <dgm:prSet presAssocID="{A2C697D4-D44C-426B-B1F5-CD571206775C}" presName="level2Shape" presStyleLbl="node2" presStyleIdx="2" presStyleCnt="3" custScaleX="161171" custScaleY="77124" custLinFactNeighborX="-1005" custLinFactNeighborY="161"/>
      <dgm:spPr/>
      <dgm:t>
        <a:bodyPr/>
        <a:lstStyle/>
        <a:p>
          <a:pPr rtl="1"/>
          <a:endParaRPr lang="ar-SA"/>
        </a:p>
      </dgm:t>
    </dgm:pt>
    <dgm:pt modelId="{E8AE22E8-7EAA-4681-AD6A-9CD7479D85AD}" type="pres">
      <dgm:prSet presAssocID="{A2C697D4-D44C-426B-B1F5-CD571206775C}" presName="hierChild3" presStyleCnt="0"/>
      <dgm:spPr/>
    </dgm:pt>
    <dgm:pt modelId="{42E44B28-18E0-47F5-BADB-576CFE0C2777}" type="pres">
      <dgm:prSet presAssocID="{56E96228-788B-4E07-8772-5A80197466BA}" presName="bgShapesFlow" presStyleCnt="0"/>
      <dgm:spPr/>
    </dgm:pt>
  </dgm:ptLst>
  <dgm:cxnLst>
    <dgm:cxn modelId="{6894C21A-E7CE-4DBB-9AC2-17B1B206F898}" type="presOf" srcId="{323C66DD-B9F6-4358-9723-96DBE26B5FC4}" destId="{58E7E177-CD54-4857-B55B-970A7E82A26D}" srcOrd="1" destOrd="0" presId="urn:microsoft.com/office/officeart/2005/8/layout/hierarchy5"/>
    <dgm:cxn modelId="{8F8FCE57-13DB-4439-9ED5-54EF45A368AD}" type="presOf" srcId="{05EECC34-073C-4BAA-9F56-36DE41679D84}" destId="{034919D5-648F-44D3-9000-AF254682718E}" srcOrd="1" destOrd="0" presId="urn:microsoft.com/office/officeart/2005/8/layout/hierarchy5"/>
    <dgm:cxn modelId="{EF50E62A-8DB2-4E38-BA73-C67481292D81}" type="presOf" srcId="{A2C697D4-D44C-426B-B1F5-CD571206775C}" destId="{98CD6F40-EE29-422C-8BD3-02EAE10F5702}" srcOrd="0" destOrd="0" presId="urn:microsoft.com/office/officeart/2005/8/layout/hierarchy5"/>
    <dgm:cxn modelId="{8EBF7CCC-CDE7-435B-B1A5-82FD237EFCF2}" type="presOf" srcId="{323C66DD-B9F6-4358-9723-96DBE26B5FC4}" destId="{84C5E257-6B3E-4FA5-BA1E-FCB5C9FE24F7}" srcOrd="0" destOrd="0" presId="urn:microsoft.com/office/officeart/2005/8/layout/hierarchy5"/>
    <dgm:cxn modelId="{060ABF93-1782-4198-98CA-919136313DC8}" srcId="{92C38712-8A7B-4985-A3AA-2B8806E43D51}" destId="{9F268780-B481-4B92-96A2-05B04E88C5AD}" srcOrd="1" destOrd="0" parTransId="{323C66DD-B9F6-4358-9723-96DBE26B5FC4}" sibTransId="{A45C7FA8-825B-4A48-92DD-64EAA5C17E47}"/>
    <dgm:cxn modelId="{BAAC9985-A684-4301-A0BE-E2A2AB4F78BB}" type="presOf" srcId="{05EECC34-073C-4BAA-9F56-36DE41679D84}" destId="{A3BE85B5-8C7A-4544-920D-66411E3E0683}" srcOrd="0" destOrd="0" presId="urn:microsoft.com/office/officeart/2005/8/layout/hierarchy5"/>
    <dgm:cxn modelId="{C5338A4D-C0CE-4C6F-BD16-39F796CEED11}" srcId="{56E96228-788B-4E07-8772-5A80197466BA}" destId="{92C38712-8A7B-4985-A3AA-2B8806E43D51}" srcOrd="0" destOrd="0" parTransId="{243682A4-0CB5-4176-9583-E7D8981B90B2}" sibTransId="{F8D9A6EA-05F7-463E-BFE8-3566486A9663}"/>
    <dgm:cxn modelId="{C9FC0E06-8472-4A71-80C9-7B1F36646F1C}" srcId="{92C38712-8A7B-4985-A3AA-2B8806E43D51}" destId="{A2C697D4-D44C-426B-B1F5-CD571206775C}" srcOrd="2" destOrd="0" parTransId="{05EECC34-073C-4BAA-9F56-36DE41679D84}" sibTransId="{CBFB8476-B81A-4B0E-A66B-F546EB07A011}"/>
    <dgm:cxn modelId="{72B3112A-E848-4B88-B268-CC31A300D8F3}" type="presOf" srcId="{9F268780-B481-4B92-96A2-05B04E88C5AD}" destId="{EE7C1EAF-9813-49C4-BA89-BB54E23E162E}" srcOrd="0" destOrd="0" presId="urn:microsoft.com/office/officeart/2005/8/layout/hierarchy5"/>
    <dgm:cxn modelId="{F8056F6D-115F-44DF-82A1-C0E81CDA667A}" srcId="{92C38712-8A7B-4985-A3AA-2B8806E43D51}" destId="{6191D821-0484-4B03-B7E2-BD53FAF8ADAB}" srcOrd="0" destOrd="0" parTransId="{5A79C80D-251E-4819-B90A-88FB8C901C35}" sibTransId="{34AF7640-066E-433F-BB70-BCED233497AA}"/>
    <dgm:cxn modelId="{076971EE-C204-4090-B7F1-6FA892595424}" type="presOf" srcId="{5A79C80D-251E-4819-B90A-88FB8C901C35}" destId="{6C216474-6D84-43EE-AF27-E02B4FBBCD24}" srcOrd="0" destOrd="0" presId="urn:microsoft.com/office/officeart/2005/8/layout/hierarchy5"/>
    <dgm:cxn modelId="{77CE02A5-B343-40C2-873C-7DCB278AD527}" type="presOf" srcId="{92C38712-8A7B-4985-A3AA-2B8806E43D51}" destId="{7AE8EE1E-924F-4F9A-9391-541CFACBF9F3}" srcOrd="0" destOrd="0" presId="urn:microsoft.com/office/officeart/2005/8/layout/hierarchy5"/>
    <dgm:cxn modelId="{D288955C-CE73-40F0-8B55-ACAAA473F48A}" type="presOf" srcId="{56E96228-788B-4E07-8772-5A80197466BA}" destId="{D8AA2B86-335D-49A0-B4F3-4F72D9A6DAF8}" srcOrd="0" destOrd="0" presId="urn:microsoft.com/office/officeart/2005/8/layout/hierarchy5"/>
    <dgm:cxn modelId="{A548A820-F581-40A9-A478-2388FDACB4CF}" type="presOf" srcId="{6191D821-0484-4B03-B7E2-BD53FAF8ADAB}" destId="{3BB55D81-6FE1-4B6F-A8E6-4D1B80B64B6D}" srcOrd="0" destOrd="0" presId="urn:microsoft.com/office/officeart/2005/8/layout/hierarchy5"/>
    <dgm:cxn modelId="{DA180369-4F5A-4863-B5E9-CC75A7430CC4}" type="presOf" srcId="{5A79C80D-251E-4819-B90A-88FB8C901C35}" destId="{69336DEF-D069-44D9-9FDC-51E6AACBEF66}" srcOrd="1" destOrd="0" presId="urn:microsoft.com/office/officeart/2005/8/layout/hierarchy5"/>
    <dgm:cxn modelId="{8CCC4661-76ED-42F9-A3CC-F80B2D2EE727}" type="presParOf" srcId="{D8AA2B86-335D-49A0-B4F3-4F72D9A6DAF8}" destId="{EAE078C0-39A1-4EB8-A893-528D2BC30FD7}" srcOrd="0" destOrd="0" presId="urn:microsoft.com/office/officeart/2005/8/layout/hierarchy5"/>
    <dgm:cxn modelId="{AD9E2041-67BC-4155-AB4F-03995977C69E}" type="presParOf" srcId="{EAE078C0-39A1-4EB8-A893-528D2BC30FD7}" destId="{392C2BD6-37C7-42A6-A0DD-793065AB483F}" srcOrd="0" destOrd="0" presId="urn:microsoft.com/office/officeart/2005/8/layout/hierarchy5"/>
    <dgm:cxn modelId="{C0219AC3-4684-4669-B183-4B36A642BD00}" type="presParOf" srcId="{392C2BD6-37C7-42A6-A0DD-793065AB483F}" destId="{C9377E98-9E90-4C47-B54A-70DBA8141BC4}" srcOrd="0" destOrd="0" presId="urn:microsoft.com/office/officeart/2005/8/layout/hierarchy5"/>
    <dgm:cxn modelId="{54A7B1A8-58C4-4DD9-874E-CF1A6AD345AC}" type="presParOf" srcId="{C9377E98-9E90-4C47-B54A-70DBA8141BC4}" destId="{7AE8EE1E-924F-4F9A-9391-541CFACBF9F3}" srcOrd="0" destOrd="0" presId="urn:microsoft.com/office/officeart/2005/8/layout/hierarchy5"/>
    <dgm:cxn modelId="{4784E264-020E-46F5-AEC0-1D2872A628BE}" type="presParOf" srcId="{C9377E98-9E90-4C47-B54A-70DBA8141BC4}" destId="{0FDB611F-5439-4A1E-9890-C2279F79361C}" srcOrd="1" destOrd="0" presId="urn:microsoft.com/office/officeart/2005/8/layout/hierarchy5"/>
    <dgm:cxn modelId="{41C03BF4-171C-4F02-A046-9BD09A484F21}" type="presParOf" srcId="{0FDB611F-5439-4A1E-9890-C2279F79361C}" destId="{6C216474-6D84-43EE-AF27-E02B4FBBCD24}" srcOrd="0" destOrd="0" presId="urn:microsoft.com/office/officeart/2005/8/layout/hierarchy5"/>
    <dgm:cxn modelId="{AD0F37B9-50C8-4D17-A01E-AF29A2060098}" type="presParOf" srcId="{6C216474-6D84-43EE-AF27-E02B4FBBCD24}" destId="{69336DEF-D069-44D9-9FDC-51E6AACBEF66}" srcOrd="0" destOrd="0" presId="urn:microsoft.com/office/officeart/2005/8/layout/hierarchy5"/>
    <dgm:cxn modelId="{2E311316-CFE8-4169-8474-76E042EAD66D}" type="presParOf" srcId="{0FDB611F-5439-4A1E-9890-C2279F79361C}" destId="{DAE2A671-7CD1-4FF4-BC7A-0631A96F0088}" srcOrd="1" destOrd="0" presId="urn:microsoft.com/office/officeart/2005/8/layout/hierarchy5"/>
    <dgm:cxn modelId="{5ADC1772-7EDB-4CC5-8EFA-F400B2F783D6}" type="presParOf" srcId="{DAE2A671-7CD1-4FF4-BC7A-0631A96F0088}" destId="{3BB55D81-6FE1-4B6F-A8E6-4D1B80B64B6D}" srcOrd="0" destOrd="0" presId="urn:microsoft.com/office/officeart/2005/8/layout/hierarchy5"/>
    <dgm:cxn modelId="{C89867E3-F1D1-4B80-ACCF-EE44CF6510EE}" type="presParOf" srcId="{DAE2A671-7CD1-4FF4-BC7A-0631A96F0088}" destId="{1C3CD512-FA64-4FE8-80C6-07E3A7FF83D5}" srcOrd="1" destOrd="0" presId="urn:microsoft.com/office/officeart/2005/8/layout/hierarchy5"/>
    <dgm:cxn modelId="{524965DD-6038-4095-A13B-1B8BEE382D99}" type="presParOf" srcId="{0FDB611F-5439-4A1E-9890-C2279F79361C}" destId="{84C5E257-6B3E-4FA5-BA1E-FCB5C9FE24F7}" srcOrd="2" destOrd="0" presId="urn:microsoft.com/office/officeart/2005/8/layout/hierarchy5"/>
    <dgm:cxn modelId="{3861EA8F-3738-4B0D-93F0-00185E551440}" type="presParOf" srcId="{84C5E257-6B3E-4FA5-BA1E-FCB5C9FE24F7}" destId="{58E7E177-CD54-4857-B55B-970A7E82A26D}" srcOrd="0" destOrd="0" presId="urn:microsoft.com/office/officeart/2005/8/layout/hierarchy5"/>
    <dgm:cxn modelId="{820D3D0B-1C08-40CA-9509-92632A3B2D11}" type="presParOf" srcId="{0FDB611F-5439-4A1E-9890-C2279F79361C}" destId="{A6CA3C56-A692-4398-BB3E-20C1C3F62D24}" srcOrd="3" destOrd="0" presId="urn:microsoft.com/office/officeart/2005/8/layout/hierarchy5"/>
    <dgm:cxn modelId="{FC71BD26-FAAD-4620-BEEE-F251DCDD161C}" type="presParOf" srcId="{A6CA3C56-A692-4398-BB3E-20C1C3F62D24}" destId="{EE7C1EAF-9813-49C4-BA89-BB54E23E162E}" srcOrd="0" destOrd="0" presId="urn:microsoft.com/office/officeart/2005/8/layout/hierarchy5"/>
    <dgm:cxn modelId="{9C05F3B7-9DB1-45FD-BAF6-708D66BE429F}" type="presParOf" srcId="{A6CA3C56-A692-4398-BB3E-20C1C3F62D24}" destId="{0A896B12-A19A-420B-9106-CECAC028CF47}" srcOrd="1" destOrd="0" presId="urn:microsoft.com/office/officeart/2005/8/layout/hierarchy5"/>
    <dgm:cxn modelId="{A2C5F4FC-6F1F-4C66-8887-F4F92FEC340F}" type="presParOf" srcId="{0FDB611F-5439-4A1E-9890-C2279F79361C}" destId="{A3BE85B5-8C7A-4544-920D-66411E3E0683}" srcOrd="4" destOrd="0" presId="urn:microsoft.com/office/officeart/2005/8/layout/hierarchy5"/>
    <dgm:cxn modelId="{F26583B8-429A-4D96-BF83-58C101606A7D}" type="presParOf" srcId="{A3BE85B5-8C7A-4544-920D-66411E3E0683}" destId="{034919D5-648F-44D3-9000-AF254682718E}" srcOrd="0" destOrd="0" presId="urn:microsoft.com/office/officeart/2005/8/layout/hierarchy5"/>
    <dgm:cxn modelId="{6CF0FC9E-E39F-44FD-9B7D-D85DE13D2918}" type="presParOf" srcId="{0FDB611F-5439-4A1E-9890-C2279F79361C}" destId="{2AF9E48C-2CEA-44D3-9DE3-06B584C46407}" srcOrd="5" destOrd="0" presId="urn:microsoft.com/office/officeart/2005/8/layout/hierarchy5"/>
    <dgm:cxn modelId="{D9D41799-652F-4CE4-9BF7-FD3B28A56E5F}" type="presParOf" srcId="{2AF9E48C-2CEA-44D3-9DE3-06B584C46407}" destId="{98CD6F40-EE29-422C-8BD3-02EAE10F5702}" srcOrd="0" destOrd="0" presId="urn:microsoft.com/office/officeart/2005/8/layout/hierarchy5"/>
    <dgm:cxn modelId="{0CAC9875-ABA8-45A1-9D94-81A1C036F04B}" type="presParOf" srcId="{2AF9E48C-2CEA-44D3-9DE3-06B584C46407}" destId="{E8AE22E8-7EAA-4681-AD6A-9CD7479D85AD}" srcOrd="1" destOrd="0" presId="urn:microsoft.com/office/officeart/2005/8/layout/hierarchy5"/>
    <dgm:cxn modelId="{87BDB53E-8AAC-4B3D-B97C-1DF99F23BC5B}" type="presParOf" srcId="{D8AA2B86-335D-49A0-B4F3-4F72D9A6DAF8}" destId="{42E44B28-18E0-47F5-BADB-576CFE0C2777}" srcOrd="1" destOrd="0" presId="urn:microsoft.com/office/officeart/2005/8/layout/hierarchy5"/>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CFD84-20C4-4458-BE0B-FA47B60629E9}" type="doc">
      <dgm:prSet loTypeId="urn:microsoft.com/office/officeart/2009/3/layout/SubStepProcess" loCatId="process" qsTypeId="urn:microsoft.com/office/officeart/2005/8/quickstyle/simple1" qsCatId="simple" csTypeId="urn:microsoft.com/office/officeart/2005/8/colors/colorful2" csCatId="colorful" phldr="1"/>
      <dgm:spPr/>
      <dgm:t>
        <a:bodyPr/>
        <a:lstStyle/>
        <a:p>
          <a:pPr rtl="1"/>
          <a:endParaRPr lang="ar-SA"/>
        </a:p>
      </dgm:t>
    </dgm:pt>
    <dgm:pt modelId="{BF5E1B02-2F8E-4792-BBDB-6A5372D1C4B1}">
      <dgm:prSet phldrT="[نص]"/>
      <dgm:spPr/>
      <dgm:t>
        <a:bodyPr/>
        <a:lstStyle/>
        <a:p>
          <a:pPr rtl="1"/>
          <a:r>
            <a:rPr lang="ar-IQ" b="1" dirty="0" smtClean="0">
              <a:solidFill>
                <a:srgbClr val="FFFF00"/>
              </a:solidFill>
            </a:rPr>
            <a:t>تنظيم الافكار وترتيبها </a:t>
          </a:r>
          <a:endParaRPr lang="ar-SA" b="1" dirty="0">
            <a:solidFill>
              <a:srgbClr val="FFFF00"/>
            </a:solidFill>
          </a:endParaRPr>
        </a:p>
      </dgm:t>
    </dgm:pt>
    <dgm:pt modelId="{1C1B2DF8-35E1-42D9-94EF-F24616E98CF2}" type="parTrans" cxnId="{8669C087-77A8-4EFB-8ABF-C9D06857ECCC}">
      <dgm:prSet/>
      <dgm:spPr/>
      <dgm:t>
        <a:bodyPr/>
        <a:lstStyle/>
        <a:p>
          <a:pPr rtl="1"/>
          <a:endParaRPr lang="ar-SA" b="1">
            <a:solidFill>
              <a:srgbClr val="FFFF00"/>
            </a:solidFill>
          </a:endParaRPr>
        </a:p>
      </dgm:t>
    </dgm:pt>
    <dgm:pt modelId="{1A8D8711-7138-4621-AA31-0E2791291E92}" type="sibTrans" cxnId="{8669C087-77A8-4EFB-8ABF-C9D06857ECCC}">
      <dgm:prSet/>
      <dgm:spPr/>
      <dgm:t>
        <a:bodyPr/>
        <a:lstStyle/>
        <a:p>
          <a:pPr rtl="1"/>
          <a:endParaRPr lang="ar-SA" b="1">
            <a:solidFill>
              <a:srgbClr val="FFFF00"/>
            </a:solidFill>
          </a:endParaRPr>
        </a:p>
      </dgm:t>
    </dgm:pt>
    <dgm:pt modelId="{9EAEE337-E8CE-4DED-8EF7-0BF1FF71094F}">
      <dgm:prSet/>
      <dgm:spPr/>
      <dgm:t>
        <a:bodyPr/>
        <a:lstStyle/>
        <a:p>
          <a:pPr rtl="1"/>
          <a:r>
            <a:rPr lang="ar-IQ" b="1" dirty="0" smtClean="0">
              <a:solidFill>
                <a:schemeClr val="tx1"/>
              </a:solidFill>
            </a:rPr>
            <a:t>تعد بمثابة سجل </a:t>
          </a:r>
          <a:r>
            <a:rPr lang="ar-IQ" b="1" dirty="0" err="1" smtClean="0">
              <a:solidFill>
                <a:schemeClr val="tx1"/>
              </a:solidFill>
            </a:rPr>
            <a:t>لانشطة</a:t>
          </a:r>
          <a:r>
            <a:rPr lang="ar-IQ" b="1" dirty="0" smtClean="0">
              <a:solidFill>
                <a:schemeClr val="tx1"/>
              </a:solidFill>
            </a:rPr>
            <a:t> التدريس والتعلم .</a:t>
          </a:r>
          <a:endParaRPr lang="en-US" b="1" dirty="0">
            <a:solidFill>
              <a:schemeClr val="tx1"/>
            </a:solidFill>
          </a:endParaRPr>
        </a:p>
      </dgm:t>
    </dgm:pt>
    <dgm:pt modelId="{650AD9E8-8CE8-485C-B878-B6161A179B13}" type="parTrans" cxnId="{684582A6-BE61-4128-A70B-C6D4B9F03588}">
      <dgm:prSet/>
      <dgm:spPr/>
      <dgm:t>
        <a:bodyPr/>
        <a:lstStyle/>
        <a:p>
          <a:pPr rtl="1"/>
          <a:endParaRPr lang="ar-SA" b="1">
            <a:solidFill>
              <a:srgbClr val="FFFF00"/>
            </a:solidFill>
          </a:endParaRPr>
        </a:p>
      </dgm:t>
    </dgm:pt>
    <dgm:pt modelId="{A8214294-5699-4D08-91DD-C512DDDF7DD6}" type="sibTrans" cxnId="{684582A6-BE61-4128-A70B-C6D4B9F03588}">
      <dgm:prSet/>
      <dgm:spPr/>
      <dgm:t>
        <a:bodyPr/>
        <a:lstStyle/>
        <a:p>
          <a:pPr rtl="1"/>
          <a:endParaRPr lang="ar-SA" b="1">
            <a:solidFill>
              <a:srgbClr val="FFFF00"/>
            </a:solidFill>
          </a:endParaRPr>
        </a:p>
      </dgm:t>
    </dgm:pt>
    <dgm:pt modelId="{5E63C7F6-A9DD-4D28-8CD5-1C4281C9CFE0}">
      <dgm:prSet/>
      <dgm:spPr/>
      <dgm:t>
        <a:bodyPr/>
        <a:lstStyle/>
        <a:p>
          <a:pPr rtl="1"/>
          <a:r>
            <a:rPr lang="ar-IQ" b="1" dirty="0" smtClean="0">
              <a:solidFill>
                <a:srgbClr val="C00000"/>
              </a:solidFill>
            </a:rPr>
            <a:t>تعد وسيلة يستعين بها مشرف التربية الرياضية لمتابعة الدرس وتقويمه . </a:t>
          </a:r>
          <a:endParaRPr lang="en-US" b="1" dirty="0">
            <a:solidFill>
              <a:srgbClr val="C00000"/>
            </a:solidFill>
          </a:endParaRPr>
        </a:p>
      </dgm:t>
    </dgm:pt>
    <dgm:pt modelId="{75400BB9-5DE4-4BA1-8CCB-C300C5E03F78}" type="parTrans" cxnId="{4DE4571C-1870-4CCD-BCE1-4D4420CF9A17}">
      <dgm:prSet/>
      <dgm:spPr/>
      <dgm:t>
        <a:bodyPr/>
        <a:lstStyle/>
        <a:p>
          <a:pPr rtl="1"/>
          <a:endParaRPr lang="ar-SA" b="1">
            <a:solidFill>
              <a:srgbClr val="FFFF00"/>
            </a:solidFill>
          </a:endParaRPr>
        </a:p>
      </dgm:t>
    </dgm:pt>
    <dgm:pt modelId="{E76D2B30-451A-4863-BAD5-CB08C21EFB29}" type="sibTrans" cxnId="{4DE4571C-1870-4CCD-BCE1-4D4420CF9A17}">
      <dgm:prSet/>
      <dgm:spPr/>
      <dgm:t>
        <a:bodyPr/>
        <a:lstStyle/>
        <a:p>
          <a:pPr rtl="1"/>
          <a:endParaRPr lang="ar-SA" b="1">
            <a:solidFill>
              <a:srgbClr val="FFFF00"/>
            </a:solidFill>
          </a:endParaRPr>
        </a:p>
      </dgm:t>
    </dgm:pt>
    <dgm:pt modelId="{6FC38C62-FC17-4532-B4A7-D40D3486732D}" type="pres">
      <dgm:prSet presAssocID="{057CFD84-20C4-4458-BE0B-FA47B60629E9}" presName="Name0" presStyleCnt="0">
        <dgm:presLayoutVars>
          <dgm:chMax val="7"/>
          <dgm:dir val="rev"/>
          <dgm:animOne val="branch"/>
        </dgm:presLayoutVars>
      </dgm:prSet>
      <dgm:spPr/>
      <dgm:t>
        <a:bodyPr/>
        <a:lstStyle/>
        <a:p>
          <a:pPr rtl="1"/>
          <a:endParaRPr lang="ar-SA"/>
        </a:p>
      </dgm:t>
    </dgm:pt>
    <dgm:pt modelId="{D5E567DA-771C-4823-A69F-C797DB144EC5}" type="pres">
      <dgm:prSet presAssocID="{BF5E1B02-2F8E-4792-BBDB-6A5372D1C4B1}" presName="parTx1" presStyleLbl="node1" presStyleIdx="0" presStyleCnt="3"/>
      <dgm:spPr/>
      <dgm:t>
        <a:bodyPr/>
        <a:lstStyle/>
        <a:p>
          <a:pPr rtl="1"/>
          <a:endParaRPr lang="ar-SA"/>
        </a:p>
      </dgm:t>
    </dgm:pt>
    <dgm:pt modelId="{6F58ABB7-A5FA-4649-9E78-AB38FF2BB2D9}" type="pres">
      <dgm:prSet presAssocID="{9EAEE337-E8CE-4DED-8EF7-0BF1FF71094F}" presName="parTx2" presStyleLbl="node1" presStyleIdx="1" presStyleCnt="3"/>
      <dgm:spPr/>
      <dgm:t>
        <a:bodyPr/>
        <a:lstStyle/>
        <a:p>
          <a:pPr rtl="1"/>
          <a:endParaRPr lang="ar-SA"/>
        </a:p>
      </dgm:t>
    </dgm:pt>
    <dgm:pt modelId="{40DFFC12-4B4D-40DD-9BBA-1804DF0C70BA}" type="pres">
      <dgm:prSet presAssocID="{5E63C7F6-A9DD-4D28-8CD5-1C4281C9CFE0}" presName="parTx3" presStyleLbl="node1" presStyleIdx="2" presStyleCnt="3"/>
      <dgm:spPr/>
      <dgm:t>
        <a:bodyPr/>
        <a:lstStyle/>
        <a:p>
          <a:pPr rtl="1"/>
          <a:endParaRPr lang="ar-SA"/>
        </a:p>
      </dgm:t>
    </dgm:pt>
  </dgm:ptLst>
  <dgm:cxnLst>
    <dgm:cxn modelId="{DBDCC422-4012-4A0E-8773-B12AD94D9456}" type="presOf" srcId="{9EAEE337-E8CE-4DED-8EF7-0BF1FF71094F}" destId="{6F58ABB7-A5FA-4649-9E78-AB38FF2BB2D9}" srcOrd="0" destOrd="0" presId="urn:microsoft.com/office/officeart/2009/3/layout/SubStepProcess"/>
    <dgm:cxn modelId="{8669C087-77A8-4EFB-8ABF-C9D06857ECCC}" srcId="{057CFD84-20C4-4458-BE0B-FA47B60629E9}" destId="{BF5E1B02-2F8E-4792-BBDB-6A5372D1C4B1}" srcOrd="0" destOrd="0" parTransId="{1C1B2DF8-35E1-42D9-94EF-F24616E98CF2}" sibTransId="{1A8D8711-7138-4621-AA31-0E2791291E92}"/>
    <dgm:cxn modelId="{684582A6-BE61-4128-A70B-C6D4B9F03588}" srcId="{057CFD84-20C4-4458-BE0B-FA47B60629E9}" destId="{9EAEE337-E8CE-4DED-8EF7-0BF1FF71094F}" srcOrd="1" destOrd="0" parTransId="{650AD9E8-8CE8-485C-B878-B6161A179B13}" sibTransId="{A8214294-5699-4D08-91DD-C512DDDF7DD6}"/>
    <dgm:cxn modelId="{92B18D44-CB59-4BFF-BD3E-EFE36BCAED45}" type="presOf" srcId="{057CFD84-20C4-4458-BE0B-FA47B60629E9}" destId="{6FC38C62-FC17-4532-B4A7-D40D3486732D}" srcOrd="0" destOrd="0" presId="urn:microsoft.com/office/officeart/2009/3/layout/SubStepProcess"/>
    <dgm:cxn modelId="{8C50F3AF-85B8-4A23-8F4B-4A7188AB43C9}" type="presOf" srcId="{BF5E1B02-2F8E-4792-BBDB-6A5372D1C4B1}" destId="{D5E567DA-771C-4823-A69F-C797DB144EC5}" srcOrd="0" destOrd="0" presId="urn:microsoft.com/office/officeart/2009/3/layout/SubStepProcess"/>
    <dgm:cxn modelId="{4DE4571C-1870-4CCD-BCE1-4D4420CF9A17}" srcId="{057CFD84-20C4-4458-BE0B-FA47B60629E9}" destId="{5E63C7F6-A9DD-4D28-8CD5-1C4281C9CFE0}" srcOrd="2" destOrd="0" parTransId="{75400BB9-5DE4-4BA1-8CCB-C300C5E03F78}" sibTransId="{E76D2B30-451A-4863-BAD5-CB08C21EFB29}"/>
    <dgm:cxn modelId="{06918478-A62B-4F19-BD32-EAD59D4C87B2}" type="presOf" srcId="{5E63C7F6-A9DD-4D28-8CD5-1C4281C9CFE0}" destId="{40DFFC12-4B4D-40DD-9BBA-1804DF0C70BA}" srcOrd="0" destOrd="0" presId="urn:microsoft.com/office/officeart/2009/3/layout/SubStepProcess"/>
    <dgm:cxn modelId="{76A4E57A-6934-495E-9AD6-3D8FD48EEB5E}" type="presParOf" srcId="{6FC38C62-FC17-4532-B4A7-D40D3486732D}" destId="{D5E567DA-771C-4823-A69F-C797DB144EC5}" srcOrd="0" destOrd="0" presId="urn:microsoft.com/office/officeart/2009/3/layout/SubStepProcess"/>
    <dgm:cxn modelId="{121EABAF-A4E5-4280-A6EF-F4A3D933FAE0}" type="presParOf" srcId="{6FC38C62-FC17-4532-B4A7-D40D3486732D}" destId="{6F58ABB7-A5FA-4649-9E78-AB38FF2BB2D9}" srcOrd="1" destOrd="0" presId="urn:microsoft.com/office/officeart/2009/3/layout/SubStepProcess"/>
    <dgm:cxn modelId="{16EEDC36-9836-4D37-8C90-B8EAE7465A51}" type="presParOf" srcId="{6FC38C62-FC17-4532-B4A7-D40D3486732D}" destId="{40DFFC12-4B4D-40DD-9BBA-1804DF0C70BA}" srcOrd="2"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E623D-7C6A-4B9E-8529-CE0AA8ABB306}">
      <dsp:nvSpPr>
        <dsp:cNvPr id="0" name=""/>
        <dsp:cNvSpPr/>
      </dsp:nvSpPr>
      <dsp:spPr>
        <a:xfrm>
          <a:off x="1821"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تطبيق المنهاج الدراسي : </a:t>
          </a:r>
        </a:p>
        <a:p>
          <a:pPr lvl="0" algn="ctr" defTabSz="711200" rtl="1">
            <a:lnSpc>
              <a:spcPct val="90000"/>
            </a:lnSpc>
            <a:spcBef>
              <a:spcPct val="0"/>
            </a:spcBef>
            <a:spcAft>
              <a:spcPct val="35000"/>
            </a:spcAft>
          </a:pPr>
          <a:r>
            <a:rPr lang="ar-IQ" sz="1600" b="1" kern="1200" dirty="0" smtClean="0"/>
            <a:t>الذي يشمل المفردات التي وردت في دليل مدرس التربية الرياضية الذي اعدته المديرية العامة للمناهج في وزارة التربية والذي يلزم الطالب بالحضور للدرس بملابس رياضية .</a:t>
          </a:r>
          <a:endParaRPr lang="en-US" sz="1600" b="1" kern="1200" dirty="0"/>
        </a:p>
      </dsp:txBody>
      <dsp:txXfrm>
        <a:off x="1821" y="1367067"/>
        <a:ext cx="2833520" cy="1367067"/>
      </dsp:txXfrm>
    </dsp:sp>
    <dsp:sp modelId="{F9DF9A9F-5995-43E3-B113-DA04529B3B67}">
      <dsp:nvSpPr>
        <dsp:cNvPr id="0" name=""/>
        <dsp:cNvSpPr/>
      </dsp:nvSpPr>
      <dsp:spPr>
        <a:xfrm>
          <a:off x="1083859" y="420732"/>
          <a:ext cx="669443" cy="706738"/>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7AB9F-D2E8-42AE-AF94-51B72FE31329}">
      <dsp:nvSpPr>
        <dsp:cNvPr id="0" name=""/>
        <dsp:cNvSpPr/>
      </dsp:nvSpPr>
      <dsp:spPr>
        <a:xfrm>
          <a:off x="2920347"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النشاطات الداخلية (الصفية ) :</a:t>
          </a:r>
        </a:p>
        <a:p>
          <a:pPr lvl="0" algn="ctr" defTabSz="711200" rtl="1">
            <a:lnSpc>
              <a:spcPct val="90000"/>
            </a:lnSpc>
            <a:spcBef>
              <a:spcPct val="0"/>
            </a:spcBef>
            <a:spcAft>
              <a:spcPct val="35000"/>
            </a:spcAft>
          </a:pPr>
          <a:r>
            <a:rPr lang="ar-IQ" sz="1600" b="1" kern="1200" dirty="0" smtClean="0"/>
            <a:t> وهذه النشاطات مكملة للمنهج وتشمل السباقات بين الصفوف ومن خلاله يكتشف المدرس الطاقات الموهبة من الطلبة .</a:t>
          </a:r>
          <a:endParaRPr lang="en-US" sz="1600" b="1" kern="1200" dirty="0"/>
        </a:p>
      </dsp:txBody>
      <dsp:txXfrm>
        <a:off x="2920347" y="1367067"/>
        <a:ext cx="2833520" cy="1367067"/>
      </dsp:txXfrm>
    </dsp:sp>
    <dsp:sp modelId="{6FFF63C3-0ADA-4C95-BC7E-EBE9EF55BC09}">
      <dsp:nvSpPr>
        <dsp:cNvPr id="0" name=""/>
        <dsp:cNvSpPr/>
      </dsp:nvSpPr>
      <dsp:spPr>
        <a:xfrm>
          <a:off x="3984768" y="403951"/>
          <a:ext cx="704678" cy="740300"/>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AB6AD-1753-40F7-B77F-6BB2814E7E22}">
      <dsp:nvSpPr>
        <dsp:cNvPr id="0" name=""/>
        <dsp:cNvSpPr/>
      </dsp:nvSpPr>
      <dsp:spPr>
        <a:xfrm>
          <a:off x="5838873"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والنشاطات الخارجية (اللاصفية ): </a:t>
          </a:r>
          <a:r>
            <a:rPr lang="ar-IQ" sz="1600" b="1" kern="1200" dirty="0" smtClean="0"/>
            <a:t>ونعني به مشاركة المدرسة بنشاطات خارج  اسوارها وخاصة البطولات التي تنظمها مديرية النشاط الرياضي والكشفي . وفي ادناه نموذج لخطة سنوية نقترحها للعمل الدراسي للمدارس المتوسطة .</a:t>
          </a:r>
          <a:endParaRPr lang="en-US" sz="1600" b="1" kern="1200" dirty="0"/>
        </a:p>
      </dsp:txBody>
      <dsp:txXfrm>
        <a:off x="5838873" y="1367067"/>
        <a:ext cx="2833520" cy="1367067"/>
      </dsp:txXfrm>
    </dsp:sp>
    <dsp:sp modelId="{963B7850-6705-4E58-97DD-3BA1A3BC6EC0}">
      <dsp:nvSpPr>
        <dsp:cNvPr id="0" name=""/>
        <dsp:cNvSpPr/>
      </dsp:nvSpPr>
      <dsp:spPr>
        <a:xfrm>
          <a:off x="6910840" y="420732"/>
          <a:ext cx="689587" cy="706738"/>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FCB19A-C984-4472-BD22-6AFEBCF89B1A}">
      <dsp:nvSpPr>
        <dsp:cNvPr id="0" name=""/>
        <dsp:cNvSpPr/>
      </dsp:nvSpPr>
      <dsp:spPr>
        <a:xfrm>
          <a:off x="346968" y="2734134"/>
          <a:ext cx="7980278" cy="512650"/>
        </a:xfrm>
        <a:prstGeom prst="leftRight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8EE1E-924F-4F9A-9391-541CFACBF9F3}">
      <dsp:nvSpPr>
        <dsp:cNvPr id="0" name=""/>
        <dsp:cNvSpPr/>
      </dsp:nvSpPr>
      <dsp:spPr>
        <a:xfrm>
          <a:off x="782569" y="66479"/>
          <a:ext cx="2733731" cy="136686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IQ" sz="3600" kern="1200" dirty="0" smtClean="0"/>
            <a:t>مثال</a:t>
          </a:r>
          <a:endParaRPr lang="ar-SA" sz="3600" kern="1200" dirty="0"/>
        </a:p>
      </dsp:txBody>
      <dsp:txXfrm>
        <a:off x="822603" y="106513"/>
        <a:ext cx="2653663" cy="1286797"/>
      </dsp:txXfrm>
    </dsp:sp>
    <dsp:sp modelId="{6C216474-6D84-43EE-AF27-E02B4FBBCD24}">
      <dsp:nvSpPr>
        <dsp:cNvPr id="0" name=""/>
        <dsp:cNvSpPr/>
      </dsp:nvSpPr>
      <dsp:spPr>
        <a:xfrm rot="21160610">
          <a:off x="3513149" y="610670"/>
          <a:ext cx="772621" cy="180000"/>
        </a:xfrm>
        <a:custGeom>
          <a:avLst/>
          <a:gdLst/>
          <a:ahLst/>
          <a:cxnLst/>
          <a:rect l="0" t="0" r="0" b="0"/>
          <a:pathLst>
            <a:path>
              <a:moveTo>
                <a:pt x="0" y="90000"/>
              </a:moveTo>
              <a:lnTo>
                <a:pt x="772621"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solidFill>
              <a:schemeClr val="bg1"/>
            </a:solidFill>
          </a:endParaRPr>
        </a:p>
      </dsp:txBody>
      <dsp:txXfrm>
        <a:off x="3880145" y="681355"/>
        <a:ext cx="38631" cy="38631"/>
      </dsp:txXfrm>
    </dsp:sp>
    <dsp:sp modelId="{3BB55D81-6FE1-4B6F-A8E6-4D1B80B64B6D}">
      <dsp:nvSpPr>
        <dsp:cNvPr id="0" name=""/>
        <dsp:cNvSpPr/>
      </dsp:nvSpPr>
      <dsp:spPr>
        <a:xfrm>
          <a:off x="4282620" y="187200"/>
          <a:ext cx="4332663" cy="92845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الاولى : تتضمن كرة قدم + الجمناستك  مدتها (45) يوما. </a:t>
          </a:r>
          <a:endParaRPr lang="en-US" sz="2000" kern="1200"/>
        </a:p>
      </dsp:txBody>
      <dsp:txXfrm>
        <a:off x="4309814" y="214394"/>
        <a:ext cx="4278275" cy="874069"/>
      </dsp:txXfrm>
    </dsp:sp>
    <dsp:sp modelId="{84C5E257-6B3E-4FA5-BA1E-FCB5C9FE24F7}">
      <dsp:nvSpPr>
        <dsp:cNvPr id="0" name=""/>
        <dsp:cNvSpPr/>
      </dsp:nvSpPr>
      <dsp:spPr>
        <a:xfrm rot="3514508">
          <a:off x="3164565" y="1287016"/>
          <a:ext cx="1469790" cy="180000"/>
        </a:xfrm>
        <a:custGeom>
          <a:avLst/>
          <a:gdLst/>
          <a:ahLst/>
          <a:cxnLst/>
          <a:rect l="0" t="0" r="0" b="0"/>
          <a:pathLst>
            <a:path>
              <a:moveTo>
                <a:pt x="0" y="90000"/>
              </a:moveTo>
              <a:lnTo>
                <a:pt x="1469790"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solidFill>
              <a:schemeClr val="bg1"/>
            </a:solidFill>
          </a:endParaRPr>
        </a:p>
      </dsp:txBody>
      <dsp:txXfrm>
        <a:off x="3862715" y="1340271"/>
        <a:ext cx="73489" cy="73489"/>
      </dsp:txXfrm>
    </dsp:sp>
    <dsp:sp modelId="{EE7C1EAF-9813-49C4-BA89-BB54E23E162E}">
      <dsp:nvSpPr>
        <dsp:cNvPr id="0" name=""/>
        <dsp:cNvSpPr/>
      </dsp:nvSpPr>
      <dsp:spPr>
        <a:xfrm>
          <a:off x="4282620" y="1320688"/>
          <a:ext cx="4357813" cy="1366865"/>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الثانية : تتضمن كرة السلة + العاب القوى (45) يوما </a:t>
          </a:r>
        </a:p>
        <a:p>
          <a:pPr lvl="0" algn="ctr" defTabSz="889000" rtl="1">
            <a:lnSpc>
              <a:spcPct val="90000"/>
            </a:lnSpc>
            <a:spcBef>
              <a:spcPct val="0"/>
            </a:spcBef>
            <a:spcAft>
              <a:spcPct val="35000"/>
            </a:spcAft>
          </a:pPr>
          <a:r>
            <a:rPr lang="ar-IQ" sz="2000" kern="1200" smtClean="0"/>
            <a:t>هاتان الوحدتان الاولى الثانية نطلق عليهما الخطة المنوعة</a:t>
          </a:r>
          <a:endParaRPr lang="en-US" sz="2000" kern="1200" dirty="0"/>
        </a:p>
      </dsp:txBody>
      <dsp:txXfrm>
        <a:off x="4322654" y="1360722"/>
        <a:ext cx="4277745" cy="1286797"/>
      </dsp:txXfrm>
    </dsp:sp>
    <dsp:sp modelId="{A3BE85B5-8C7A-4544-920D-66411E3E0683}">
      <dsp:nvSpPr>
        <dsp:cNvPr id="0" name=""/>
        <dsp:cNvSpPr/>
      </dsp:nvSpPr>
      <dsp:spPr>
        <a:xfrm rot="4472575">
          <a:off x="2499606" y="1995893"/>
          <a:ext cx="2772233" cy="180000"/>
        </a:xfrm>
        <a:custGeom>
          <a:avLst/>
          <a:gdLst/>
          <a:ahLst/>
          <a:cxnLst/>
          <a:rect l="0" t="0" r="0" b="0"/>
          <a:pathLst>
            <a:path>
              <a:moveTo>
                <a:pt x="0" y="90000"/>
              </a:moveTo>
              <a:lnTo>
                <a:pt x="2772233"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ar-SA" sz="1000" kern="1200"/>
        </a:p>
      </dsp:txBody>
      <dsp:txXfrm>
        <a:off x="3816417" y="2016587"/>
        <a:ext cx="138611" cy="138611"/>
      </dsp:txXfrm>
    </dsp:sp>
    <dsp:sp modelId="{98CD6F40-EE29-422C-8BD3-02EAE10F5702}">
      <dsp:nvSpPr>
        <dsp:cNvPr id="0" name=""/>
        <dsp:cNvSpPr/>
      </dsp:nvSpPr>
      <dsp:spPr>
        <a:xfrm>
          <a:off x="4255146" y="2894784"/>
          <a:ext cx="4405982" cy="1054181"/>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الثالثة : تتضمن لعبة الكرة الطائرة فقط (30) يوما ونطلق عليها خطة الوحدات التعليمية التي تخص لعبة واحدة </a:t>
          </a:r>
          <a:endParaRPr lang="en-US" sz="2000" kern="1200" dirty="0"/>
        </a:p>
      </dsp:txBody>
      <dsp:txXfrm>
        <a:off x="4286022" y="2925660"/>
        <a:ext cx="4344230" cy="992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5960" y="3458496"/>
            <a:ext cx="7989723" cy="988142"/>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608590" y="4365531"/>
            <a:ext cx="7975483" cy="685791"/>
          </a:xfrm>
        </p:spPr>
        <p:txBody>
          <a:bodyPr>
            <a:normAutofit/>
          </a:bodyPr>
          <a:lstStyle>
            <a:lvl1pPr marL="0" indent="0" algn="ctr">
              <a:buNone/>
              <a:defRPr sz="2800" b="0" i="0">
                <a:solidFill>
                  <a:srgbClr val="6699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6" y="1131360"/>
            <a:ext cx="8246070" cy="763526"/>
          </a:xfrm>
        </p:spPr>
        <p:txBody>
          <a:bodyPr>
            <a:normAutofit/>
          </a:bodyPr>
          <a:lstStyle>
            <a:lvl1pPr algn="ctr">
              <a:defRPr sz="3600" baseline="0">
                <a:solidFill>
                  <a:schemeClr val="tx2">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39413"/>
            <a:ext cx="8246070" cy="2834418"/>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319" y="465530"/>
            <a:ext cx="6704649" cy="725349"/>
          </a:xfrm>
        </p:spPr>
        <p:txBody>
          <a:bodyPr>
            <a:normAutofit/>
          </a:bodyPr>
          <a:lstStyle>
            <a:lvl1pPr algn="l">
              <a:defRPr sz="3600">
                <a:solidFill>
                  <a:srgbClr val="669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319" y="1229055"/>
            <a:ext cx="6704649" cy="3511061"/>
          </a:xfrm>
        </p:spPr>
        <p:txBody>
          <a:bodyPr/>
          <a:lstStyle>
            <a:lvl1pPr>
              <a:defRPr sz="2800">
                <a:solidFill>
                  <a:srgbClr val="481B00"/>
                </a:solidFill>
              </a:defRPr>
            </a:lvl1pPr>
            <a:lvl2pPr>
              <a:defRPr>
                <a:solidFill>
                  <a:srgbClr val="481B00"/>
                </a:solidFill>
              </a:defRPr>
            </a:lvl2pPr>
            <a:lvl3pPr>
              <a:defRPr>
                <a:solidFill>
                  <a:srgbClr val="481B00"/>
                </a:solidFill>
              </a:defRPr>
            </a:lvl3pPr>
            <a:lvl4pPr>
              <a:defRPr>
                <a:solidFill>
                  <a:srgbClr val="481B00"/>
                </a:solidFill>
              </a:defRPr>
            </a:lvl4pPr>
            <a:lvl5pPr>
              <a:defRPr>
                <a:solidFill>
                  <a:srgbClr val="481B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1" y="1245032"/>
            <a:ext cx="8093365" cy="763525"/>
          </a:xfrm>
        </p:spPr>
        <p:txBody>
          <a:bodyPr>
            <a:normAutofit/>
          </a:bodyPr>
          <a:lstStyle>
            <a:lvl1pPr algn="ctr">
              <a:defRPr sz="3600" baseline="0">
                <a:solidFill>
                  <a:srgbClr val="669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201685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8925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201685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8925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8/11/2025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5960" y="2276062"/>
            <a:ext cx="7742849" cy="1162877"/>
          </a:xfrm>
        </p:spPr>
        <p:txBody>
          <a:bodyPr>
            <a:normAutofit/>
          </a:bodyPr>
          <a:lstStyle/>
          <a:p>
            <a:r>
              <a:rPr lang="ar-IQ" dirty="0" smtClean="0">
                <a:solidFill>
                  <a:srgbClr val="481B00"/>
                </a:solidFill>
              </a:rPr>
              <a:t>التخطيط في التربية البدنية </a:t>
            </a:r>
            <a:endParaRPr lang="en-US" dirty="0">
              <a:solidFill>
                <a:srgbClr val="481B00"/>
              </a:solidFill>
            </a:endParaRPr>
          </a:p>
        </p:txBody>
      </p:sp>
      <p:sp>
        <p:nvSpPr>
          <p:cNvPr id="3" name="عنوان فرعي 2"/>
          <p:cNvSpPr>
            <a:spLocks noGrp="1"/>
          </p:cNvSpPr>
          <p:nvPr>
            <p:ph type="subTitle" idx="1"/>
          </p:nvPr>
        </p:nvSpPr>
        <p:spPr>
          <a:xfrm>
            <a:off x="608590" y="3011557"/>
            <a:ext cx="8058332" cy="2039766"/>
          </a:xfrm>
        </p:spPr>
        <p:txBody>
          <a:bodyPr>
            <a:normAutofit/>
          </a:bodyPr>
          <a:lstStyle/>
          <a:p>
            <a:r>
              <a:rPr lang="ar-IQ" sz="2400" b="1" dirty="0" smtClean="0">
                <a:solidFill>
                  <a:schemeClr val="tx1"/>
                </a:solidFill>
              </a:rPr>
              <a:t>أعداد </a:t>
            </a:r>
          </a:p>
          <a:p>
            <a:r>
              <a:rPr lang="ar-IQ" sz="2400" b="1" dirty="0" smtClean="0">
                <a:solidFill>
                  <a:schemeClr val="bg1"/>
                </a:solidFill>
              </a:rPr>
              <a:t>ا.د نجلاء عباس الزهيري</a:t>
            </a:r>
          </a:p>
          <a:p>
            <a:r>
              <a:rPr lang="ar-IQ" sz="2400" b="1" dirty="0" smtClean="0">
                <a:solidFill>
                  <a:schemeClr val="bg1"/>
                </a:solidFill>
              </a:rPr>
              <a:t>ا.د اقبال عبد الحسين نعمه</a:t>
            </a:r>
            <a:r>
              <a:rPr lang="ar-IQ" sz="2000" dirty="0" smtClean="0">
                <a:solidFill>
                  <a:schemeClr val="bg1"/>
                </a:solidFill>
              </a:rPr>
              <a:t> </a:t>
            </a:r>
            <a:endParaRPr lang="ar-IQ" sz="2000" dirty="0" smtClean="0">
              <a:solidFill>
                <a:schemeClr val="bg1"/>
              </a:solidFill>
            </a:endParaRPr>
          </a:p>
          <a:p>
            <a:r>
              <a:rPr lang="ar-IQ" sz="2000" dirty="0" smtClean="0">
                <a:solidFill>
                  <a:schemeClr val="bg1"/>
                </a:solidFill>
              </a:rPr>
              <a:t>أ</a:t>
            </a:r>
            <a:r>
              <a:rPr lang="ar-IQ" b="1" dirty="0" smtClean="0">
                <a:solidFill>
                  <a:schemeClr val="bg1"/>
                </a:solidFill>
              </a:rPr>
              <a:t>.م . د ميساء نديم احمد</a:t>
            </a:r>
            <a:endParaRPr lang="en-US" b="1" dirty="0">
              <a:solidFill>
                <a:schemeClr val="bg1"/>
              </a:solidFill>
            </a:endParaRPr>
          </a:p>
        </p:txBody>
      </p:sp>
    </p:spTree>
    <p:extLst>
      <p:ext uri="{BB962C8B-B14F-4D97-AF65-F5344CB8AC3E}">
        <p14:creationId xmlns:p14="http://schemas.microsoft.com/office/powerpoint/2010/main" val="315996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293454" y="773284"/>
            <a:ext cx="3507224"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اليومي (خطة الدرس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369117" y="1384829"/>
            <a:ext cx="8490284" cy="830997"/>
          </a:xfrm>
          <a:prstGeom prst="rect">
            <a:avLst/>
          </a:prstGeom>
          <a:solidFill>
            <a:srgbClr val="FF856D"/>
          </a:solidFill>
        </p:spPr>
        <p:txBody>
          <a:bodyPr wrap="square">
            <a:spAutoFit/>
          </a:bodyPr>
          <a:lstStyle/>
          <a:p>
            <a:pPr algn="just" rtl="1"/>
            <a:r>
              <a:rPr lang="ar-IQ" sz="2400" b="1" dirty="0"/>
              <a:t>ان مهارة تخطيط الدرس يخص المدرس وحده ولا ينبغي ان تكون الخطة قيدا على حركة مدرسة التربية الرياضية ولكن بمساعدة المشرف الاختصاص .</a:t>
            </a:r>
          </a:p>
        </p:txBody>
      </p:sp>
      <p:sp>
        <p:nvSpPr>
          <p:cNvPr id="2" name="مستطيل 1"/>
          <p:cNvSpPr/>
          <p:nvPr/>
        </p:nvSpPr>
        <p:spPr>
          <a:xfrm>
            <a:off x="369117" y="2310306"/>
            <a:ext cx="8499300" cy="2677656"/>
          </a:xfrm>
          <a:prstGeom prst="rect">
            <a:avLst/>
          </a:prstGeom>
          <a:solidFill>
            <a:schemeClr val="tx2">
              <a:lumMod val="20000"/>
              <a:lumOff val="80000"/>
            </a:schemeClr>
          </a:solidFill>
        </p:spPr>
        <p:txBody>
          <a:bodyPr wrap="square">
            <a:spAutoFit/>
          </a:bodyPr>
          <a:lstStyle/>
          <a:p>
            <a:pPr algn="just" rtl="1"/>
            <a:r>
              <a:rPr lang="ar-IQ" sz="2400" b="1" dirty="0">
                <a:solidFill>
                  <a:srgbClr val="FF0000"/>
                </a:solidFill>
              </a:rPr>
              <a:t>والخطة اليومية : </a:t>
            </a:r>
            <a:r>
              <a:rPr lang="ar-IQ" sz="2400" b="1" dirty="0"/>
              <a:t>تعد اصغر جزء لتنفيذ  مفردات المنهاج وتوجد في جدول الدروس حصتين دراسيتين للتربية الرياضية , حيث يكتب المدرس خطة لكل اسبوع وهذه الخطة تحتوي على ثلاثة اقسام ( الاعدادي والرئيسي والختامي ). </a:t>
            </a:r>
          </a:p>
          <a:p>
            <a:pPr algn="just" rtl="1"/>
            <a:r>
              <a:rPr lang="ar-IQ" sz="2400" b="1" dirty="0"/>
              <a:t>والتخطيط الجيد للدرس يأخذ في اعتباره بدائل متنوعة تيسر العملية التعليمية مما يوفر المرونة الكاملة للمدرس , كذلك من واجب المدرس ان يعدل خطة الدرس بما يراه مناسبا اثناء الممارسة الفعلية , لان خطة الدرس ليست اكثر من اطار مرجعي يحمي العملية التعليمية من العشوائية التي تحدث في كثير من الممارسات التربوية </a:t>
            </a:r>
            <a:r>
              <a:rPr lang="ar-IQ" dirty="0"/>
              <a:t>. </a:t>
            </a:r>
          </a:p>
        </p:txBody>
      </p:sp>
    </p:spTree>
    <p:extLst>
      <p:ext uri="{BB962C8B-B14F-4D97-AF65-F5344CB8AC3E}">
        <p14:creationId xmlns:p14="http://schemas.microsoft.com/office/powerpoint/2010/main" val="3176976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93397" y="955306"/>
            <a:ext cx="2683748" cy="584775"/>
          </a:xfrm>
          <a:prstGeom prst="rect">
            <a:avLst/>
          </a:prstGeom>
          <a:solidFill>
            <a:schemeClr val="bg2">
              <a:lumMod val="50000"/>
            </a:schemeClr>
          </a:solidFill>
        </p:spPr>
        <p:txBody>
          <a:bodyPr wrap="none">
            <a:spAutoFit/>
          </a:bodyPr>
          <a:lstStyle/>
          <a:p>
            <a:pPr rtl="1"/>
            <a:r>
              <a:rPr lang="ar-IQ" sz="3200" b="1" dirty="0">
                <a:solidFill>
                  <a:srgbClr val="FFFF00"/>
                </a:solidFill>
              </a:rPr>
              <a:t>اعداد خطة الدرس </a:t>
            </a:r>
          </a:p>
        </p:txBody>
      </p:sp>
      <p:sp>
        <p:nvSpPr>
          <p:cNvPr id="3" name="مستطيل 2"/>
          <p:cNvSpPr/>
          <p:nvPr/>
        </p:nvSpPr>
        <p:spPr>
          <a:xfrm>
            <a:off x="687898" y="1603028"/>
            <a:ext cx="6514051" cy="410882"/>
          </a:xfrm>
          <a:prstGeom prst="rect">
            <a:avLst/>
          </a:prstGeom>
        </p:spPr>
        <p:txBody>
          <a:bodyPr wrap="square">
            <a:spAutoFit/>
          </a:bodyPr>
          <a:lstStyle/>
          <a:p>
            <a:pPr algn="r">
              <a:lnSpc>
                <a:spcPct val="115000"/>
              </a:lnSpc>
              <a:spcAft>
                <a:spcPts val="1000"/>
              </a:spcAft>
            </a:pPr>
            <a:r>
              <a:rPr lang="ar-IQ" b="1" dirty="0">
                <a:solidFill>
                  <a:schemeClr val="bg1"/>
                </a:solidFill>
                <a:latin typeface="Calibri" panose="020F0502020204030204" pitchFamily="34" charset="0"/>
                <a:ea typeface="Calibri" panose="020F0502020204030204" pitchFamily="34" charset="0"/>
              </a:rPr>
              <a:t>تؤدي خطة الدرس ثلاث وظائف اساسية لمدرسة التربية الرياضية وهي </a:t>
            </a:r>
            <a:endParaRPr lang="en-US"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رسم تخطيطي 3"/>
          <p:cNvGraphicFramePr/>
          <p:nvPr>
            <p:extLst>
              <p:ext uri="{D42A27DB-BD31-4B8C-83A1-F6EECF244321}">
                <p14:modId xmlns:p14="http://schemas.microsoft.com/office/powerpoint/2010/main" val="358324248"/>
              </p:ext>
            </p:extLst>
          </p:nvPr>
        </p:nvGraphicFramePr>
        <p:xfrm>
          <a:off x="771788" y="1384184"/>
          <a:ext cx="7759816" cy="4354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53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extLst>
              <a:ext uri="{BEBA8EAE-BF5A-486C-A8C5-ECC9F3942E4B}">
                <a14:imgProps xmlns:a14="http://schemas.microsoft.com/office/drawing/2010/main">
                  <a14:imgLayer r:embed="rId3">
                    <a14:imgEffect>
                      <a14:brightnessContrast bright="20000" contrast="-7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520117" y="1199626"/>
            <a:ext cx="8070210" cy="381699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IQ"/>
          </a:p>
        </p:txBody>
      </p:sp>
      <p:sp>
        <p:nvSpPr>
          <p:cNvPr id="2" name="مستطيل 1"/>
          <p:cNvSpPr/>
          <p:nvPr/>
        </p:nvSpPr>
        <p:spPr>
          <a:xfrm>
            <a:off x="763398" y="1394684"/>
            <a:ext cx="7726262" cy="3477875"/>
          </a:xfrm>
          <a:prstGeom prst="rect">
            <a:avLst/>
          </a:prstGeom>
        </p:spPr>
        <p:txBody>
          <a:bodyPr wrap="square">
            <a:spAutoFit/>
          </a:bodyPr>
          <a:lstStyle/>
          <a:p>
            <a:pPr algn="just" rtl="1"/>
            <a:r>
              <a:rPr lang="ar-IQ" sz="2200" b="1" dirty="0">
                <a:solidFill>
                  <a:srgbClr val="002060"/>
                </a:solidFill>
              </a:rPr>
              <a:t>	ومن المعلوم انه ليس هناك شكل محدد لكتابة خطة الدرس التي تصلح لكل التخصصات فكل تخصص طبيعته الخاصة  فبعض مدرسي التربية الرياضية يفضلون ان تكون خطة الدرس مفصلة تفصيلا وافيا  بحيث تشمل على الاهداف الاجرائية لكل قسم في الجوانب المهارية و التربوية , وكذلك تحديد مفاهيم الاساسية للدرس من الادوات والاجهزة والتشكيلات والوسائل والادوات البديلة والاستراتيجيات التدريسية , وكذلك ادوات معايير التقويم , بينما يفضل البعض الاخر  من مدرسي التربية الرياضية ان تكون خطة الدرس غاية في الاختصار </a:t>
            </a:r>
            <a:r>
              <a:rPr lang="ar-IQ" sz="2200" b="1" dirty="0" err="1">
                <a:solidFill>
                  <a:srgbClr val="002060"/>
                </a:solidFill>
              </a:rPr>
              <a:t>لاتحتوي</a:t>
            </a:r>
            <a:r>
              <a:rPr lang="ar-IQ" sz="2200" b="1" dirty="0">
                <a:solidFill>
                  <a:srgbClr val="002060"/>
                </a:solidFill>
              </a:rPr>
              <a:t> الا على عنوان الدرس والخطوط الاساسية , والواقع ان خطة درس التربية الرياضية الجيدة لا تقاس بطولها او قصرها , وانما بمدى توافر المكونات الاساسية فيها وهي الاهداف والانشطة التعليمية والتمرينات والوسائل التعليمية والتشكيلات ووسائل التقويم . </a:t>
            </a:r>
          </a:p>
        </p:txBody>
      </p:sp>
    </p:spTree>
    <p:extLst>
      <p:ext uri="{BB962C8B-B14F-4D97-AF65-F5344CB8AC3E}">
        <p14:creationId xmlns:p14="http://schemas.microsoft.com/office/powerpoint/2010/main" val="392446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37726" y="594054"/>
            <a:ext cx="4647481" cy="699909"/>
          </a:xfrm>
          <a:prstGeom prst="round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IQ" sz="2200" b="1" dirty="0">
                <a:solidFill>
                  <a:srgbClr val="FF0000"/>
                </a:solidFill>
                <a:effectLst/>
                <a:ea typeface="Calibri" panose="020F0502020204030204" pitchFamily="34" charset="0"/>
                <a:cs typeface="Arial" panose="020B0604020202020204" pitchFamily="34" charset="0"/>
              </a:rPr>
              <a:t>الخطة التدريسية للمرحلة المتوسطة والاعدادية </a:t>
            </a:r>
            <a:endParaRPr lang="en-US" sz="1100" dirty="0">
              <a:effectLst/>
              <a:ea typeface="Calibri" panose="020F0502020204030204" pitchFamily="34" charset="0"/>
              <a:cs typeface="Arial" panose="020B0604020202020204" pitchFamily="34" charset="0"/>
            </a:endParaRPr>
          </a:p>
        </p:txBody>
      </p:sp>
      <p:sp>
        <p:nvSpPr>
          <p:cNvPr id="5" name="Rounded Rectangle 3"/>
          <p:cNvSpPr/>
          <p:nvPr/>
        </p:nvSpPr>
        <p:spPr>
          <a:xfrm>
            <a:off x="103517" y="1380226"/>
            <a:ext cx="7712015" cy="376327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rtl="1">
              <a:spcAft>
                <a:spcPts val="1000"/>
              </a:spcAft>
            </a:pPr>
            <a:r>
              <a:rPr lang="ar-IQ" sz="1900" b="1" dirty="0">
                <a:solidFill>
                  <a:schemeClr val="tx1"/>
                </a:solidFill>
                <a:ea typeface="Calibri" panose="020F0502020204030204" pitchFamily="34" charset="0"/>
              </a:rPr>
              <a:t>لابد من تعريف خطة الدرس بأنها اعداد مسبق للطرائق والوسائل التي يمكن ان تساهم في تحقق الاهداف التربوية والتعليمية وتزويد الطلبة من خلالها بمعلومات معرفية واضحة تترجم الى عمليات وتجارب وتنتهب بتغير سلوك المتعلم ايجابيا ويتم هذا في حدود زمنية معينة , متخذة شكل سلسلة من الدروس او درس واحد متعدد المراحل وينفذ خلال اكثر من لقاء , ويتنم تنظيم الخطة كتابيا بواسطة كراس او التحضير او ما يسمى (دفتر الخطة ) </a:t>
            </a:r>
            <a:r>
              <a:rPr lang="ar-IQ" sz="1900" b="1" dirty="0" smtClean="0">
                <a:solidFill>
                  <a:schemeClr val="tx1"/>
                </a:solidFill>
                <a:ea typeface="Calibri" panose="020F0502020204030204" pitchFamily="34" charset="0"/>
              </a:rPr>
              <a:t>.</a:t>
            </a:r>
            <a:endParaRPr lang="ar-IQ" sz="1900" b="1" dirty="0">
              <a:solidFill>
                <a:schemeClr val="tx1"/>
              </a:solidFill>
              <a:ea typeface="Calibri" panose="020F0502020204030204" pitchFamily="34" charset="0"/>
            </a:endParaRPr>
          </a:p>
          <a:p>
            <a:pPr algn="just" rtl="1">
              <a:spcAft>
                <a:spcPts val="1000"/>
              </a:spcAft>
            </a:pPr>
            <a:r>
              <a:rPr lang="ar-IQ" sz="1900" b="1" dirty="0">
                <a:solidFill>
                  <a:schemeClr val="tx1"/>
                </a:solidFill>
                <a:ea typeface="Calibri" panose="020F0502020204030204" pitchFamily="34" charset="0"/>
              </a:rPr>
              <a:t>وقد يتساءل بعض المدرسين الجدد او الطلبة المبتدئين في دراسة هذا التخصص ثلاثة اسئلة وهي :-</a:t>
            </a:r>
          </a:p>
          <a:p>
            <a:pPr algn="just" rtl="1">
              <a:spcAft>
                <a:spcPts val="1000"/>
              </a:spcAft>
            </a:pPr>
            <a:r>
              <a:rPr lang="ar-IQ" sz="1900" b="1" dirty="0">
                <a:solidFill>
                  <a:schemeClr val="tx1"/>
                </a:solidFill>
                <a:ea typeface="Calibri" panose="020F0502020204030204" pitchFamily="34" charset="0"/>
              </a:rPr>
              <a:t>هل اكتب انا الخطة لتلائم طلابي ام استوردها من مصدر او من مدرس سبقني في هذه </a:t>
            </a:r>
            <a:r>
              <a:rPr lang="ar-IQ" sz="1900" b="1" dirty="0" smtClean="0">
                <a:solidFill>
                  <a:schemeClr val="tx1"/>
                </a:solidFill>
                <a:ea typeface="Calibri" panose="020F0502020204030204" pitchFamily="34" charset="0"/>
              </a:rPr>
              <a:t>المهنة؟ </a:t>
            </a:r>
            <a:endParaRPr lang="ar-IQ" sz="1900" b="1" dirty="0">
              <a:solidFill>
                <a:schemeClr val="tx1"/>
              </a:solidFill>
              <a:ea typeface="Calibri" panose="020F0502020204030204" pitchFamily="34" charset="0"/>
            </a:endParaRPr>
          </a:p>
          <a:p>
            <a:pPr algn="just" rtl="1">
              <a:spcAft>
                <a:spcPts val="1000"/>
              </a:spcAft>
            </a:pPr>
            <a:r>
              <a:rPr lang="ar-IQ" sz="1900" b="1" dirty="0">
                <a:solidFill>
                  <a:schemeClr val="tx1"/>
                </a:solidFill>
                <a:ea typeface="Calibri" panose="020F0502020204030204" pitchFamily="34" charset="0"/>
              </a:rPr>
              <a:t>هل </a:t>
            </a:r>
            <a:r>
              <a:rPr lang="ar-IQ" sz="1900" b="1" dirty="0" err="1">
                <a:solidFill>
                  <a:schemeClr val="tx1"/>
                </a:solidFill>
                <a:ea typeface="Calibri" panose="020F0502020204030204" pitchFamily="34" charset="0"/>
              </a:rPr>
              <a:t>بأمكاني</a:t>
            </a:r>
            <a:r>
              <a:rPr lang="ar-IQ" sz="1900" b="1" dirty="0">
                <a:solidFill>
                  <a:schemeClr val="tx1"/>
                </a:solidFill>
                <a:ea typeface="Calibri" panose="020F0502020204030204" pitchFamily="34" charset="0"/>
              </a:rPr>
              <a:t> ان اعدل في الخطة بعد وضعها ؟</a:t>
            </a:r>
          </a:p>
        </p:txBody>
      </p:sp>
    </p:spTree>
    <p:extLst>
      <p:ext uri="{BB962C8B-B14F-4D97-AF65-F5344CB8AC3E}">
        <p14:creationId xmlns:p14="http://schemas.microsoft.com/office/powerpoint/2010/main" val="354021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270267"/>
            <a:ext cx="8980416" cy="3801041"/>
          </a:xfrm>
          <a:prstGeom prst="rect">
            <a:avLst/>
          </a:prstGeom>
          <a:solidFill>
            <a:schemeClr val="accent1">
              <a:lumMod val="75000"/>
            </a:schemeClr>
          </a:solidFill>
        </p:spPr>
        <p:txBody>
          <a:bodyPr wrap="square">
            <a:spAutoFit/>
          </a:bodyPr>
          <a:lstStyle/>
          <a:p>
            <a:pPr algn="just" rtl="1">
              <a:spcAft>
                <a:spcPts val="1000"/>
              </a:spcAft>
            </a:pPr>
            <a:r>
              <a:rPr lang="ar-IQ" b="1" dirty="0">
                <a:solidFill>
                  <a:srgbClr val="FFFF00"/>
                </a:solidFill>
                <a:latin typeface="Calibri" panose="020F0502020204030204" pitchFamily="34" charset="0"/>
                <a:ea typeface="Calibri" panose="020F0502020204030204" pitchFamily="34" charset="0"/>
              </a:rPr>
              <a:t>ولكي يكون الجواب على هذه الاسئلة مقنع اذكركم بكلمتي ((خطط)) و((اعمل)) فكل</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ctr" rtl="1">
              <a:spcAft>
                <a:spcPts val="1000"/>
              </a:spcAft>
            </a:pPr>
            <a:r>
              <a:rPr lang="ar-IQ" b="1" dirty="0">
                <a:solidFill>
                  <a:srgbClr val="FFFF00"/>
                </a:solidFill>
                <a:latin typeface="Calibri" panose="020F0502020204030204" pitchFamily="34" charset="0"/>
                <a:ea typeface="Calibri" panose="020F0502020204030204" pitchFamily="34" charset="0"/>
              </a:rPr>
              <a:t> </a:t>
            </a:r>
            <a:r>
              <a:rPr lang="ar-IQ" b="1" dirty="0">
                <a:solidFill>
                  <a:srgbClr val="FF0000"/>
                </a:solidFill>
                <a:latin typeface="Calibri" panose="020F0502020204030204" pitchFamily="34" charset="0"/>
                <a:ea typeface="Calibri" panose="020F0502020204030204" pitchFamily="34" charset="0"/>
              </a:rPr>
              <a:t>((عمل بدون تخطيط فاشل ))</a:t>
            </a:r>
            <a:r>
              <a:rPr lang="ar-IQ" b="1" dirty="0">
                <a:solidFill>
                  <a:srgbClr val="FFFF00"/>
                </a:solidFill>
                <a:latin typeface="Calibri" panose="020F0502020204030204" pitchFamily="34" charset="0"/>
                <a:ea typeface="Calibri" panose="020F0502020204030204" pitchFamily="34" charset="0"/>
              </a:rPr>
              <a:t>. </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spcAft>
                <a:spcPts val="1000"/>
              </a:spcAft>
            </a:pPr>
            <a:r>
              <a:rPr lang="ar-IQ" b="1" dirty="0">
                <a:solidFill>
                  <a:srgbClr val="FFFF00"/>
                </a:solidFill>
                <a:latin typeface="Calibri" panose="020F0502020204030204" pitchFamily="34" charset="0"/>
                <a:ea typeface="Calibri" panose="020F0502020204030204" pitchFamily="34" charset="0"/>
              </a:rPr>
              <a:t>اذن لابد من ان نضع خطة ونطبقها ونلتزم بها من حيث الزمن والاجراءات فلا فائدة من تطبيق اجزاء الخطة دون الالتزام  بوقت القسم سيؤدي الى فشل القسم الاخر , ومثال على ذلك لو ان احد المدرسين قد خصص للقسم الاعدادي في خطته (10)دقائق ولكنه لم يلتزم بها ولم يراعي الوقت وجعل القسم الاعدادي (20)دقيقة فهو حتما سيتعرض الى احراج حين يصل الى القسم الرئيسي فكيف سيؤدي الفعاليات التعليمية والتطبيقية التي تأخذ تقريبا الجزء الاكبر من الدرس ثم القسم الختامي ولم يبقى لديه سوى (20) دقيقة اذا فرضنا ان وقت الدرس هو (40) دقيقة كما موجود في مدارسنا ومن هنا اتضح لنا اهمية الالتزام بتنفيذ وقت الخطة كما تم التخطيط لها . ولا بد من العمل على إجراء تقويم لنتائج كل درس وإعادة النظر في مسار وطريقة تنفيذ الخطة المرحلية على اساس معطيات هذا التقويم المستمر وكذلك تقويم كل خطة مرحلية .</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spcAft>
                <a:spcPts val="1000"/>
              </a:spcAft>
            </a:pPr>
            <a:r>
              <a:rPr lang="ar-IQ" b="1" dirty="0">
                <a:solidFill>
                  <a:srgbClr val="FFFF00"/>
                </a:solidFill>
                <a:latin typeface="Calibri" panose="020F0502020204030204" pitchFamily="34" charset="0"/>
                <a:ea typeface="Calibri" panose="020F0502020204030204" pitchFamily="34" charset="0"/>
              </a:rPr>
              <a:t>ونقترح على مدرسي المرحلة المتوسطة والاعدادية ان يدرسوا الطلاب على وفق الخطة المنوعة وخطة الوحدات التعليمية </a:t>
            </a:r>
            <a:endParaRPr lang="en-US" sz="14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591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89526" y="1480911"/>
            <a:ext cx="6782499" cy="830997"/>
          </a:xfrm>
          <a:prstGeom prst="rect">
            <a:avLst/>
          </a:prstGeom>
        </p:spPr>
        <p:txBody>
          <a:bodyPr wrap="square">
            <a:spAutoFit/>
          </a:bodyPr>
          <a:lstStyle/>
          <a:p>
            <a:pPr algn="ctr"/>
            <a:r>
              <a:rPr lang="ar-IQ" sz="2400" b="1" dirty="0">
                <a:solidFill>
                  <a:schemeClr val="bg1"/>
                </a:solidFill>
                <a:latin typeface="Calibri" panose="020F0502020204030204" pitchFamily="34" charset="0"/>
                <a:ea typeface="Calibri" panose="020F0502020204030204" pitchFamily="34" charset="0"/>
              </a:rPr>
              <a:t>هناك مهارات من الضروري توافرها في درس التربية الرياضية حتى يتحقق النمو المتكامل لدى المتعلم </a:t>
            </a:r>
            <a:r>
              <a:rPr lang="ar-IQ" sz="2400" b="1" dirty="0" smtClean="0">
                <a:solidFill>
                  <a:schemeClr val="bg1"/>
                </a:solidFill>
                <a:latin typeface="Calibri" panose="020F0502020204030204" pitchFamily="34" charset="0"/>
                <a:ea typeface="Calibri" panose="020F0502020204030204" pitchFamily="34" charset="0"/>
              </a:rPr>
              <a:t>وهما</a:t>
            </a:r>
            <a:endParaRPr lang="ar-IQ" sz="2400" dirty="0">
              <a:solidFill>
                <a:schemeClr val="bg1"/>
              </a:solidFill>
            </a:endParaRPr>
          </a:p>
        </p:txBody>
      </p:sp>
      <p:sp>
        <p:nvSpPr>
          <p:cNvPr id="4" name="شكل بيضاوي 3"/>
          <p:cNvSpPr/>
          <p:nvPr/>
        </p:nvSpPr>
        <p:spPr>
          <a:xfrm>
            <a:off x="5805182" y="2412576"/>
            <a:ext cx="2927758" cy="2449802"/>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3200" b="1" dirty="0" smtClean="0"/>
              <a:t>مهارة التخطيط</a:t>
            </a:r>
            <a:endParaRPr lang="ar-IQ" sz="3200" b="1" dirty="0"/>
          </a:p>
        </p:txBody>
      </p:sp>
      <p:sp>
        <p:nvSpPr>
          <p:cNvPr id="5" name="شكل بيضاوي 4"/>
          <p:cNvSpPr/>
          <p:nvPr/>
        </p:nvSpPr>
        <p:spPr>
          <a:xfrm>
            <a:off x="3473042" y="2513244"/>
            <a:ext cx="2878823" cy="244980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sz="3200" b="1" dirty="0"/>
              <a:t>مهارة تنفيذ الدرس</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93" y="1971413"/>
            <a:ext cx="3037303" cy="2991633"/>
          </a:xfrm>
          <a:prstGeom prst="rect">
            <a:avLst/>
          </a:prstGeom>
        </p:spPr>
      </p:pic>
    </p:spTree>
    <p:extLst>
      <p:ext uri="{BB962C8B-B14F-4D97-AF65-F5344CB8AC3E}">
        <p14:creationId xmlns:p14="http://schemas.microsoft.com/office/powerpoint/2010/main" val="208010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وسيلة شرح مستطيلة مستديرة الزوايا 4"/>
          <p:cNvSpPr/>
          <p:nvPr/>
        </p:nvSpPr>
        <p:spPr>
          <a:xfrm>
            <a:off x="5209563" y="1149292"/>
            <a:ext cx="3816846" cy="679508"/>
          </a:xfrm>
          <a:prstGeom prst="wedgeRoundRectCallout">
            <a:avLst>
              <a:gd name="adj1" fmla="val -20833"/>
              <a:gd name="adj2" fmla="val 8595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IQ"/>
          </a:p>
        </p:txBody>
      </p:sp>
      <p:sp>
        <p:nvSpPr>
          <p:cNvPr id="3" name="مستطيل 2"/>
          <p:cNvSpPr/>
          <p:nvPr/>
        </p:nvSpPr>
        <p:spPr>
          <a:xfrm>
            <a:off x="5671591" y="1237792"/>
            <a:ext cx="3296095" cy="461665"/>
          </a:xfrm>
          <a:prstGeom prst="rect">
            <a:avLst/>
          </a:prstGeom>
        </p:spPr>
        <p:txBody>
          <a:bodyPr wrap="none">
            <a:spAutoFit/>
          </a:bodyPr>
          <a:lstStyle/>
          <a:p>
            <a:r>
              <a:rPr lang="ar-IQ" sz="2400" b="1" dirty="0">
                <a:solidFill>
                  <a:srgbClr val="FFFFFF"/>
                </a:solidFill>
                <a:latin typeface="Calibri" panose="020F0502020204030204" pitchFamily="34" charset="0"/>
                <a:ea typeface="Calibri" panose="020F0502020204030204" pitchFamily="34" charset="0"/>
              </a:rPr>
              <a:t>اولاً – مهارات التخطيط للدرس </a:t>
            </a:r>
            <a:endParaRPr lang="ar-IQ" sz="2400" dirty="0"/>
          </a:p>
        </p:txBody>
      </p:sp>
      <p:sp>
        <p:nvSpPr>
          <p:cNvPr id="4" name="مستطيل 3"/>
          <p:cNvSpPr/>
          <p:nvPr/>
        </p:nvSpPr>
        <p:spPr>
          <a:xfrm>
            <a:off x="343949" y="2087373"/>
            <a:ext cx="8623737" cy="2449710"/>
          </a:xfrm>
          <a:prstGeom prst="rect">
            <a:avLst/>
          </a:prstGeom>
          <a:solidFill>
            <a:schemeClr val="accent2">
              <a:lumMod val="75000"/>
            </a:schemeClr>
          </a:solidFill>
        </p:spPr>
        <p:txBody>
          <a:bodyPr wrap="square">
            <a:spAutoFit/>
          </a:bodyPr>
          <a:lstStyle/>
          <a:p>
            <a:pPr algn="just" rtl="1">
              <a:lnSpc>
                <a:spcPct val="115000"/>
              </a:lnSpc>
              <a:spcAft>
                <a:spcPts val="1000"/>
              </a:spcAft>
            </a:pPr>
            <a:r>
              <a:rPr lang="ar-IQ" sz="2000" b="1" dirty="0">
                <a:latin typeface="Calibri" panose="020F0502020204030204" pitchFamily="34" charset="0"/>
                <a:ea typeface="Calibri" panose="020F0502020204030204" pitchFamily="34" charset="0"/>
              </a:rPr>
              <a:t>مفهوم التخطيط </a:t>
            </a:r>
            <a:endParaRPr lang="ar-IQ" sz="2000" dirty="0" smtClean="0">
              <a:latin typeface="Calibri" panose="020F0502020204030204" pitchFamily="34" charset="0"/>
              <a:ea typeface="Calibri" panose="020F0502020204030204" pitchFamily="34" charset="0"/>
            </a:endParaRPr>
          </a:p>
          <a:p>
            <a:pPr algn="just" rtl="1">
              <a:lnSpc>
                <a:spcPct val="115000"/>
              </a:lnSpc>
              <a:spcAft>
                <a:spcPts val="1000"/>
              </a:spcAft>
            </a:pPr>
            <a:r>
              <a:rPr lang="ar-IQ" sz="2000" dirty="0" smtClean="0">
                <a:solidFill>
                  <a:srgbClr val="FFFF00"/>
                </a:solidFill>
                <a:latin typeface="Calibri" panose="020F0502020204030204" pitchFamily="34" charset="0"/>
                <a:ea typeface="Calibri" panose="020F0502020204030204" pitchFamily="34" charset="0"/>
              </a:rPr>
              <a:t>	ان </a:t>
            </a:r>
            <a:r>
              <a:rPr lang="ar-IQ" sz="2000" dirty="0">
                <a:solidFill>
                  <a:srgbClr val="FFFF00"/>
                </a:solidFill>
                <a:latin typeface="Calibri" panose="020F0502020204030204" pitchFamily="34" charset="0"/>
                <a:ea typeface="Calibri" panose="020F0502020204030204" pitchFamily="34" charset="0"/>
              </a:rPr>
              <a:t>التخطيط هو الجهد الفكري لرسم الصورة المستقبلية للشيء المراد التخطيط له في ضوء رصد المتغيرات المستقبلية والمتوقعة , وايضا المتغيرات المؤثرة على التخطيط من الداخل والخارج وتحقق كفاءة التخطيط وفعاليته على سلامة التقدير حساب الزمن والجهد والتكاليف من جهة و تناسب  الامكانات والاهداف من جهة اخرى , والتخطيط للتدريس يتم من خلال ثلاث مستويات متدرجة هي </a:t>
            </a:r>
            <a:endParaRPr lang="ar-IQ" sz="2000" dirty="0" smtClean="0">
              <a:solidFill>
                <a:srgbClr val="FFFF00"/>
              </a:solidFill>
              <a:latin typeface="Calibri" panose="020F0502020204030204" pitchFamily="34" charset="0"/>
              <a:ea typeface="Calibri" panose="020F0502020204030204" pitchFamily="34" charset="0"/>
            </a:endParaRPr>
          </a:p>
          <a:p>
            <a:pPr algn="just" rtl="1">
              <a:lnSpc>
                <a:spcPct val="115000"/>
              </a:lnSpc>
              <a:spcAft>
                <a:spcPts val="1000"/>
              </a:spcAft>
            </a:pPr>
            <a:r>
              <a:rPr lang="ar-IQ" sz="2000" dirty="0" smtClean="0">
                <a:solidFill>
                  <a:srgbClr val="FFFF00"/>
                </a:solidFill>
                <a:latin typeface="Calibri" panose="020F0502020204030204" pitchFamily="34" charset="0"/>
                <a:ea typeface="Calibri" panose="020F0502020204030204" pitchFamily="34" charset="0"/>
              </a:rPr>
              <a:t>(( </a:t>
            </a:r>
            <a:r>
              <a:rPr lang="ar-IQ" sz="2000" dirty="0">
                <a:solidFill>
                  <a:srgbClr val="FFFF00"/>
                </a:solidFill>
                <a:latin typeface="Calibri" panose="020F0502020204030204" pitchFamily="34" charset="0"/>
                <a:ea typeface="Calibri" panose="020F0502020204030204" pitchFamily="34" charset="0"/>
              </a:rPr>
              <a:t>التخطيط السنوي على مستوى الوحدات التدريسية , والتخطيط الشهري او الفصلي والتخطيط اليومي )) </a:t>
            </a:r>
            <a:endParaRPr lang="en-US" sz="16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061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624098" y="962720"/>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السنوي</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3926048" y="1577776"/>
            <a:ext cx="4924963" cy="3416320"/>
          </a:xfrm>
          <a:prstGeom prst="rect">
            <a:avLst/>
          </a:prstGeom>
          <a:solidFill>
            <a:srgbClr val="FF856D"/>
          </a:solidFill>
        </p:spPr>
        <p:txBody>
          <a:bodyPr wrap="square">
            <a:spAutoFit/>
          </a:bodyPr>
          <a:lstStyle/>
          <a:p>
            <a:pPr algn="just" rtl="1"/>
            <a:r>
              <a:rPr lang="ar-IQ" sz="2400" b="1" dirty="0"/>
              <a:t>في هذا المستوى يقرر مدرس التربية الرياضية ما سيفعله خلال العام الدراسي مع كل صف من الصفوف الدراسية لكي تحقق الاهداف التربوية والتعليمية , وذلك بوضع تصور عام في صورة وحدات تدرس بعد حساب الايام الفعلية للتدريس واستبعاد الاجازات والعطلات الرسمية , فالمدرس هنا محكوم بأهداف معينة وبتوقيت زمني معين ومحتوى مقرر عليه تدريسه خلال الفترة </a:t>
            </a:r>
            <a:r>
              <a:rPr lang="ar-IQ" sz="2400" b="1" dirty="0" err="1"/>
              <a:t>االزمنية</a:t>
            </a:r>
            <a:r>
              <a:rPr lang="ar-IQ" sz="2400" b="1" dirty="0"/>
              <a:t> اي العام الدراسي . </a:t>
            </a: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47" y="1688833"/>
            <a:ext cx="3704375" cy="3305263"/>
          </a:xfrm>
          <a:prstGeom prst="rect">
            <a:avLst/>
          </a:prstGeom>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665730" y="1132217"/>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والخطة السنوية تشمل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رسم تخطيطي 2"/>
          <p:cNvGraphicFramePr/>
          <p:nvPr>
            <p:extLst>
              <p:ext uri="{D42A27DB-BD31-4B8C-83A1-F6EECF244321}">
                <p14:modId xmlns:p14="http://schemas.microsoft.com/office/powerpoint/2010/main" val="3386699294"/>
              </p:ext>
            </p:extLst>
          </p:nvPr>
        </p:nvGraphicFramePr>
        <p:xfrm>
          <a:off x="151002" y="1649283"/>
          <a:ext cx="8674216" cy="341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59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7"/>
          <p:cNvSpPr/>
          <p:nvPr/>
        </p:nvSpPr>
        <p:spPr>
          <a:xfrm>
            <a:off x="1485407" y="291057"/>
            <a:ext cx="5753735" cy="5346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IQ" sz="2400" b="1" dirty="0">
                <a:ln w="9208" cap="flat" cmpd="sng" algn="ctr">
                  <a:solidFill>
                    <a:srgbClr val="FFFFFF"/>
                  </a:solidFill>
                  <a:prstDash val="solid"/>
                  <a:round/>
                </a:ln>
                <a:solidFill>
                  <a:schemeClr val="bg1"/>
                </a:solidFill>
                <a:effectLst>
                  <a:outerShdw blurRad="63500" dir="3600000" algn="tl">
                    <a:srgbClr val="000000">
                      <a:alpha val="70000"/>
                    </a:srgbClr>
                  </a:outerShdw>
                </a:effectLst>
                <a:ea typeface="Calibri" panose="020F0502020204030204" pitchFamily="34" charset="0"/>
                <a:cs typeface="Arial" panose="020B0604020202020204" pitchFamily="34" charset="0"/>
              </a:rPr>
              <a:t>نموذج لخطة سنوية مقترحة للصف الثالث متوسط </a:t>
            </a:r>
            <a:endParaRPr lang="en-US" sz="1400" dirty="0">
              <a:solidFill>
                <a:schemeClr val="bg1"/>
              </a:solidFill>
              <a:effectLst/>
              <a:ea typeface="Calibri" panose="020F0502020204030204" pitchFamily="34" charset="0"/>
              <a:cs typeface="Arial" panose="020B0604020202020204" pitchFamily="34" charset="0"/>
            </a:endParaRPr>
          </a:p>
        </p:txBody>
      </p:sp>
      <p:graphicFrame>
        <p:nvGraphicFramePr>
          <p:cNvPr id="4" name="جدول 3"/>
          <p:cNvGraphicFramePr>
            <a:graphicFrameLocks noGrp="1"/>
          </p:cNvGraphicFramePr>
          <p:nvPr>
            <p:extLst>
              <p:ext uri="{D42A27DB-BD31-4B8C-83A1-F6EECF244321}">
                <p14:modId xmlns:p14="http://schemas.microsoft.com/office/powerpoint/2010/main" val="2034924829"/>
              </p:ext>
            </p:extLst>
          </p:nvPr>
        </p:nvGraphicFramePr>
        <p:xfrm>
          <a:off x="218115" y="1446512"/>
          <a:ext cx="8640660" cy="3645408"/>
        </p:xfrm>
        <a:graphic>
          <a:graphicData uri="http://schemas.openxmlformats.org/drawingml/2006/table">
            <a:tbl>
              <a:tblPr firstRow="1" firstCol="1" bandRow="1">
                <a:tableStyleId>{21E4AEA4-8DFA-4A89-87EB-49C32662AFE0}</a:tableStyleId>
              </a:tblPr>
              <a:tblGrid>
                <a:gridCol w="7474590">
                  <a:extLst>
                    <a:ext uri="{9D8B030D-6E8A-4147-A177-3AD203B41FA5}">
                      <a16:colId xmlns:a16="http://schemas.microsoft.com/office/drawing/2014/main" xmlns="" val="1366698318"/>
                    </a:ext>
                  </a:extLst>
                </a:gridCol>
                <a:gridCol w="1166070">
                  <a:extLst>
                    <a:ext uri="{9D8B030D-6E8A-4147-A177-3AD203B41FA5}">
                      <a16:colId xmlns:a16="http://schemas.microsoft.com/office/drawing/2014/main" xmlns="" val="2784057815"/>
                    </a:ext>
                  </a:extLst>
                </a:gridCol>
              </a:tblGrid>
              <a:tr h="128457">
                <a:tc>
                  <a:txBody>
                    <a:bodyPr/>
                    <a:lstStyle/>
                    <a:p>
                      <a:pPr algn="ctr">
                        <a:lnSpc>
                          <a:spcPct val="115000"/>
                        </a:lnSpc>
                        <a:spcAft>
                          <a:spcPts val="0"/>
                        </a:spcAft>
                      </a:pPr>
                      <a:r>
                        <a:rPr lang="ar-IQ" sz="1600">
                          <a:effectLst/>
                        </a:rPr>
                        <a:t>العمل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nSpc>
                          <a:spcPct val="115000"/>
                        </a:lnSpc>
                        <a:spcAft>
                          <a:spcPts val="0"/>
                        </a:spcAft>
                      </a:pPr>
                      <a:r>
                        <a:rPr lang="ar-IQ" sz="1600">
                          <a:effectLst/>
                        </a:rPr>
                        <a:t>الشهر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1630638358"/>
                  </a:ext>
                </a:extLst>
              </a:tr>
              <a:tr h="385370">
                <a:tc>
                  <a:txBody>
                    <a:bodyPr/>
                    <a:lstStyle/>
                    <a:p>
                      <a:pPr algn="ctr">
                        <a:lnSpc>
                          <a:spcPct val="115000"/>
                        </a:lnSpc>
                        <a:spcAft>
                          <a:spcPts val="0"/>
                        </a:spcAft>
                      </a:pPr>
                      <a:r>
                        <a:rPr lang="ar-IQ" sz="1600">
                          <a:effectLst/>
                        </a:rPr>
                        <a:t>تهيئة ملاعب المدرسة وتخطيطها وتنظيفها – ادامة الاجهزة الرياضية – حضور الاجتماع الموسع لمدرسي التربية الرياضية – تنظيم وترتيب السجلات الرياضية المطلوبة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rtl="1">
                        <a:lnSpc>
                          <a:spcPct val="115000"/>
                        </a:lnSpc>
                        <a:spcAft>
                          <a:spcPts val="0"/>
                        </a:spcAft>
                      </a:pPr>
                      <a:r>
                        <a:rPr lang="ar-IQ" sz="1600" dirty="0">
                          <a:effectLst/>
                        </a:rPr>
                        <a:t> ايلول </a:t>
                      </a:r>
                      <a:endParaRPr lang="en-US" sz="1400" dirty="0">
                        <a:effectLst/>
                      </a:endParaRPr>
                    </a:p>
                    <a:p>
                      <a:pPr algn="ctr">
                        <a:lnSpc>
                          <a:spcPct val="115000"/>
                        </a:lnSpc>
                        <a:spcAft>
                          <a:spcPts val="0"/>
                        </a:spcAft>
                      </a:pPr>
                      <a:r>
                        <a:rPr lang="en-US" sz="1600"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xmlns="" val="2428289895"/>
                  </a:ext>
                </a:extLst>
              </a:tr>
              <a:tr h="513825">
                <a:tc>
                  <a:txBody>
                    <a:bodyPr/>
                    <a:lstStyle/>
                    <a:p>
                      <a:pPr algn="ctr">
                        <a:lnSpc>
                          <a:spcPct val="115000"/>
                        </a:lnSpc>
                        <a:spcAft>
                          <a:spcPts val="0"/>
                        </a:spcAft>
                      </a:pPr>
                      <a:r>
                        <a:rPr lang="ar-IQ" sz="1600" dirty="0">
                          <a:effectLst/>
                        </a:rPr>
                        <a:t>تطبيق مفردات خطة درس التربية الرياضية – اجراء سباقات ودية مع المدارس القريبة -اجراء مسابقات بين الصفوف </a:t>
                      </a:r>
                      <a:r>
                        <a:rPr lang="ar-IQ" sz="1600" dirty="0" err="1">
                          <a:effectLst/>
                        </a:rPr>
                        <a:t>لالعاب</a:t>
                      </a:r>
                      <a:r>
                        <a:rPr lang="ar-IQ" sz="1600" dirty="0">
                          <a:effectLst/>
                        </a:rPr>
                        <a:t> (القدم والسلة وطائرة ) </a:t>
                      </a:r>
                      <a:endParaRPr lang="en-US" sz="1400" dirty="0">
                        <a:effectLst/>
                      </a:endParaRPr>
                    </a:p>
                    <a:p>
                      <a:pPr algn="ctr">
                        <a:lnSpc>
                          <a:spcPct val="115000"/>
                        </a:lnSpc>
                        <a:spcAft>
                          <a:spcPts val="0"/>
                        </a:spcAft>
                      </a:pPr>
                      <a:r>
                        <a:rPr lang="ar-IQ" sz="1600" dirty="0">
                          <a:effectLst/>
                        </a:rPr>
                        <a:t>اعداد فريق كرة القدم والطائرة للمشاركة في السباقات الرسمية-اجراء تدريبات للفرق الكشفية كل يوم اربعاء من كل اسبوع .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تشرين الاول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xmlns="" val="1446802259"/>
                  </a:ext>
                </a:extLst>
              </a:tr>
              <a:tr h="513825">
                <a:tc>
                  <a:txBody>
                    <a:bodyPr/>
                    <a:lstStyle/>
                    <a:p>
                      <a:pPr algn="ctr">
                        <a:lnSpc>
                          <a:spcPct val="115000"/>
                        </a:lnSpc>
                        <a:spcAft>
                          <a:spcPts val="0"/>
                        </a:spcAft>
                      </a:pPr>
                      <a:r>
                        <a:rPr lang="ar-IQ" sz="1600" dirty="0">
                          <a:effectLst/>
                        </a:rPr>
                        <a:t>تطبيق خطة درس التربية الرياضية – الاستمرار في اعداد وتدريب الفرق الرياضية -المشاركة في السباق المركزي للعبة كرة الطاولة – الاستمرار بتدريب الفرق الكشفية في كل يوم اربعاء -اجراء الامتحان العملي للفصل الاول بمشاركة جميع الطلاب – المشاركة في المخيم الكشفي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تشرين الثاني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xmlns="" val="109585656"/>
                  </a:ext>
                </a:extLst>
              </a:tr>
              <a:tr h="513825">
                <a:tc>
                  <a:txBody>
                    <a:bodyPr/>
                    <a:lstStyle/>
                    <a:p>
                      <a:pPr algn="ctr">
                        <a:lnSpc>
                          <a:spcPct val="115000"/>
                        </a:lnSpc>
                        <a:spcAft>
                          <a:spcPts val="0"/>
                        </a:spcAft>
                      </a:pPr>
                      <a:r>
                        <a:rPr lang="ar-IQ" sz="1600" dirty="0">
                          <a:effectLst/>
                        </a:rPr>
                        <a:t>تطبيق مفردات خطة درس التربية الرياضية- الاستمرار في تدريب فرق الساحة والميدان . - المشاركة في السباق المركزي للعبة كرة الطاولة – الاستمرار بتدريب الفرق الكشفية كل يوم اربعاء .-اجراء الامتحانات العملي خلال الاسبوع الذي يسبق الامتحانات التحريرية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كانون الاول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xmlns="" val="1570792724"/>
                  </a:ext>
                </a:extLst>
              </a:tr>
            </a:tbl>
          </a:graphicData>
        </a:graphic>
      </p:graphicFrame>
    </p:spTree>
    <p:extLst>
      <p:ext uri="{BB962C8B-B14F-4D97-AF65-F5344CB8AC3E}">
        <p14:creationId xmlns:p14="http://schemas.microsoft.com/office/powerpoint/2010/main" val="129699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4259440416"/>
              </p:ext>
            </p:extLst>
          </p:nvPr>
        </p:nvGraphicFramePr>
        <p:xfrm>
          <a:off x="188752" y="1594433"/>
          <a:ext cx="8640660" cy="3364992"/>
        </p:xfrm>
        <a:graphic>
          <a:graphicData uri="http://schemas.openxmlformats.org/drawingml/2006/table">
            <a:tbl>
              <a:tblPr firstRow="1" firstCol="1" bandRow="1">
                <a:tableStyleId>{00A15C55-8517-42AA-B614-E9B94910E393}</a:tableStyleId>
              </a:tblPr>
              <a:tblGrid>
                <a:gridCol w="7680121">
                  <a:extLst>
                    <a:ext uri="{9D8B030D-6E8A-4147-A177-3AD203B41FA5}">
                      <a16:colId xmlns:a16="http://schemas.microsoft.com/office/drawing/2014/main" xmlns="" val="1806267388"/>
                    </a:ext>
                  </a:extLst>
                </a:gridCol>
                <a:gridCol w="960539">
                  <a:extLst>
                    <a:ext uri="{9D8B030D-6E8A-4147-A177-3AD203B41FA5}">
                      <a16:colId xmlns:a16="http://schemas.microsoft.com/office/drawing/2014/main" xmlns="" val="2021916784"/>
                    </a:ext>
                  </a:extLst>
                </a:gridCol>
              </a:tblGrid>
              <a:tr h="385370">
                <a:tc>
                  <a:txBody>
                    <a:bodyPr/>
                    <a:lstStyle/>
                    <a:p>
                      <a:pPr algn="r">
                        <a:lnSpc>
                          <a:spcPct val="115000"/>
                        </a:lnSpc>
                        <a:spcAft>
                          <a:spcPts val="0"/>
                        </a:spcAft>
                      </a:pPr>
                      <a:r>
                        <a:rPr lang="ar-IQ" sz="1600">
                          <a:effectLst/>
                        </a:rPr>
                        <a:t>تطبيق مفردات خطة درس التربية الرياضية – الاستمرار في تدريب الفرق الكشفية كل اربعاء -اجراء الامتحان العملي خلال الاسبوع الذي يسبق الامتحانات التحريرية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كانون الثاني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3061998641"/>
                  </a:ext>
                </a:extLst>
              </a:tr>
              <a:tr h="385370">
                <a:tc>
                  <a:txBody>
                    <a:bodyPr/>
                    <a:lstStyle/>
                    <a:p>
                      <a:pPr algn="r">
                        <a:lnSpc>
                          <a:spcPct val="115000"/>
                        </a:lnSpc>
                        <a:spcAft>
                          <a:spcPts val="0"/>
                        </a:spcAft>
                      </a:pPr>
                      <a:r>
                        <a:rPr lang="ar-IQ" sz="1600">
                          <a:effectLst/>
                        </a:rPr>
                        <a:t>تطبيق مفردات خطة درس التربية الرياضية – المشاركة في المخيم الكشفي .</a:t>
                      </a:r>
                      <a:endParaRPr lang="en-US" sz="1400">
                        <a:effectLst/>
                      </a:endParaRPr>
                    </a:p>
                    <a:p>
                      <a:pPr algn="r">
                        <a:lnSpc>
                          <a:spcPct val="115000"/>
                        </a:lnSpc>
                        <a:spcAft>
                          <a:spcPts val="0"/>
                        </a:spcAft>
                      </a:pPr>
                      <a:r>
                        <a:rPr lang="ar-IQ" sz="1600">
                          <a:effectLst/>
                        </a:rPr>
                        <a:t>اقامة سباقات الصفوف للالعاب المنظمة -اقامة معرض للنشرات الجدارية – تدريب الفرقة الكشفية كل يوم اربعاء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شباط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116969522"/>
                  </a:ext>
                </a:extLst>
              </a:tr>
              <a:tr h="385370">
                <a:tc>
                  <a:txBody>
                    <a:bodyPr/>
                    <a:lstStyle/>
                    <a:p>
                      <a:pPr algn="r">
                        <a:lnSpc>
                          <a:spcPct val="115000"/>
                        </a:lnSpc>
                        <a:spcAft>
                          <a:spcPts val="0"/>
                        </a:spcAft>
                      </a:pPr>
                      <a:r>
                        <a:rPr lang="ar-IQ" sz="1600" dirty="0">
                          <a:effectLst/>
                        </a:rPr>
                        <a:t>اقامة مهرجان رياضي وشعبي – تنفيذ مفردات خطة درس التربية الرياضية . </a:t>
                      </a:r>
                      <a:endParaRPr lang="en-US" sz="1400" dirty="0">
                        <a:effectLst/>
                      </a:endParaRPr>
                    </a:p>
                    <a:p>
                      <a:pPr algn="r">
                        <a:lnSpc>
                          <a:spcPct val="115000"/>
                        </a:lnSpc>
                        <a:spcAft>
                          <a:spcPts val="0"/>
                        </a:spcAft>
                      </a:pPr>
                      <a:r>
                        <a:rPr lang="ar-IQ" sz="1600" dirty="0">
                          <a:effectLst/>
                        </a:rPr>
                        <a:t>اجراء الامتحان العملي للفصل الثاني , الامتحان الاول .- الاستمرار في تدريب فريق الساحة والميدان – تدريب الفرقة الكشفية كل يوم </a:t>
                      </a:r>
                      <a:r>
                        <a:rPr lang="ar-IQ" sz="1600" dirty="0" smtClean="0">
                          <a:effectLst/>
                        </a:rPr>
                        <a:t>اربعاء</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اذار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3018144235"/>
                  </a:ext>
                </a:extLst>
              </a:tr>
              <a:tr h="385370">
                <a:tc>
                  <a:txBody>
                    <a:bodyPr/>
                    <a:lstStyle/>
                    <a:p>
                      <a:pPr algn="r" rtl="1">
                        <a:lnSpc>
                          <a:spcPct val="115000"/>
                        </a:lnSpc>
                        <a:spcAft>
                          <a:spcPts val="0"/>
                        </a:spcAft>
                      </a:pPr>
                      <a:r>
                        <a:rPr lang="ar-IQ" sz="1600">
                          <a:effectLst/>
                        </a:rPr>
                        <a:t> المشاركة في المهرجان السنوي لالعاب الساحة والميدان –تطبيق مفردات خطة درس التربية الرياضية –تدريب الفرقة الكشفية في كل يوم اربعاء – اجراء الامتحان العملي الثاني للفصل الثاني .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نيسان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692366602"/>
                  </a:ext>
                </a:extLst>
              </a:tr>
              <a:tr h="513825">
                <a:tc>
                  <a:txBody>
                    <a:bodyPr/>
                    <a:lstStyle/>
                    <a:p>
                      <a:pPr algn="r" rtl="1">
                        <a:lnSpc>
                          <a:spcPct val="115000"/>
                        </a:lnSpc>
                        <a:spcAft>
                          <a:spcPts val="0"/>
                        </a:spcAft>
                      </a:pPr>
                      <a:r>
                        <a:rPr lang="ar-IQ" sz="1600" dirty="0">
                          <a:effectLst/>
                        </a:rPr>
                        <a:t> اجراء عملية تنزيل المواد المستهلكة – اجراء جرد التجهيزات الرياضية وادامتها وحفظها بصورة جيدة – حفظ السجلات الرياضية في مكان امن – اجراء العملي لنهاية السنة وباللجنة مشتركة اذا كان في المدرسة اكثر من مدرس واحد في المدرسة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err="1">
                          <a:effectLst/>
                        </a:rPr>
                        <a:t>مايس</a:t>
                      </a:r>
                      <a:r>
                        <a:rPr lang="ar-IQ" sz="1600"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xmlns="" val="2892597032"/>
                  </a:ext>
                </a:extLst>
              </a:tr>
            </a:tbl>
          </a:graphicData>
        </a:graphic>
      </p:graphicFrame>
    </p:spTree>
    <p:extLst>
      <p:ext uri="{BB962C8B-B14F-4D97-AF65-F5344CB8AC3E}">
        <p14:creationId xmlns:p14="http://schemas.microsoft.com/office/powerpoint/2010/main" val="783339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624098" y="962720"/>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الفصلي (الشهري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2667699" y="1577776"/>
            <a:ext cx="6258813" cy="3416320"/>
          </a:xfrm>
          <a:prstGeom prst="rect">
            <a:avLst/>
          </a:prstGeom>
          <a:solidFill>
            <a:srgbClr val="FF856D"/>
          </a:solidFill>
        </p:spPr>
        <p:txBody>
          <a:bodyPr wrap="square">
            <a:spAutoFit/>
          </a:bodyPr>
          <a:lstStyle/>
          <a:p>
            <a:pPr algn="just" rtl="1"/>
            <a:r>
              <a:rPr lang="ar-IQ" sz="2400" b="1" dirty="0"/>
              <a:t>نعني بالخطة الشهرية توزيع مفردات المنهج للمرحلة الدراسية على اربعة اسابيع وفي مناهج وزارة التربية العراقية تكون مدة المهارة الرياضية المراد تدريس (30) يوما وتحتوي على(8) حصص دراسية وبواقع حصتين اسبوعيا ويتم من خلال كل وحدة تدريس مهارة اساسية يرافقها تمرينات بدنية خاصة للمهارة المراد تدريسها وفي بعض الحالات تضاف مادة الجمناستك او العاب القوى مع مهارة الالعاب الجماعية فتكون خطة الدرس متنوعة وفي هذه الحالة سوف تكون مدة المهارة مع الفعالية لتدريسها يحتاج الى (45) يوما . </a:t>
            </a: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02" y="1581598"/>
            <a:ext cx="2465060" cy="3412497"/>
          </a:xfrm>
          <a:prstGeom prst="rect">
            <a:avLst/>
          </a:prstGeom>
        </p:spPr>
      </p:pic>
    </p:spTree>
    <p:extLst>
      <p:ext uri="{BB962C8B-B14F-4D97-AF65-F5344CB8AC3E}">
        <p14:creationId xmlns:p14="http://schemas.microsoft.com/office/powerpoint/2010/main" val="236130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811242653"/>
              </p:ext>
            </p:extLst>
          </p:nvPr>
        </p:nvGraphicFramePr>
        <p:xfrm>
          <a:off x="0" y="1009534"/>
          <a:ext cx="9143999" cy="4133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rotWithShape="1">
          <a:blip r:embed="rId7">
            <a:extLst>
              <a:ext uri="{28A0092B-C50C-407E-A947-70E740481C1C}">
                <a14:useLocalDpi xmlns:a14="http://schemas.microsoft.com/office/drawing/2010/main" val="0"/>
              </a:ext>
            </a:extLst>
          </a:blip>
          <a:srcRect t="13627" b="12874"/>
          <a:stretch/>
        </p:blipFill>
        <p:spPr>
          <a:xfrm>
            <a:off x="293297" y="2629581"/>
            <a:ext cx="3260045" cy="2233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6237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1132</Words>
  <Application>Microsoft Office PowerPoint</Application>
  <PresentationFormat>On-screen Show (16:9)</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التخطيط في التربية البدنية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2025-08-11T13:18:38Z</dcterms:modified>
</cp:coreProperties>
</file>