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34" r:id="rId1"/>
  </p:sldMasterIdLst>
  <p:sldIdLst>
    <p:sldId id="256" r:id="rId2"/>
    <p:sldId id="268" r:id="rId3"/>
    <p:sldId id="269" r:id="rId4"/>
    <p:sldId id="270"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53" d="100"/>
          <a:sy n="53" d="100"/>
        </p:scale>
        <p:origin x="-11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12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030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3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068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301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55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181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37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101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8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00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734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56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26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7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59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8/11/2025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605343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C1BDA72-4657-3F7A-30A8-DD995EB80256}"/>
              </a:ext>
            </a:extLst>
          </p:cNvPr>
          <p:cNvSpPr>
            <a:spLocks noGrp="1"/>
          </p:cNvSpPr>
          <p:nvPr>
            <p:ph type="ctrTitle"/>
          </p:nvPr>
        </p:nvSpPr>
        <p:spPr>
          <a:xfrm>
            <a:off x="1004047" y="285932"/>
            <a:ext cx="10761233" cy="1865598"/>
          </a:xfrm>
        </p:spPr>
        <p:txBody>
          <a:bodyPr>
            <a:noAutofit/>
          </a:bodyPr>
          <a:lstStyle/>
          <a:p>
            <a:pPr algn="ctr"/>
            <a:r>
              <a:rPr lang="ar-IQ" sz="4400" b="1" dirty="0" smtClean="0">
                <a:solidFill>
                  <a:schemeClr val="tx1">
                    <a:lumMod val="95000"/>
                  </a:schemeClr>
                </a:solidFill>
              </a:rPr>
              <a:t>دور المدرس الأساس في التربية العملية </a:t>
            </a:r>
            <a:endParaRPr lang="x-none" sz="4400" b="1" dirty="0">
              <a:solidFill>
                <a:schemeClr val="tx1">
                  <a:lumMod val="95000"/>
                </a:schemeClr>
              </a:solidFill>
            </a:endParaRPr>
          </a:p>
        </p:txBody>
      </p:sp>
      <p:sp>
        <p:nvSpPr>
          <p:cNvPr id="6" name="عنوان فرعي 5">
            <a:extLst>
              <a:ext uri="{FF2B5EF4-FFF2-40B4-BE49-F238E27FC236}">
                <a16:creationId xmlns:a16="http://schemas.microsoft.com/office/drawing/2014/main" xmlns="" id="{99ED0EF2-DBFF-FA5F-ECFB-0F793E26F305}"/>
              </a:ext>
            </a:extLst>
          </p:cNvPr>
          <p:cNvSpPr>
            <a:spLocks noGrp="1"/>
          </p:cNvSpPr>
          <p:nvPr>
            <p:ph type="subTitle" idx="1"/>
          </p:nvPr>
        </p:nvSpPr>
        <p:spPr>
          <a:xfrm>
            <a:off x="4177553" y="2402541"/>
            <a:ext cx="5803060" cy="4211619"/>
          </a:xfrm>
        </p:spPr>
        <p:txBody>
          <a:bodyPr>
            <a:noAutofit/>
          </a:bodyPr>
          <a:lstStyle/>
          <a:p>
            <a:pPr algn="ctr"/>
            <a:r>
              <a:rPr lang="ar-SA" sz="4400" b="1" dirty="0"/>
              <a:t>اعداد </a:t>
            </a:r>
            <a:endParaRPr lang="ar-SA" sz="4400" b="1" dirty="0">
              <a:solidFill>
                <a:schemeClr val="tx1"/>
              </a:solidFill>
            </a:endParaRPr>
          </a:p>
          <a:p>
            <a:pPr algn="ctr"/>
            <a:r>
              <a:rPr lang="ar-SA" sz="4400" b="1" dirty="0">
                <a:solidFill>
                  <a:schemeClr val="tx1"/>
                </a:solidFill>
              </a:rPr>
              <a:t>أ.د نجلاء عباس </a:t>
            </a:r>
            <a:r>
              <a:rPr lang="ar-SA" sz="4400" b="1" dirty="0" smtClean="0">
                <a:solidFill>
                  <a:schemeClr val="tx1"/>
                </a:solidFill>
              </a:rPr>
              <a:t>الزهيري</a:t>
            </a:r>
            <a:endParaRPr lang="ar-IQ" sz="4400" b="1" dirty="0" smtClean="0">
              <a:solidFill>
                <a:schemeClr val="tx1"/>
              </a:solidFill>
            </a:endParaRPr>
          </a:p>
          <a:p>
            <a:pPr algn="ctr"/>
            <a:r>
              <a:rPr lang="ar-IQ" sz="4400" b="1" dirty="0" smtClean="0">
                <a:solidFill>
                  <a:schemeClr val="tx1"/>
                </a:solidFill>
              </a:rPr>
              <a:t>أ.د </a:t>
            </a:r>
            <a:r>
              <a:rPr lang="ar-IQ" sz="4400" b="1" dirty="0" smtClean="0">
                <a:solidFill>
                  <a:schemeClr val="tx1"/>
                </a:solidFill>
              </a:rPr>
              <a:t>اقبال عبد الحسين </a:t>
            </a:r>
            <a:endParaRPr lang="ar-IQ" sz="4400" b="1" dirty="0" smtClean="0">
              <a:solidFill>
                <a:schemeClr val="tx1"/>
              </a:solidFill>
            </a:endParaRPr>
          </a:p>
          <a:p>
            <a:pPr algn="ctr"/>
            <a:r>
              <a:rPr lang="ar-IQ" sz="4400" b="1" smtClean="0">
                <a:solidFill>
                  <a:schemeClr val="tx1"/>
                </a:solidFill>
              </a:rPr>
              <a:t>أ.م .د ميساء نديم احمد </a:t>
            </a:r>
            <a:endParaRPr lang="x-none" sz="4400" b="1" dirty="0">
              <a:solidFill>
                <a:schemeClr val="tx1"/>
              </a:solidFill>
            </a:endParaRPr>
          </a:p>
        </p:txBody>
      </p:sp>
    </p:spTree>
    <p:extLst>
      <p:ext uri="{BB962C8B-B14F-4D97-AF65-F5344CB8AC3E}">
        <p14:creationId xmlns:p14="http://schemas.microsoft.com/office/powerpoint/2010/main" val="168904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المدرس الأساس في التربية العملية </a:t>
            </a:r>
            <a:endParaRPr lang="en-US" dirty="0"/>
          </a:p>
        </p:txBody>
      </p:sp>
      <p:sp>
        <p:nvSpPr>
          <p:cNvPr id="3" name="عنصر نائب للمحتوى 2"/>
          <p:cNvSpPr>
            <a:spLocks noGrp="1"/>
          </p:cNvSpPr>
          <p:nvPr>
            <p:ph idx="1"/>
          </p:nvPr>
        </p:nvSpPr>
        <p:spPr>
          <a:xfrm>
            <a:off x="335280" y="1402080"/>
            <a:ext cx="11353800" cy="4846319"/>
          </a:xfrm>
        </p:spPr>
        <p:txBody>
          <a:bodyPr>
            <a:normAutofit/>
          </a:bodyPr>
          <a:lstStyle/>
          <a:p>
            <a:pPr algn="r"/>
            <a:r>
              <a:rPr lang="ar-IQ" sz="2400" b="1" dirty="0" err="1" smtClean="0"/>
              <a:t>مالمقصود</a:t>
            </a:r>
            <a:r>
              <a:rPr lang="ar-IQ" sz="2400" b="1" dirty="0" smtClean="0"/>
              <a:t> بالمدرس الأساس </a:t>
            </a:r>
          </a:p>
          <a:p>
            <a:pPr algn="r"/>
            <a:r>
              <a:rPr lang="ar-IQ" sz="2400" b="1" dirty="0" smtClean="0"/>
              <a:t>يقصد بالمدرس الأساس هو مدرس مادة التربية البدنية الأساسي الموجود أصلا في المدرسة </a:t>
            </a:r>
          </a:p>
          <a:p>
            <a:pPr algn="r"/>
            <a:r>
              <a:rPr lang="ar-IQ" sz="2400" b="1" dirty="0" smtClean="0"/>
              <a:t>ولهذا المدرس دور واضح وكبير ومؤثر جدا في عملية التطبيق الميداني فهو اول شخص سيرافق المطبق منذ اليوم الأول لعملية التطبيق الميداني وحتى اليوم الأخير </a:t>
            </a:r>
          </a:p>
          <a:p>
            <a:pPr algn="r"/>
            <a:r>
              <a:rPr lang="ar-IQ" sz="2400" b="1" dirty="0" smtClean="0"/>
              <a:t>دعونا أولا نعرف التطبيق الميداني بتعريف بسيط للتعرف على هذا المفهوم</a:t>
            </a:r>
          </a:p>
          <a:p>
            <a:pPr algn="r"/>
            <a:r>
              <a:rPr lang="ar-IQ" sz="2400" b="1" dirty="0" smtClean="0"/>
              <a:t>التطبيق الميداني او ما يعرف بالتربية العملية  هي فترة يمارس فيها الطالب المعلم او ما يعرف بالمطبق التدريس الفعلي وكل الأنشطة المرتبطة بتدريب طلاب المرحلة الرابعة في كلية التربية البدنية وعلوم الرياضة عمليا على مهنة التدريس وتحت اشراف أعضاء هيئة التدريس ولمدة 45 يوم متتالية ينقطع فيها الطلبة عن الكلية ليباشروا في مدارس معينة يتحمل الطالب المطبق اثناءها </a:t>
            </a:r>
            <a:r>
              <a:rPr lang="ar-IQ" sz="2400" b="1" dirty="0" err="1" smtClean="0"/>
              <a:t>مسؤلية</a:t>
            </a:r>
            <a:r>
              <a:rPr lang="ar-IQ" sz="2400" b="1" dirty="0" smtClean="0"/>
              <a:t> تتزايد تدريجيا لتدريس وتوجيه المتعلمين تتيح له خبرة مباشرة داخل المدرسة وخارجها ومع هيئة التدريس بالمدرسة والمشرف على الطالب </a:t>
            </a:r>
            <a:endParaRPr lang="en-US" sz="2400" b="1" dirty="0"/>
          </a:p>
        </p:txBody>
      </p:sp>
    </p:spTree>
    <p:extLst>
      <p:ext uri="{BB962C8B-B14F-4D97-AF65-F5344CB8AC3E}">
        <p14:creationId xmlns:p14="http://schemas.microsoft.com/office/powerpoint/2010/main" val="35209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5920" y="411480"/>
            <a:ext cx="8837613" cy="822960"/>
          </a:xfrm>
        </p:spPr>
        <p:txBody>
          <a:bodyPr/>
          <a:lstStyle/>
          <a:p>
            <a:r>
              <a:rPr lang="ar-IQ" dirty="0" smtClean="0"/>
              <a:t>دور المدرس الأساسي في التربية العملية </a:t>
            </a:r>
            <a:endParaRPr lang="en-US" dirty="0"/>
          </a:p>
        </p:txBody>
      </p:sp>
      <p:sp>
        <p:nvSpPr>
          <p:cNvPr id="3" name="عنصر نائب للنص 2"/>
          <p:cNvSpPr>
            <a:spLocks noGrp="1"/>
          </p:cNvSpPr>
          <p:nvPr>
            <p:ph type="body" sz="half" idx="2"/>
          </p:nvPr>
        </p:nvSpPr>
        <p:spPr>
          <a:xfrm>
            <a:off x="868680" y="1844040"/>
            <a:ext cx="11155680" cy="4724400"/>
          </a:xfrm>
        </p:spPr>
        <p:txBody>
          <a:bodyPr>
            <a:normAutofit/>
          </a:bodyPr>
          <a:lstStyle/>
          <a:p>
            <a:pPr algn="r"/>
            <a:r>
              <a:rPr lang="ar-IQ" sz="2800" b="1" dirty="0" smtClean="0"/>
              <a:t>المدرس الأساسي وهو مدرس التربية البدنية في المدرسة التي يطبق فيها الطالب المعلم وهو من يقدم يد العون والمساعدة والاشراف الى جانب التدريسي المشرف الذي ينسب من قبل الكلية فيتابع الدروس ويعطي الملاحظات وعليه ان يكون قدوة حسنة للطالب المطبق حيث  يجب  ان </a:t>
            </a:r>
            <a:r>
              <a:rPr lang="ar-IQ" sz="2800" b="1" dirty="0" err="1" smtClean="0"/>
              <a:t>ياثر</a:t>
            </a:r>
            <a:r>
              <a:rPr lang="ar-IQ" sz="2800" b="1" dirty="0" smtClean="0"/>
              <a:t> </a:t>
            </a:r>
            <a:r>
              <a:rPr lang="ar-IQ" sz="2800" b="1" dirty="0" err="1" smtClean="0"/>
              <a:t>تاثيرا</a:t>
            </a:r>
            <a:r>
              <a:rPr lang="ar-IQ" sz="2800" b="1" dirty="0" smtClean="0"/>
              <a:t> إيجابيا على الطالب المطبق ويمنحه من خبراته في مجال تخصصه وينمي عنده ميول إيجابية نحو مهنة التدريس كما يجب عليه ان </a:t>
            </a:r>
            <a:r>
              <a:rPr lang="ar-IQ" sz="2800" b="1" dirty="0" err="1" smtClean="0"/>
              <a:t>لايعتقد</a:t>
            </a:r>
            <a:r>
              <a:rPr lang="ar-IQ" sz="2800" b="1" dirty="0" smtClean="0"/>
              <a:t> ان </a:t>
            </a:r>
            <a:r>
              <a:rPr lang="ar-IQ" sz="2800" b="1" dirty="0" err="1" smtClean="0"/>
              <a:t>وجودالطالب</a:t>
            </a:r>
            <a:r>
              <a:rPr lang="ar-IQ" sz="2800" b="1" dirty="0" smtClean="0"/>
              <a:t> المطبق يعني انتهاء مهامه وترك دروسه بل بالعكس يجب عليه ان يكون قريبا من المطبق يرشده ويساعده ويقوم الأداء اذا كان بحاجه الى تقويم وتعديل  </a:t>
            </a:r>
            <a:endParaRPr lang="en-US" sz="2800" b="1" dirty="0"/>
          </a:p>
        </p:txBody>
      </p:sp>
    </p:spTree>
    <p:extLst>
      <p:ext uri="{BB962C8B-B14F-4D97-AF65-F5344CB8AC3E}">
        <p14:creationId xmlns:p14="http://schemas.microsoft.com/office/powerpoint/2010/main" val="297899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6760" y="335280"/>
            <a:ext cx="10148253" cy="594360"/>
          </a:xfrm>
        </p:spPr>
        <p:txBody>
          <a:bodyPr/>
          <a:lstStyle/>
          <a:p>
            <a:pPr algn="r"/>
            <a:r>
              <a:rPr lang="ar-IQ" sz="3200" dirty="0" smtClean="0"/>
              <a:t>اهم مهام المدرس الأساسي في المدرسة خلال فترة التطبيق الميداني </a:t>
            </a:r>
            <a:endParaRPr lang="en-US" sz="3200" dirty="0"/>
          </a:p>
        </p:txBody>
      </p:sp>
      <p:sp>
        <p:nvSpPr>
          <p:cNvPr id="3" name="عنصر نائب للنص 2"/>
          <p:cNvSpPr>
            <a:spLocks noGrp="1"/>
          </p:cNvSpPr>
          <p:nvPr>
            <p:ph type="body" sz="half" idx="2"/>
          </p:nvPr>
        </p:nvSpPr>
        <p:spPr>
          <a:xfrm>
            <a:off x="289560" y="1325880"/>
            <a:ext cx="11475720" cy="5212080"/>
          </a:xfrm>
        </p:spPr>
        <p:txBody>
          <a:bodyPr>
            <a:noAutofit/>
          </a:bodyPr>
          <a:lstStyle/>
          <a:p>
            <a:pPr algn="r"/>
            <a:r>
              <a:rPr lang="ar-IQ" sz="2800" b="1" dirty="0" smtClean="0"/>
              <a:t>سنحدد اهم مهام المدرس الأساسي المتعاون وهي كما يلي :-</a:t>
            </a:r>
          </a:p>
          <a:p>
            <a:pPr algn="r"/>
            <a:r>
              <a:rPr lang="ar-IQ" sz="2800" b="1" dirty="0" smtClean="0"/>
              <a:t>1-تعريف الطالب المطبق بالبيئة المدرسية وامكاناتها من ملاعب وأجهزة وأدوات وملاعب رياضية </a:t>
            </a:r>
          </a:p>
          <a:p>
            <a:pPr algn="r"/>
            <a:r>
              <a:rPr lang="ar-IQ" sz="2800" b="1" dirty="0" smtClean="0"/>
              <a:t>2-تعريف الطالب المطبق بالنظام المدرسي اليومي ( وقوف الطلاب في ساحة المدرسة والأنشطة الرياضية الداخلية والخارجية </a:t>
            </a:r>
          </a:p>
          <a:p>
            <a:pPr algn="r"/>
            <a:r>
              <a:rPr lang="ar-IQ" sz="2800" b="1" dirty="0" smtClean="0"/>
              <a:t>3- تعريف الطالب المطبق بالطلاب الين سيقوم بتدريسهم من حيث اهتماماتهم وحاجاتهم العامة وتعريف الطلاب به </a:t>
            </a:r>
          </a:p>
          <a:p>
            <a:pPr algn="r"/>
            <a:r>
              <a:rPr lang="ar-IQ" sz="2800" b="1" dirty="0" smtClean="0"/>
              <a:t>4- مساعدة الطالب المطبق على القيام بالعملية التعليمية من خلال مساعدته في التخطيط للدروس اليومية وكيفية تنفيذها ومساعدته على تنفيذ مراسيم رفع العلم والقيام بنشاط مميز </a:t>
            </a:r>
          </a:p>
          <a:p>
            <a:pPr algn="r"/>
            <a:r>
              <a:rPr lang="ar-IQ" sz="2800" b="1" dirty="0" smtClean="0"/>
              <a:t>5- حضور بعض الدروس للطالب المطبق وتدوين اهم الملاحظات ونواحي القوة والضعف والجلوس مع المشرف  للعمل على تداركها وتحسينها  </a:t>
            </a:r>
          </a:p>
        </p:txBody>
      </p:sp>
    </p:spTree>
    <p:extLst>
      <p:ext uri="{BB962C8B-B14F-4D97-AF65-F5344CB8AC3E}">
        <p14:creationId xmlns:p14="http://schemas.microsoft.com/office/powerpoint/2010/main" val="426575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690655-752C-5781-AB19-DA4821488227}"/>
              </a:ext>
            </a:extLst>
          </p:cNvPr>
          <p:cNvSpPr>
            <a:spLocks noGrp="1"/>
          </p:cNvSpPr>
          <p:nvPr>
            <p:ph type="title"/>
          </p:nvPr>
        </p:nvSpPr>
        <p:spPr/>
        <p:txBody>
          <a:bodyPr/>
          <a:lstStyle/>
          <a:p>
            <a:r>
              <a:rPr lang="ar-SA" dirty="0"/>
              <a:t>شكرا لحسن الاصغاء </a:t>
            </a:r>
            <a:endParaRPr lang="x-none" dirty="0"/>
          </a:p>
        </p:txBody>
      </p:sp>
      <p:pic>
        <p:nvPicPr>
          <p:cNvPr id="4" name="صورة 4">
            <a:extLst>
              <a:ext uri="{FF2B5EF4-FFF2-40B4-BE49-F238E27FC236}">
                <a16:creationId xmlns:a16="http://schemas.microsoft.com/office/drawing/2014/main" xmlns="" id="{67787A2A-E12F-546E-C61D-8043CFF3DB2B}"/>
              </a:ext>
            </a:extLst>
          </p:cNvPr>
          <p:cNvPicPr>
            <a:picLocks noGrp="1" noChangeAspect="1"/>
          </p:cNvPicPr>
          <p:nvPr>
            <p:ph idx="1"/>
          </p:nvPr>
        </p:nvPicPr>
        <p:blipFill>
          <a:blip r:embed="rId2"/>
          <a:stretch>
            <a:fillRect/>
          </a:stretch>
        </p:blipFill>
        <p:spPr>
          <a:xfrm>
            <a:off x="3479007" y="2052638"/>
            <a:ext cx="4195762" cy="4195762"/>
          </a:xfrm>
        </p:spPr>
      </p:pic>
    </p:spTree>
    <p:extLst>
      <p:ext uri="{BB962C8B-B14F-4D97-AF65-F5344CB8AC3E}">
        <p14:creationId xmlns:p14="http://schemas.microsoft.com/office/powerpoint/2010/main" val="846360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900</TotalTime>
  <Words>368</Words>
  <Application>Microsoft Office PowerPoint</Application>
  <PresentationFormat>Custom</PresentationFormat>
  <Paragraphs>21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أيون</vt:lpstr>
      <vt:lpstr>دور المدرس الأساس في التربية العملية </vt:lpstr>
      <vt:lpstr>المدرس الأساس في التربية العملية </vt:lpstr>
      <vt:lpstr>دور المدرس الأساسي في التربية العملية </vt:lpstr>
      <vt:lpstr>اهم مهام المدرس الأساسي في المدرسة خلال فترة التطبيق الميداني </vt:lpstr>
      <vt:lpstr>شكرا لحسن الاصغاء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مدخل الى علم طرائق التدريس </dc:title>
  <dc:creator>dr.najlaa abas</dc:creator>
  <cp:lastModifiedBy>52</cp:lastModifiedBy>
  <cp:revision>45</cp:revision>
  <dcterms:created xsi:type="dcterms:W3CDTF">2022-09-01T19:18:03Z</dcterms:created>
  <dcterms:modified xsi:type="dcterms:W3CDTF">2025-08-11T12:59:21Z</dcterms:modified>
</cp:coreProperties>
</file>