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autoCompressPictures="0">
  <p:sldMasterIdLst>
    <p:sldMasterId id="2147483648" r:id="rId1"/>
  </p:sldMasterIdLst>
  <p:sldIdLst>
    <p:sldId id="256" r:id="rId2"/>
    <p:sldId id="268" r:id="rId3"/>
    <p:sldId id="269" r:id="rId4"/>
    <p:sldId id="270" r:id="rId5"/>
    <p:sldId id="271" r:id="rId6"/>
    <p:sldId id="272" r:id="rId7"/>
    <p:sldId id="273" r:id="rId8"/>
    <p:sldId id="267"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p:scale>
          <a:sx n="72" d="100"/>
          <a:sy n="72" d="100"/>
        </p:scale>
        <p:origin x="-552"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الفرعي للشكل الرئيسي</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r">
              <a:defRPr sz="2400" b="0"/>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r">
              <a:defRPr sz="32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r">
              <a:defRPr sz="3200" b="0" cap="none">
                <a:solidFill>
                  <a:schemeClr val="tx1"/>
                </a:solidFill>
              </a:defRPr>
            </a:lvl1pPr>
          </a:lstStyle>
          <a:p>
            <a:r>
              <a:rPr lang="ar-SA"/>
              <a:t>انقر لتحرير نمط عنوان الشكل الرئيسي</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r">
              <a:defRPr sz="32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r">
              <a:defRPr sz="3200" b="0" cap="none">
                <a:solidFill>
                  <a:schemeClr val="tx1"/>
                </a:solidFill>
              </a:defRPr>
            </a:lvl1pPr>
          </a:lstStyle>
          <a:p>
            <a:r>
              <a:rPr lang="ar-SA"/>
              <a:t>انقر لتحرير نمط عنوان الشكل الرئيسي</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ar-SA"/>
              <a:t>انقر لتحرير أنماط نص الشكل الرئيسي</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ar-SA"/>
              <a:t>انقر لتحرير نمط عنوان الشكل الرئيسي</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ar-SA"/>
              <a:t>انقر لتحرير أنماط نص الشكل الرئيسي</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ar-SA"/>
              <a:t>انقر لتحرير نمط عنوان الشكل الرئيسي</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idx="1"/>
          </p:nvPr>
        </p:nvSpPr>
        <p:spPr/>
        <p:txBody>
          <a:bodyPr anchor="ct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r">
              <a:defRPr sz="4000" b="0" cap="all"/>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r">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r">
              <a:defRPr sz="2400" b="0"/>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r">
              <a:defRPr sz="2800" b="0"/>
            </a:lvl1pPr>
          </a:lstStyle>
          <a:p>
            <a:r>
              <a:rPr lang="ar-SA"/>
              <a:t>انقر لتحرير نمط عنوان الشكل الرئيسي</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8/11/2025</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r"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r" defTabSz="457200" rtl="1"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r" defTabSz="457200" rtl="1"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FC1BDA72-4657-3F7A-30A8-DD995EB80256}"/>
              </a:ext>
            </a:extLst>
          </p:cNvPr>
          <p:cNvSpPr>
            <a:spLocks noGrp="1"/>
          </p:cNvSpPr>
          <p:nvPr>
            <p:ph type="ctrTitle"/>
          </p:nvPr>
        </p:nvSpPr>
        <p:spPr>
          <a:xfrm>
            <a:off x="6806252" y="453572"/>
            <a:ext cx="4577365" cy="1812550"/>
          </a:xfrm>
        </p:spPr>
        <p:txBody>
          <a:bodyPr>
            <a:noAutofit/>
          </a:bodyPr>
          <a:lstStyle/>
          <a:p>
            <a:r>
              <a:rPr lang="ar-IQ" sz="4400" b="1" dirty="0" smtClean="0"/>
              <a:t>تدريس الفئات الخاصة </a:t>
            </a:r>
            <a:endParaRPr lang="x-none" sz="4400" b="1" dirty="0"/>
          </a:p>
        </p:txBody>
      </p:sp>
      <p:pic>
        <p:nvPicPr>
          <p:cNvPr id="4" name="صورة 4">
            <a:extLst>
              <a:ext uri="{FF2B5EF4-FFF2-40B4-BE49-F238E27FC236}">
                <a16:creationId xmlns:a16="http://schemas.microsoft.com/office/drawing/2014/main" xmlns="" id="{471D8D51-D253-F6BA-5613-15DD5A6E3829}"/>
              </a:ext>
            </a:extLst>
          </p:cNvPr>
          <p:cNvPicPr>
            <a:picLocks noChangeAspect="1"/>
          </p:cNvPicPr>
          <p:nvPr/>
        </p:nvPicPr>
        <p:blipFill>
          <a:blip r:embed="rId2"/>
          <a:stretch>
            <a:fillRect/>
          </a:stretch>
        </p:blipFill>
        <p:spPr>
          <a:xfrm flipH="1">
            <a:off x="0" y="559588"/>
            <a:ext cx="5951718" cy="5543414"/>
          </a:xfrm>
          <a:prstGeom prst="rect">
            <a:avLst/>
          </a:prstGeom>
        </p:spPr>
      </p:pic>
      <p:sp>
        <p:nvSpPr>
          <p:cNvPr id="6" name="عنوان فرعي 5">
            <a:extLst>
              <a:ext uri="{FF2B5EF4-FFF2-40B4-BE49-F238E27FC236}">
                <a16:creationId xmlns:a16="http://schemas.microsoft.com/office/drawing/2014/main" xmlns="" id="{99ED0EF2-DBFF-FA5F-ECFB-0F793E26F305}"/>
              </a:ext>
            </a:extLst>
          </p:cNvPr>
          <p:cNvSpPr>
            <a:spLocks noGrp="1"/>
          </p:cNvSpPr>
          <p:nvPr>
            <p:ph type="subTitle" idx="1"/>
          </p:nvPr>
        </p:nvSpPr>
        <p:spPr>
          <a:xfrm>
            <a:off x="3909390" y="2411896"/>
            <a:ext cx="7368210" cy="3379303"/>
          </a:xfrm>
        </p:spPr>
        <p:txBody>
          <a:bodyPr>
            <a:noAutofit/>
          </a:bodyPr>
          <a:lstStyle/>
          <a:p>
            <a:r>
              <a:rPr lang="ar-IQ" sz="4400" b="1" dirty="0" smtClean="0"/>
              <a:t>           </a:t>
            </a:r>
            <a:r>
              <a:rPr lang="ar-SA" sz="4400" b="1" dirty="0" smtClean="0"/>
              <a:t>اعداد </a:t>
            </a:r>
            <a:endParaRPr lang="ar-SA" sz="4400" b="1" dirty="0"/>
          </a:p>
          <a:p>
            <a:r>
              <a:rPr lang="ar-SA" sz="4400" b="1" dirty="0"/>
              <a:t>أ.د نجلاء عباس </a:t>
            </a:r>
            <a:r>
              <a:rPr lang="ar-SA" sz="4400" b="1" dirty="0" smtClean="0"/>
              <a:t>الزهيري</a:t>
            </a:r>
            <a:endParaRPr lang="ar-IQ" sz="4400" b="1" dirty="0" smtClean="0"/>
          </a:p>
          <a:p>
            <a:r>
              <a:rPr lang="ar-IQ" sz="4400" b="1" dirty="0" smtClean="0"/>
              <a:t>أ.د </a:t>
            </a:r>
            <a:r>
              <a:rPr lang="ar-IQ" sz="4400" b="1" dirty="0" smtClean="0"/>
              <a:t>اقبال عبد </a:t>
            </a:r>
            <a:r>
              <a:rPr lang="ar-IQ" sz="4400" b="1" dirty="0" smtClean="0"/>
              <a:t>الحسين</a:t>
            </a:r>
          </a:p>
          <a:p>
            <a:r>
              <a:rPr lang="ar-IQ" sz="4400" b="1" smtClean="0"/>
              <a:t>أ.م.د ميساء نديم احمد </a:t>
            </a:r>
            <a:r>
              <a:rPr lang="ar-IQ" sz="4400" b="1" smtClean="0"/>
              <a:t> </a:t>
            </a:r>
            <a:endParaRPr lang="x-none" sz="4400" b="1" dirty="0"/>
          </a:p>
        </p:txBody>
      </p:sp>
    </p:spTree>
    <p:extLst>
      <p:ext uri="{BB962C8B-B14F-4D97-AF65-F5344CB8AC3E}">
        <p14:creationId xmlns:p14="http://schemas.microsoft.com/office/powerpoint/2010/main" val="1689045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5801" y="609601"/>
            <a:ext cx="11109959" cy="914400"/>
          </a:xfrm>
        </p:spPr>
        <p:txBody>
          <a:bodyPr/>
          <a:lstStyle/>
          <a:p>
            <a:r>
              <a:rPr lang="ar-IQ" dirty="0" smtClean="0"/>
              <a:t>التربية الخاصة مفهومها وأهدافها </a:t>
            </a:r>
            <a:endParaRPr lang="en-US" dirty="0"/>
          </a:p>
        </p:txBody>
      </p:sp>
      <p:sp>
        <p:nvSpPr>
          <p:cNvPr id="3" name="عنصر نائب للمحتوى 2"/>
          <p:cNvSpPr>
            <a:spLocks noGrp="1"/>
          </p:cNvSpPr>
          <p:nvPr>
            <p:ph idx="1"/>
          </p:nvPr>
        </p:nvSpPr>
        <p:spPr>
          <a:xfrm>
            <a:off x="685801" y="1341121"/>
            <a:ext cx="11109959" cy="4450080"/>
          </a:xfrm>
        </p:spPr>
        <p:txBody>
          <a:bodyPr>
            <a:normAutofit/>
          </a:bodyPr>
          <a:lstStyle/>
          <a:p>
            <a:r>
              <a:rPr lang="ar-IQ" sz="2400" dirty="0" smtClean="0"/>
              <a:t>تحتل التربية الخاصة في الوقت الراهن مكانة كبيرة نتيجة اهتمام الباحثين والعلماء في مجال علم النفس والتربية والتعليم بالأطفال الغير عاديين والغير طبيعيين نظرا لتزايد هذه الفئة في المجتمع ويمكننا القول ان موضوع الأطفال غير الاسوياء قد اصبح من الأولويات المهمة في سياسات الدول التربوية حيث واجه ميدان التربية الخاصة الكثير من التحديات حتى نما وتطور بسرعة واصبح يحتل مكانا بارزا في ميادين العملية التربوية في جميع بلدان العالم  وفي بداية درسنا لهذا اليوم لابد من الإشارة الى تعريف الفرق بين التربية العامة والتربية الخاصة حيث تعرف التربية العامة على انها :-التربية التي تهتم </a:t>
            </a:r>
            <a:r>
              <a:rPr lang="ar-IQ" sz="2400" dirty="0" err="1" smtClean="0"/>
              <a:t>بالافراد</a:t>
            </a:r>
            <a:r>
              <a:rPr lang="ar-IQ" sz="2400" dirty="0" smtClean="0"/>
              <a:t> العاديين وتتبنى منهجا موحدا في كل فئة عمرية او صف دراسي  بالإضافة الى طرق </a:t>
            </a:r>
            <a:r>
              <a:rPr lang="ar-IQ" sz="2400" dirty="0" err="1" smtClean="0"/>
              <a:t>التدري</a:t>
            </a:r>
            <a:r>
              <a:rPr lang="ar-IQ" sz="2400" dirty="0" smtClean="0"/>
              <a:t> الجمعية في تدريس الأطفال العاديين في المراحل العمرية المختلفة وتستخدم وسائل تعليمية عامة في المواد المتنوعة </a:t>
            </a:r>
          </a:p>
          <a:p>
            <a:r>
              <a:rPr lang="ar-IQ" sz="2400" dirty="0" smtClean="0"/>
              <a:t>اما التربية الخاصة فتعرف على انها مجموعة من البرامج التربوية المتخصصة والمصممة بشكل خاص لمواجهة حاجات الافراد المعاقين والتي </a:t>
            </a:r>
            <a:r>
              <a:rPr lang="ar-IQ" sz="2400" dirty="0" err="1" smtClean="0"/>
              <a:t>لايستطيع</a:t>
            </a:r>
            <a:r>
              <a:rPr lang="ar-IQ" sz="2400" dirty="0" smtClean="0"/>
              <a:t> معلم الصف العادي تقديمها وذلك من اجل مساعدتهم على تنمية قدراتهم الى اقصى حد ممكن وتحقيق ذواتهم ومساعدتهم على التكيف  </a:t>
            </a:r>
            <a:endParaRPr lang="en-US" sz="2400" dirty="0"/>
          </a:p>
        </p:txBody>
      </p:sp>
    </p:spTree>
    <p:extLst>
      <p:ext uri="{BB962C8B-B14F-4D97-AF65-F5344CB8AC3E}">
        <p14:creationId xmlns:p14="http://schemas.microsoft.com/office/powerpoint/2010/main" val="2065595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5801" y="609601"/>
            <a:ext cx="11064239" cy="441960"/>
          </a:xfrm>
        </p:spPr>
        <p:txBody>
          <a:bodyPr>
            <a:normAutofit fontScale="90000"/>
          </a:bodyPr>
          <a:lstStyle/>
          <a:p>
            <a:r>
              <a:rPr lang="ar-IQ" dirty="0" smtClean="0"/>
              <a:t>اهداف التربية الخاصة </a:t>
            </a:r>
            <a:endParaRPr lang="en-US" dirty="0"/>
          </a:p>
        </p:txBody>
      </p:sp>
      <p:sp>
        <p:nvSpPr>
          <p:cNvPr id="3" name="عنصر نائب للمحتوى 2"/>
          <p:cNvSpPr>
            <a:spLocks noGrp="1"/>
          </p:cNvSpPr>
          <p:nvPr>
            <p:ph idx="1"/>
          </p:nvPr>
        </p:nvSpPr>
        <p:spPr>
          <a:xfrm>
            <a:off x="685801" y="1051561"/>
            <a:ext cx="11231879" cy="4739639"/>
          </a:xfrm>
        </p:spPr>
        <p:txBody>
          <a:bodyPr/>
          <a:lstStyle/>
          <a:p>
            <a:r>
              <a:rPr lang="ar-IQ" sz="2400" dirty="0" smtClean="0"/>
              <a:t>التعرف الى الأطفال الغير عاديين وذلك من خلال أدوات القياس والتشخيص المناسبة لكل فئة من فئات التربية الخاصة </a:t>
            </a:r>
          </a:p>
          <a:p>
            <a:r>
              <a:rPr lang="ar-IQ" sz="2400" dirty="0" smtClean="0"/>
              <a:t>اعداد برامج تعليمية لكل فئة من فئات التربية الخاصة </a:t>
            </a:r>
          </a:p>
          <a:p>
            <a:r>
              <a:rPr lang="ar-IQ" sz="2400" dirty="0" smtClean="0"/>
              <a:t>اعداد طرائق تدريس لكل فئة من فئات التربية الخاصة وذلك لتحقيق اهداف البرامج التربوية على أساس الخطة التربوية الفردية </a:t>
            </a:r>
          </a:p>
          <a:p>
            <a:r>
              <a:rPr lang="ar-IQ" sz="2400" dirty="0" smtClean="0"/>
              <a:t>اعدد برامج الوقاية من الإعاقة بشكل عام </a:t>
            </a:r>
          </a:p>
          <a:p>
            <a:r>
              <a:rPr lang="ar-IQ" sz="2400" dirty="0" smtClean="0"/>
              <a:t>مراعاة الفروق الفردية بين الطلاب وذلك بحسن توجيههم ومساعدتهم على النمو وفق قدراتهم واستعداداتهم وميولهم </a:t>
            </a:r>
          </a:p>
          <a:p>
            <a:r>
              <a:rPr lang="ar-IQ" sz="2400" dirty="0" smtClean="0"/>
              <a:t>تهيئة وسائل البحث العلمي للاستفادة من قدرات الموهوبين وتوجيهها بالشكل الصحيح </a:t>
            </a:r>
          </a:p>
          <a:p>
            <a:endParaRPr lang="en-US" dirty="0"/>
          </a:p>
        </p:txBody>
      </p:sp>
    </p:spTree>
    <p:extLst>
      <p:ext uri="{BB962C8B-B14F-4D97-AF65-F5344CB8AC3E}">
        <p14:creationId xmlns:p14="http://schemas.microsoft.com/office/powerpoint/2010/main" val="2339044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5801" y="182880"/>
            <a:ext cx="11353799" cy="990601"/>
          </a:xfrm>
        </p:spPr>
        <p:txBody>
          <a:bodyPr>
            <a:normAutofit/>
          </a:bodyPr>
          <a:lstStyle/>
          <a:p>
            <a:r>
              <a:rPr lang="ar-IQ" dirty="0" smtClean="0"/>
              <a:t>الفرق بين التربية العامة والتربية الخاصة </a:t>
            </a:r>
            <a:endParaRPr lang="en-US" dirty="0"/>
          </a:p>
        </p:txBody>
      </p:sp>
      <p:sp>
        <p:nvSpPr>
          <p:cNvPr id="3" name="عنصر نائب للمحتوى 2"/>
          <p:cNvSpPr>
            <a:spLocks noGrp="1"/>
          </p:cNvSpPr>
          <p:nvPr>
            <p:ph idx="1"/>
          </p:nvPr>
        </p:nvSpPr>
        <p:spPr>
          <a:xfrm>
            <a:off x="685801" y="1051560"/>
            <a:ext cx="11247119" cy="5577839"/>
          </a:xfrm>
        </p:spPr>
        <p:txBody>
          <a:bodyPr>
            <a:normAutofit/>
          </a:bodyPr>
          <a:lstStyle/>
          <a:p>
            <a:r>
              <a:rPr lang="ar-IQ" sz="2800" dirty="0" smtClean="0"/>
              <a:t>هناك فروقات واضحة بين اهداف التربية العامة والخاصة </a:t>
            </a:r>
          </a:p>
          <a:p>
            <a:r>
              <a:rPr lang="ar-IQ" sz="2800" dirty="0" smtClean="0"/>
              <a:t>تهتم التربية العامة بالأفراد العاديين في حين تختص التربية الخاصة بالأفراد غير العاديين وغير الاسوياء </a:t>
            </a:r>
          </a:p>
          <a:p>
            <a:r>
              <a:rPr lang="ar-IQ" sz="2800" dirty="0" smtClean="0"/>
              <a:t>تتبنى التربية العامة منهجا موحدا في كل فئة عمرية او صف دراسي في حين تهتم التربية الخاصة </a:t>
            </a:r>
            <a:r>
              <a:rPr lang="ar-IQ" sz="2800" dirty="0" err="1" smtClean="0"/>
              <a:t>باعداد</a:t>
            </a:r>
            <a:r>
              <a:rPr lang="ar-IQ" sz="2800" dirty="0" smtClean="0"/>
              <a:t> منهجا خاصا بكل فئة </a:t>
            </a:r>
          </a:p>
          <a:p>
            <a:r>
              <a:rPr lang="ar-IQ" sz="2800" dirty="0" smtClean="0"/>
              <a:t>تتبنى التربية العامة طرائق تدريسية جمعية في تدريس الأطفال في المراحل التعليمية المختلفة في حين تتبنى التربية الخاصة طريقة التعليم الفردي في تدريس الأطفال في الغالب </a:t>
            </a:r>
          </a:p>
          <a:p>
            <a:r>
              <a:rPr lang="ar-IQ" sz="2800" dirty="0" smtClean="0"/>
              <a:t>تتبنى التربية العامة اعتماد وسائل تعليمية عامة في المواد المختلفة في حين تتبنى التربية الخاصة وسائل تعليمية خاصة بفئات الافراد الغير عاديين </a:t>
            </a:r>
            <a:endParaRPr lang="en-US" sz="2800" dirty="0"/>
          </a:p>
        </p:txBody>
      </p:sp>
    </p:spTree>
    <p:extLst>
      <p:ext uri="{BB962C8B-B14F-4D97-AF65-F5344CB8AC3E}">
        <p14:creationId xmlns:p14="http://schemas.microsoft.com/office/powerpoint/2010/main" val="1116801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بعض فئات ذوي الاحتياجات الخاصة </a:t>
            </a:r>
            <a:endParaRPr lang="en-US" dirty="0"/>
          </a:p>
        </p:txBody>
      </p:sp>
      <p:sp>
        <p:nvSpPr>
          <p:cNvPr id="3" name="عنصر نائب للمحتوى 2"/>
          <p:cNvSpPr>
            <a:spLocks noGrp="1"/>
          </p:cNvSpPr>
          <p:nvPr>
            <p:ph idx="1"/>
          </p:nvPr>
        </p:nvSpPr>
        <p:spPr>
          <a:xfrm>
            <a:off x="685801" y="1600201"/>
            <a:ext cx="11094719" cy="4191000"/>
          </a:xfrm>
        </p:spPr>
        <p:txBody>
          <a:bodyPr>
            <a:normAutofit/>
          </a:bodyPr>
          <a:lstStyle/>
          <a:p>
            <a:r>
              <a:rPr lang="ar-IQ" sz="2800" dirty="0" smtClean="0"/>
              <a:t>الإعاقة السمعية </a:t>
            </a:r>
          </a:p>
          <a:p>
            <a:r>
              <a:rPr lang="ar-IQ" sz="2800" dirty="0" smtClean="0"/>
              <a:t>الإعاقة الجسدية </a:t>
            </a:r>
          </a:p>
          <a:p>
            <a:r>
              <a:rPr lang="ar-IQ" sz="2800" dirty="0" smtClean="0"/>
              <a:t>الإعاقة الانفعالية </a:t>
            </a:r>
          </a:p>
          <a:p>
            <a:r>
              <a:rPr lang="ar-IQ" sz="2800" dirty="0" smtClean="0"/>
              <a:t>الإعاقة البصرية </a:t>
            </a:r>
          </a:p>
          <a:p>
            <a:r>
              <a:rPr lang="ar-IQ" sz="2800" dirty="0" smtClean="0"/>
              <a:t>الإعاقة العقلية </a:t>
            </a:r>
          </a:p>
          <a:p>
            <a:r>
              <a:rPr lang="ar-IQ" sz="2800" dirty="0" smtClean="0"/>
              <a:t>ان هؤلاء الأطفال يبدون الكثير من مظاهر الوعي </a:t>
            </a:r>
            <a:r>
              <a:rPr lang="ar-IQ" sz="2800" dirty="0" err="1" smtClean="0"/>
              <a:t>بانماط</a:t>
            </a:r>
            <a:r>
              <a:rPr lang="ar-IQ" sz="2800" dirty="0" smtClean="0"/>
              <a:t> لصعوبات لديهم والمشكلات المترتبة عليها والتي تؤثر سلبا على مستواهم الاكاديمي  كما انهم قد يمتلكون إمكانات عقلية غير عادية تمكنهم من تحقيق مستويات اكاديمية عالية لكنهم يعانون من صعوبات نوعية في التعلم </a:t>
            </a:r>
            <a:endParaRPr lang="en-US" sz="2800" dirty="0"/>
          </a:p>
        </p:txBody>
      </p:sp>
    </p:spTree>
    <p:extLst>
      <p:ext uri="{BB962C8B-B14F-4D97-AF65-F5344CB8AC3E}">
        <p14:creationId xmlns:p14="http://schemas.microsoft.com/office/powerpoint/2010/main" val="3548371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5801" y="1"/>
            <a:ext cx="11018519" cy="1188720"/>
          </a:xfrm>
        </p:spPr>
        <p:txBody>
          <a:bodyPr/>
          <a:lstStyle/>
          <a:p>
            <a:r>
              <a:rPr lang="ar-IQ" dirty="0" smtClean="0"/>
              <a:t>الفرق بين صعوبات التعلم والتأخر الدراسي  وبطء التعلم </a:t>
            </a:r>
            <a:endParaRPr lang="en-US" dirty="0"/>
          </a:p>
        </p:txBody>
      </p:sp>
      <p:sp>
        <p:nvSpPr>
          <p:cNvPr id="3" name="عنصر نائب للمحتوى 2"/>
          <p:cNvSpPr>
            <a:spLocks noGrp="1"/>
          </p:cNvSpPr>
          <p:nvPr>
            <p:ph idx="1"/>
          </p:nvPr>
        </p:nvSpPr>
        <p:spPr>
          <a:xfrm>
            <a:off x="685801" y="1569721"/>
            <a:ext cx="11018519" cy="4221480"/>
          </a:xfrm>
        </p:spPr>
        <p:txBody>
          <a:bodyPr>
            <a:normAutofit lnSpcReduction="10000"/>
          </a:bodyPr>
          <a:lstStyle/>
          <a:p>
            <a:r>
              <a:rPr lang="ar-IQ" sz="2400" dirty="0" smtClean="0"/>
              <a:t>هناك فئات أخرى أيضا يعتبرون من الخواص  يجب التفريق بينهم وهم </a:t>
            </a:r>
          </a:p>
          <a:p>
            <a:pPr marL="0" indent="0">
              <a:buNone/>
            </a:pPr>
            <a:r>
              <a:rPr lang="ar-IQ" sz="2400" dirty="0" smtClean="0"/>
              <a:t>بطئ التعلم وهو وصف حالة الطفل في التعلم من ناحية الزمن أي يشير الى سرعة فهمهم وتعلم ما  يوكل اليهم من مهام تعليمية مقارنتا بسرعة وفهم وتعلم اقرانهم من الاسوياء في أداء نفس المهام التعليمية وتتراوح نسبة ذكاء هذه الفئة بين 75 -90 درجة </a:t>
            </a:r>
          </a:p>
          <a:p>
            <a:pPr marL="0" indent="0">
              <a:buNone/>
            </a:pPr>
            <a:r>
              <a:rPr lang="ar-IQ" sz="2400" dirty="0" smtClean="0"/>
              <a:t>صعوبات التعلم ونقصد بهذا المصطلح ان الأطفال فيه يعانون من اضطرابا في واحد او اكثر من العمليات النفسية الأساسية التي تدخل في فهم واستخدام اللغة المكتوبة او المنطوقة والتي قد تظهر في عدم القدرة على الاستماع او التفكير والقراءة والكتابة ويشتمل هذا المصطلح حالات الإعاقة الاكاديمية والاصابات المخية والخلل المخي البسيط ولا يشتمل على الأطفال ممن يعانون من مشكلات تربوية ناتجة في الأساس عن إعاقة بصرية او معية او حركية او تخلف عقلي او حرمان ثقافي او بيئي </a:t>
            </a:r>
          </a:p>
          <a:p>
            <a:pPr marL="0" indent="0">
              <a:buNone/>
            </a:pPr>
            <a:r>
              <a:rPr lang="ar-IQ" sz="2400" dirty="0" smtClean="0"/>
              <a:t>المتأخرين دراسيا وهم فئة الأطفال الذي يكون مستوى تحصيلهم الدراسي اقل من مستوى اقرانهم من نفس العمر كما يقصد بهم أيضا هم الأطفال الذي يكون مستوى تحصيلهم الدراسي اقل من مستوى ذكائهم </a:t>
            </a:r>
            <a:endParaRPr lang="en-US" sz="2400" dirty="0"/>
          </a:p>
        </p:txBody>
      </p:sp>
    </p:spTree>
    <p:extLst>
      <p:ext uri="{BB962C8B-B14F-4D97-AF65-F5344CB8AC3E}">
        <p14:creationId xmlns:p14="http://schemas.microsoft.com/office/powerpoint/2010/main" val="1818851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5801" y="609600"/>
            <a:ext cx="10744199" cy="899161"/>
          </a:xfrm>
        </p:spPr>
        <p:txBody>
          <a:bodyPr/>
          <a:lstStyle/>
          <a:p>
            <a:r>
              <a:rPr lang="ar-IQ" dirty="0" smtClean="0"/>
              <a:t>استراتيجيات تدريس الفئات الخاصة </a:t>
            </a:r>
            <a:endParaRPr lang="en-US" dirty="0"/>
          </a:p>
        </p:txBody>
      </p:sp>
      <p:sp>
        <p:nvSpPr>
          <p:cNvPr id="3" name="عنصر نائب للمحتوى 2"/>
          <p:cNvSpPr>
            <a:spLocks noGrp="1"/>
          </p:cNvSpPr>
          <p:nvPr>
            <p:ph idx="1"/>
          </p:nvPr>
        </p:nvSpPr>
        <p:spPr>
          <a:xfrm>
            <a:off x="685801" y="1508761"/>
            <a:ext cx="11399519" cy="4282440"/>
          </a:xfrm>
        </p:spPr>
        <p:txBody>
          <a:bodyPr>
            <a:normAutofit fontScale="92500" lnSpcReduction="10000"/>
          </a:bodyPr>
          <a:lstStyle/>
          <a:p>
            <a:r>
              <a:rPr lang="ar-IQ" sz="2800" dirty="0" smtClean="0"/>
              <a:t>هناك الكثير من الاستراتيجيات التي تستخدم في تدريس الفئات الخاصة سنأخذ منها نموذجين وهما </a:t>
            </a:r>
          </a:p>
          <a:p>
            <a:r>
              <a:rPr lang="ar-IQ" sz="2800" dirty="0" smtClean="0"/>
              <a:t>استراتيجية التدريس المباشر وتعرف هذه الاستراتيجية بانها احدى استراتيجيات التعلم والتعليم المتمركزة حول المعلم تجمع بين قيام المعلم بشرح وعرض معلومات عن المهارات لعدد كبير من المتعلمين وبين قيام هؤلاء المتعلمين بممارسة الأنشطة التعليمية ذات علاقة بتلك المهارات ومن ثم تلقيهم تغذية راجعة من المعلم تتعلق بأدائهم </a:t>
            </a:r>
          </a:p>
          <a:p>
            <a:r>
              <a:rPr lang="ar-IQ" sz="2800" dirty="0" smtClean="0"/>
              <a:t>استراتيجية التعلم باللعب وهي احدى استراتيجيات التعلم الموجه وغير الموجه يمارسه الأطفال بشكل فردي او جماعي لتحقيق المتعة والتسلية ويستغله الكبار في تنمية سلوكياتهم وشخصيتهم بأبعادها المختلفة العقلية والمعرفية </a:t>
            </a:r>
            <a:r>
              <a:rPr lang="ar-IQ" sz="2800" dirty="0" err="1" smtClean="0"/>
              <a:t>المهارية</a:t>
            </a:r>
            <a:r>
              <a:rPr lang="ar-IQ" sz="2800" dirty="0" smtClean="0"/>
              <a:t> والوجدانية وقد نبعت هذه الاستراتيجية من مطلق ان اللعب هو حياة الطفل ذوي الاحتياجات ولغته واداته القريبة والمحببة اليه واللعب هو افضل أدوات التعلم عند الأطفال من ذوي الاحتياجات </a:t>
            </a:r>
            <a:endParaRPr lang="en-US" sz="2800" dirty="0"/>
          </a:p>
        </p:txBody>
      </p:sp>
    </p:spTree>
    <p:extLst>
      <p:ext uri="{BB962C8B-B14F-4D97-AF65-F5344CB8AC3E}">
        <p14:creationId xmlns:p14="http://schemas.microsoft.com/office/powerpoint/2010/main" val="777595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9D690655-752C-5781-AB19-DA4821488227}"/>
              </a:ext>
            </a:extLst>
          </p:cNvPr>
          <p:cNvSpPr>
            <a:spLocks noGrp="1"/>
          </p:cNvSpPr>
          <p:nvPr>
            <p:ph type="title"/>
          </p:nvPr>
        </p:nvSpPr>
        <p:spPr/>
        <p:txBody>
          <a:bodyPr/>
          <a:lstStyle/>
          <a:p>
            <a:r>
              <a:rPr lang="ar-SA" dirty="0"/>
              <a:t>شكرا لحسن الاصغاء </a:t>
            </a:r>
            <a:endParaRPr lang="x-none" dirty="0"/>
          </a:p>
        </p:txBody>
      </p:sp>
      <p:pic>
        <p:nvPicPr>
          <p:cNvPr id="4" name="صورة 4">
            <a:extLst>
              <a:ext uri="{FF2B5EF4-FFF2-40B4-BE49-F238E27FC236}">
                <a16:creationId xmlns:a16="http://schemas.microsoft.com/office/drawing/2014/main" xmlns="" id="{67787A2A-E12F-546E-C61D-8043CFF3DB2B}"/>
              </a:ext>
            </a:extLst>
          </p:cNvPr>
          <p:cNvPicPr>
            <a:picLocks noGrp="1" noChangeAspect="1"/>
          </p:cNvPicPr>
          <p:nvPr>
            <p:ph idx="1"/>
          </p:nvPr>
        </p:nvPicPr>
        <p:blipFill>
          <a:blip r:embed="rId2"/>
          <a:stretch>
            <a:fillRect/>
          </a:stretch>
        </p:blipFill>
        <p:spPr>
          <a:xfrm>
            <a:off x="685801" y="2410618"/>
            <a:ext cx="10351103" cy="4447381"/>
          </a:xfrm>
        </p:spPr>
      </p:pic>
    </p:spTree>
    <p:extLst>
      <p:ext uri="{BB962C8B-B14F-4D97-AF65-F5344CB8AC3E}">
        <p14:creationId xmlns:p14="http://schemas.microsoft.com/office/powerpoint/2010/main" val="8463606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سماوي">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xmlns=""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otalTime>816</TotalTime>
  <Words>726</Words>
  <Application>Microsoft Office PowerPoint</Application>
  <PresentationFormat>Custom</PresentationFormat>
  <Paragraphs>38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سماوي</vt:lpstr>
      <vt:lpstr>تدريس الفئات الخاصة </vt:lpstr>
      <vt:lpstr>التربية الخاصة مفهومها وأهدافها </vt:lpstr>
      <vt:lpstr>اهداف التربية الخاصة </vt:lpstr>
      <vt:lpstr>الفرق بين التربية العامة والتربية الخاصة </vt:lpstr>
      <vt:lpstr>بعض فئات ذوي الاحتياجات الخاصة </vt:lpstr>
      <vt:lpstr>الفرق بين صعوبات التعلم والتأخر الدراسي  وبطء التعلم </vt:lpstr>
      <vt:lpstr>استراتيجيات تدريس الفئات الخاصة </vt:lpstr>
      <vt:lpstr>شكرا لحسن الاصغاء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مدخل الى علم طرائق التدريس </dc:title>
  <dc:creator>dr.najlaa abas</dc:creator>
  <cp:lastModifiedBy>52</cp:lastModifiedBy>
  <cp:revision>36</cp:revision>
  <dcterms:created xsi:type="dcterms:W3CDTF">2022-09-01T19:18:03Z</dcterms:created>
  <dcterms:modified xsi:type="dcterms:W3CDTF">2025-08-11T13:19:49Z</dcterms:modified>
</cp:coreProperties>
</file>